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60" r:id="rId1"/>
  </p:sldMasterIdLst>
  <p:notesMasterIdLst>
    <p:notesMasterId r:id="rId165"/>
  </p:notesMasterIdLst>
  <p:handoutMasterIdLst>
    <p:handoutMasterId r:id="rId166"/>
  </p:handoutMasterIdLst>
  <p:sldIdLst>
    <p:sldId id="665" r:id="rId2"/>
    <p:sldId id="666" r:id="rId3"/>
    <p:sldId id="667" r:id="rId4"/>
    <p:sldId id="668" r:id="rId5"/>
    <p:sldId id="669" r:id="rId6"/>
    <p:sldId id="670" r:id="rId7"/>
    <p:sldId id="671" r:id="rId8"/>
    <p:sldId id="672"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7" r:id="rId22"/>
    <p:sldId id="689" r:id="rId23"/>
    <p:sldId id="691" r:id="rId24"/>
    <p:sldId id="693" r:id="rId25"/>
    <p:sldId id="694" r:id="rId26"/>
    <p:sldId id="697" r:id="rId27"/>
    <p:sldId id="698" r:id="rId28"/>
    <p:sldId id="702" r:id="rId29"/>
    <p:sldId id="703" r:id="rId30"/>
    <p:sldId id="704" r:id="rId31"/>
    <p:sldId id="705" r:id="rId32"/>
    <p:sldId id="706" r:id="rId33"/>
    <p:sldId id="707" r:id="rId34"/>
    <p:sldId id="873" r:id="rId35"/>
    <p:sldId id="710" r:id="rId36"/>
    <p:sldId id="711" r:id="rId37"/>
    <p:sldId id="712" r:id="rId38"/>
    <p:sldId id="713" r:id="rId39"/>
    <p:sldId id="874" r:id="rId40"/>
    <p:sldId id="714" r:id="rId41"/>
    <p:sldId id="715" r:id="rId42"/>
    <p:sldId id="724" r:id="rId43"/>
    <p:sldId id="725" r:id="rId44"/>
    <p:sldId id="726" r:id="rId45"/>
    <p:sldId id="727" r:id="rId46"/>
    <p:sldId id="728" r:id="rId47"/>
    <p:sldId id="729" r:id="rId48"/>
    <p:sldId id="730" r:id="rId49"/>
    <p:sldId id="731" r:id="rId50"/>
    <p:sldId id="732" r:id="rId51"/>
    <p:sldId id="733" r:id="rId52"/>
    <p:sldId id="734" r:id="rId53"/>
    <p:sldId id="735" r:id="rId54"/>
    <p:sldId id="736" r:id="rId55"/>
    <p:sldId id="737" r:id="rId56"/>
    <p:sldId id="738" r:id="rId57"/>
    <p:sldId id="739" r:id="rId58"/>
    <p:sldId id="740" r:id="rId59"/>
    <p:sldId id="742" r:id="rId60"/>
    <p:sldId id="743" r:id="rId61"/>
    <p:sldId id="744" r:id="rId62"/>
    <p:sldId id="745" r:id="rId63"/>
    <p:sldId id="746" r:id="rId64"/>
    <p:sldId id="770" r:id="rId65"/>
    <p:sldId id="771" r:id="rId66"/>
    <p:sldId id="772" r:id="rId67"/>
    <p:sldId id="773" r:id="rId68"/>
    <p:sldId id="752" r:id="rId69"/>
    <p:sldId id="753" r:id="rId70"/>
    <p:sldId id="754" r:id="rId71"/>
    <p:sldId id="755" r:id="rId72"/>
    <p:sldId id="756" r:id="rId73"/>
    <p:sldId id="758" r:id="rId74"/>
    <p:sldId id="768" r:id="rId75"/>
    <p:sldId id="774" r:id="rId76"/>
    <p:sldId id="775" r:id="rId77"/>
    <p:sldId id="760" r:id="rId78"/>
    <p:sldId id="761" r:id="rId79"/>
    <p:sldId id="766" r:id="rId80"/>
    <p:sldId id="763" r:id="rId81"/>
    <p:sldId id="764" r:id="rId82"/>
    <p:sldId id="782" r:id="rId83"/>
    <p:sldId id="783" r:id="rId84"/>
    <p:sldId id="875" r:id="rId85"/>
    <p:sldId id="784" r:id="rId86"/>
    <p:sldId id="785" r:id="rId87"/>
    <p:sldId id="786" r:id="rId88"/>
    <p:sldId id="787" r:id="rId89"/>
    <p:sldId id="788" r:id="rId90"/>
    <p:sldId id="789" r:id="rId91"/>
    <p:sldId id="790" r:id="rId92"/>
    <p:sldId id="791" r:id="rId93"/>
    <p:sldId id="792" r:id="rId94"/>
    <p:sldId id="793" r:id="rId95"/>
    <p:sldId id="794" r:id="rId96"/>
    <p:sldId id="795" r:id="rId97"/>
    <p:sldId id="796" r:id="rId98"/>
    <p:sldId id="797" r:id="rId99"/>
    <p:sldId id="798" r:id="rId100"/>
    <p:sldId id="799" r:id="rId101"/>
    <p:sldId id="800" r:id="rId102"/>
    <p:sldId id="801" r:id="rId103"/>
    <p:sldId id="802" r:id="rId104"/>
    <p:sldId id="803" r:id="rId105"/>
    <p:sldId id="804" r:id="rId106"/>
    <p:sldId id="805" r:id="rId107"/>
    <p:sldId id="806" r:id="rId108"/>
    <p:sldId id="807" r:id="rId109"/>
    <p:sldId id="808" r:id="rId110"/>
    <p:sldId id="809" r:id="rId111"/>
    <p:sldId id="810" r:id="rId112"/>
    <p:sldId id="811" r:id="rId113"/>
    <p:sldId id="812" r:id="rId114"/>
    <p:sldId id="813" r:id="rId115"/>
    <p:sldId id="814" r:id="rId116"/>
    <p:sldId id="815" r:id="rId117"/>
    <p:sldId id="816" r:id="rId118"/>
    <p:sldId id="817" r:id="rId119"/>
    <p:sldId id="818" r:id="rId120"/>
    <p:sldId id="857" r:id="rId121"/>
    <p:sldId id="858" r:id="rId122"/>
    <p:sldId id="859" r:id="rId123"/>
    <p:sldId id="860" r:id="rId124"/>
    <p:sldId id="861" r:id="rId125"/>
    <p:sldId id="862" r:id="rId126"/>
    <p:sldId id="863" r:id="rId127"/>
    <p:sldId id="864" r:id="rId128"/>
    <p:sldId id="824" r:id="rId129"/>
    <p:sldId id="865" r:id="rId130"/>
    <p:sldId id="866" r:id="rId131"/>
    <p:sldId id="867" r:id="rId132"/>
    <p:sldId id="868" r:id="rId133"/>
    <p:sldId id="827" r:id="rId134"/>
    <p:sldId id="869" r:id="rId135"/>
    <p:sldId id="870" r:id="rId136"/>
    <p:sldId id="871" r:id="rId137"/>
    <p:sldId id="872" r:id="rId138"/>
    <p:sldId id="830" r:id="rId139"/>
    <p:sldId id="831" r:id="rId140"/>
    <p:sldId id="832" r:id="rId141"/>
    <p:sldId id="833" r:id="rId142"/>
    <p:sldId id="834" r:id="rId143"/>
    <p:sldId id="835" r:id="rId144"/>
    <p:sldId id="836" r:id="rId145"/>
    <p:sldId id="837" r:id="rId146"/>
    <p:sldId id="838" r:id="rId147"/>
    <p:sldId id="839" r:id="rId148"/>
    <p:sldId id="840" r:id="rId149"/>
    <p:sldId id="841" r:id="rId150"/>
    <p:sldId id="842" r:id="rId151"/>
    <p:sldId id="843" r:id="rId152"/>
    <p:sldId id="844" r:id="rId153"/>
    <p:sldId id="845" r:id="rId154"/>
    <p:sldId id="846" r:id="rId155"/>
    <p:sldId id="847" r:id="rId156"/>
    <p:sldId id="848" r:id="rId157"/>
    <p:sldId id="849" r:id="rId158"/>
    <p:sldId id="850" r:id="rId159"/>
    <p:sldId id="851" r:id="rId160"/>
    <p:sldId id="852" r:id="rId161"/>
    <p:sldId id="853" r:id="rId162"/>
    <p:sldId id="854" r:id="rId163"/>
    <p:sldId id="855" r:id="rId164"/>
  </p:sldIdLst>
  <p:sldSz cx="6858000" cy="9144000" type="screen4x3"/>
  <p:notesSz cx="9866313" cy="6735763"/>
  <p:kinsoku lang="ja-JP" invalStChars="～、。，．・：；？！゛゜ヽヾゝゞ々ー’”）〕］｝〉》」』】°‰′″℃￠％ぁぃぅぇぉっゃゅょゎァィゥェォッャュョヮヵヶ!%),.:;?]}｡｣､･ｧｨｩｪｫｬｭｮｯｰﾞﾟ" invalEndChars="‘“（〔［｛〈《「『【￥＄$([\{｢￡"/>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
          <p15:clr>
            <a:srgbClr val="A4A3A4"/>
          </p15:clr>
        </p15:guide>
        <p15:guide id="2" pos="255">
          <p15:clr>
            <a:srgbClr val="A4A3A4"/>
          </p15:clr>
        </p15:guide>
        <p15:guide id="3" orient="horz" pos="340">
          <p15:clr>
            <a:srgbClr val="A4A3A4"/>
          </p15:clr>
        </p15:guide>
        <p15:guide id="4" pos="1434">
          <p15:clr>
            <a:srgbClr val="A4A3A4"/>
          </p15:clr>
        </p15:guide>
        <p15:guide id="5" orient="horz" pos="68">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7E5E5"/>
    <a:srgbClr val="FDF9F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4" autoAdjust="0"/>
    <p:restoredTop sz="99299" autoAdjust="0"/>
  </p:normalViewPr>
  <p:slideViewPr>
    <p:cSldViewPr>
      <p:cViewPr>
        <p:scale>
          <a:sx n="100" d="100"/>
          <a:sy n="100" d="100"/>
        </p:scale>
        <p:origin x="2790" y="-972"/>
      </p:cViewPr>
      <p:guideLst>
        <p:guide orient="horz" pos="158"/>
        <p:guide pos="255"/>
        <p:guide orient="horz" pos="340"/>
        <p:guide pos="1434"/>
        <p:guide orient="horz" pos="6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Lst>
  </p:outlineViewPr>
  <p:notesTextViewPr>
    <p:cViewPr>
      <p:scale>
        <a:sx n="100" d="100"/>
        <a:sy n="100" d="100"/>
      </p:scale>
      <p:origin x="0" y="0"/>
    </p:cViewPr>
  </p:notesTextViewPr>
  <p:sorterViewPr>
    <p:cViewPr>
      <p:scale>
        <a:sx n="200" d="100"/>
        <a:sy n="200" d="100"/>
      </p:scale>
      <p:origin x="0" y="-6396"/>
    </p:cViewPr>
  </p:sorterViewPr>
  <p:notesViewPr>
    <p:cSldViewPr>
      <p:cViewPr varScale="1">
        <p:scale>
          <a:sx n="101" d="100"/>
          <a:sy n="101" d="100"/>
        </p:scale>
        <p:origin x="-978" y="-96"/>
      </p:cViewPr>
      <p:guideLst>
        <p:guide orient="horz" pos="2122"/>
        <p:guide pos="3108"/>
      </p:guideLst>
    </p:cSldViewPr>
  </p:notesViewPr>
  <p:gridSpacing cx="72008" cy="72008"/>
</p:viewPr>
</file>

<file path=ppt/_rels/presentation.xml.rels>&#65279;<?xml version="1.0" encoding="utf-8" standalone="yes"?>
<Relationships xmlns="http://schemas.openxmlformats.org/package/2006/relationships">
  <Relationship Id="rId26" Type="http://schemas.openxmlformats.org/officeDocument/2006/relationships/slide" Target="slides/slide25.xml" />
  <Relationship Id="rId117" Type="http://schemas.openxmlformats.org/officeDocument/2006/relationships/slide" Target="slides/slide116.xml" />
  <Relationship Id="rId21" Type="http://schemas.openxmlformats.org/officeDocument/2006/relationships/slide" Target="slides/slide20.xml" />
  <Relationship Id="rId42" Type="http://schemas.openxmlformats.org/officeDocument/2006/relationships/slide" Target="slides/slide41.xml" />
  <Relationship Id="rId47" Type="http://schemas.openxmlformats.org/officeDocument/2006/relationships/slide" Target="slides/slide46.xml" />
  <Relationship Id="rId63" Type="http://schemas.openxmlformats.org/officeDocument/2006/relationships/slide" Target="slides/slide62.xml" />
  <Relationship Id="rId68" Type="http://schemas.openxmlformats.org/officeDocument/2006/relationships/slide" Target="slides/slide67.xml" />
  <Relationship Id="rId84" Type="http://schemas.openxmlformats.org/officeDocument/2006/relationships/slide" Target="slides/slide83.xml" />
  <Relationship Id="rId89" Type="http://schemas.openxmlformats.org/officeDocument/2006/relationships/slide" Target="slides/slide88.xml" />
  <Relationship Id="rId112" Type="http://schemas.openxmlformats.org/officeDocument/2006/relationships/slide" Target="slides/slide111.xml" />
  <Relationship Id="rId133" Type="http://schemas.openxmlformats.org/officeDocument/2006/relationships/slide" Target="slides/slide132.xml" />
  <Relationship Id="rId138" Type="http://schemas.openxmlformats.org/officeDocument/2006/relationships/slide" Target="slides/slide137.xml" />
  <Relationship Id="rId154" Type="http://schemas.openxmlformats.org/officeDocument/2006/relationships/slide" Target="slides/slide153.xml" />
  <Relationship Id="rId159" Type="http://schemas.openxmlformats.org/officeDocument/2006/relationships/slide" Target="slides/slide158.xml" />
  <Relationship Id="rId170" Type="http://schemas.openxmlformats.org/officeDocument/2006/relationships/tableStyles" Target="tableStyles.xml" />
  <Relationship Id="rId16" Type="http://schemas.openxmlformats.org/officeDocument/2006/relationships/slide" Target="slides/slide15.xml" />
  <Relationship Id="rId107" Type="http://schemas.openxmlformats.org/officeDocument/2006/relationships/slide" Target="slides/slide106.xml" />
  <Relationship Id="rId11" Type="http://schemas.openxmlformats.org/officeDocument/2006/relationships/slide" Target="slides/slide10.xml" />
  <Relationship Id="rId32" Type="http://schemas.openxmlformats.org/officeDocument/2006/relationships/slide" Target="slides/slide31.xml" />
  <Relationship Id="rId37" Type="http://schemas.openxmlformats.org/officeDocument/2006/relationships/slide" Target="slides/slide36.xml" />
  <Relationship Id="rId53" Type="http://schemas.openxmlformats.org/officeDocument/2006/relationships/slide" Target="slides/slide52.xml" />
  <Relationship Id="rId58" Type="http://schemas.openxmlformats.org/officeDocument/2006/relationships/slide" Target="slides/slide57.xml" />
  <Relationship Id="rId74" Type="http://schemas.openxmlformats.org/officeDocument/2006/relationships/slide" Target="slides/slide73.xml" />
  <Relationship Id="rId79" Type="http://schemas.openxmlformats.org/officeDocument/2006/relationships/slide" Target="slides/slide78.xml" />
  <Relationship Id="rId102" Type="http://schemas.openxmlformats.org/officeDocument/2006/relationships/slide" Target="slides/slide101.xml" />
  <Relationship Id="rId123" Type="http://schemas.openxmlformats.org/officeDocument/2006/relationships/slide" Target="slides/slide122.xml" />
  <Relationship Id="rId128" Type="http://schemas.openxmlformats.org/officeDocument/2006/relationships/slide" Target="slides/slide127.xml" />
  <Relationship Id="rId144" Type="http://schemas.openxmlformats.org/officeDocument/2006/relationships/slide" Target="slides/slide143.xml" />
  <Relationship Id="rId149" Type="http://schemas.openxmlformats.org/officeDocument/2006/relationships/slide" Target="slides/slide148.xml" />
  <Relationship Id="rId5" Type="http://schemas.openxmlformats.org/officeDocument/2006/relationships/slide" Target="slides/slide4.xml" />
  <Relationship Id="rId90" Type="http://schemas.openxmlformats.org/officeDocument/2006/relationships/slide" Target="slides/slide89.xml" />
  <Relationship Id="rId95" Type="http://schemas.openxmlformats.org/officeDocument/2006/relationships/slide" Target="slides/slide94.xml" />
  <Relationship Id="rId160" Type="http://schemas.openxmlformats.org/officeDocument/2006/relationships/slide" Target="slides/slide159.xml" />
  <Relationship Id="rId165" Type="http://schemas.openxmlformats.org/officeDocument/2006/relationships/notesMaster" Target="notesMasters/notesMaster1.xml" />
  <Relationship Id="rId22" Type="http://schemas.openxmlformats.org/officeDocument/2006/relationships/slide" Target="slides/slide21.xml" />
  <Relationship Id="rId27" Type="http://schemas.openxmlformats.org/officeDocument/2006/relationships/slide" Target="slides/slide26.xml" />
  <Relationship Id="rId43" Type="http://schemas.openxmlformats.org/officeDocument/2006/relationships/slide" Target="slides/slide42.xml" />
  <Relationship Id="rId48" Type="http://schemas.openxmlformats.org/officeDocument/2006/relationships/slide" Target="slides/slide47.xml" />
  <Relationship Id="rId64" Type="http://schemas.openxmlformats.org/officeDocument/2006/relationships/slide" Target="slides/slide63.xml" />
  <Relationship Id="rId69" Type="http://schemas.openxmlformats.org/officeDocument/2006/relationships/slide" Target="slides/slide68.xml" />
  <Relationship Id="rId113" Type="http://schemas.openxmlformats.org/officeDocument/2006/relationships/slide" Target="slides/slide112.xml" />
  <Relationship Id="rId118" Type="http://schemas.openxmlformats.org/officeDocument/2006/relationships/slide" Target="slides/slide117.xml" />
  <Relationship Id="rId134" Type="http://schemas.openxmlformats.org/officeDocument/2006/relationships/slide" Target="slides/slide133.xml" />
  <Relationship Id="rId139" Type="http://schemas.openxmlformats.org/officeDocument/2006/relationships/slide" Target="slides/slide138.xml" />
  <Relationship Id="rId80" Type="http://schemas.openxmlformats.org/officeDocument/2006/relationships/slide" Target="slides/slide79.xml" />
  <Relationship Id="rId85" Type="http://schemas.openxmlformats.org/officeDocument/2006/relationships/slide" Target="slides/slide84.xml" />
  <Relationship Id="rId150" Type="http://schemas.openxmlformats.org/officeDocument/2006/relationships/slide" Target="slides/slide149.xml" />
  <Relationship Id="rId155" Type="http://schemas.openxmlformats.org/officeDocument/2006/relationships/slide" Target="slides/slide154.xml" />
  <Relationship Id="rId171" Type="http://schemas.microsoft.com/office/2015/10/relationships/revisionInfo" Target="revisionInfo.xml" />
  <Relationship Id="rId12" Type="http://schemas.openxmlformats.org/officeDocument/2006/relationships/slide" Target="slides/slide11.xml" />
  <Relationship Id="rId17" Type="http://schemas.openxmlformats.org/officeDocument/2006/relationships/slide" Target="slides/slide16.xml" />
  <Relationship Id="rId33" Type="http://schemas.openxmlformats.org/officeDocument/2006/relationships/slide" Target="slides/slide32.xml" />
  <Relationship Id="rId38" Type="http://schemas.openxmlformats.org/officeDocument/2006/relationships/slide" Target="slides/slide37.xml" />
  <Relationship Id="rId59" Type="http://schemas.openxmlformats.org/officeDocument/2006/relationships/slide" Target="slides/slide58.xml" />
  <Relationship Id="rId103" Type="http://schemas.openxmlformats.org/officeDocument/2006/relationships/slide" Target="slides/slide102.xml" />
  <Relationship Id="rId108" Type="http://schemas.openxmlformats.org/officeDocument/2006/relationships/slide" Target="slides/slide107.xml" />
  <Relationship Id="rId124" Type="http://schemas.openxmlformats.org/officeDocument/2006/relationships/slide" Target="slides/slide123.xml" />
  <Relationship Id="rId129" Type="http://schemas.openxmlformats.org/officeDocument/2006/relationships/slide" Target="slides/slide128.xml" />
  <Relationship Id="rId54" Type="http://schemas.openxmlformats.org/officeDocument/2006/relationships/slide" Target="slides/slide53.xml" />
  <Relationship Id="rId70" Type="http://schemas.openxmlformats.org/officeDocument/2006/relationships/slide" Target="slides/slide69.xml" />
  <Relationship Id="rId75" Type="http://schemas.openxmlformats.org/officeDocument/2006/relationships/slide" Target="slides/slide74.xml" />
  <Relationship Id="rId91" Type="http://schemas.openxmlformats.org/officeDocument/2006/relationships/slide" Target="slides/slide90.xml" />
  <Relationship Id="rId96" Type="http://schemas.openxmlformats.org/officeDocument/2006/relationships/slide" Target="slides/slide95.xml" />
  <Relationship Id="rId140" Type="http://schemas.openxmlformats.org/officeDocument/2006/relationships/slide" Target="slides/slide139.xml" />
  <Relationship Id="rId145" Type="http://schemas.openxmlformats.org/officeDocument/2006/relationships/slide" Target="slides/slide144.xml" />
  <Relationship Id="rId161" Type="http://schemas.openxmlformats.org/officeDocument/2006/relationships/slide" Target="slides/slide160.xml" />
  <Relationship Id="rId166" Type="http://schemas.openxmlformats.org/officeDocument/2006/relationships/handoutMaster" Target="handoutMasters/handoutMaster1.xml" />
  <Relationship Id="rId1" Type="http://schemas.openxmlformats.org/officeDocument/2006/relationships/slideMaster" Target="slideMasters/slideMaster1.xml" />
  <Relationship Id="rId6" Type="http://schemas.openxmlformats.org/officeDocument/2006/relationships/slide" Target="slides/slide5.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49" Type="http://schemas.openxmlformats.org/officeDocument/2006/relationships/slide" Target="slides/slide48.xml" />
  <Relationship Id="rId57" Type="http://schemas.openxmlformats.org/officeDocument/2006/relationships/slide" Target="slides/slide56.xml" />
  <Relationship Id="rId106" Type="http://schemas.openxmlformats.org/officeDocument/2006/relationships/slide" Target="slides/slide105.xml" />
  <Relationship Id="rId114" Type="http://schemas.openxmlformats.org/officeDocument/2006/relationships/slide" Target="slides/slide113.xml" />
  <Relationship Id="rId119" Type="http://schemas.openxmlformats.org/officeDocument/2006/relationships/slide" Target="slides/slide118.xml" />
  <Relationship Id="rId127" Type="http://schemas.openxmlformats.org/officeDocument/2006/relationships/slide" Target="slides/slide126.xml" />
  <Relationship Id="rId10" Type="http://schemas.openxmlformats.org/officeDocument/2006/relationships/slide" Target="slides/slide9.xml" />
  <Relationship Id="rId31" Type="http://schemas.openxmlformats.org/officeDocument/2006/relationships/slide" Target="slides/slide30.xml" />
  <Relationship Id="rId44" Type="http://schemas.openxmlformats.org/officeDocument/2006/relationships/slide" Target="slides/slide43.xml" />
  <Relationship Id="rId52" Type="http://schemas.openxmlformats.org/officeDocument/2006/relationships/slide" Target="slides/slide51.xml" />
  <Relationship Id="rId60" Type="http://schemas.openxmlformats.org/officeDocument/2006/relationships/slide" Target="slides/slide59.xml" />
  <Relationship Id="rId65" Type="http://schemas.openxmlformats.org/officeDocument/2006/relationships/slide" Target="slides/slide64.xml" />
  <Relationship Id="rId73" Type="http://schemas.openxmlformats.org/officeDocument/2006/relationships/slide" Target="slides/slide72.xml" />
  <Relationship Id="rId78" Type="http://schemas.openxmlformats.org/officeDocument/2006/relationships/slide" Target="slides/slide77.xml" />
  <Relationship Id="rId81" Type="http://schemas.openxmlformats.org/officeDocument/2006/relationships/slide" Target="slides/slide80.xml" />
  <Relationship Id="rId86" Type="http://schemas.openxmlformats.org/officeDocument/2006/relationships/slide" Target="slides/slide85.xml" />
  <Relationship Id="rId94" Type="http://schemas.openxmlformats.org/officeDocument/2006/relationships/slide" Target="slides/slide93.xml" />
  <Relationship Id="rId99" Type="http://schemas.openxmlformats.org/officeDocument/2006/relationships/slide" Target="slides/slide98.xml" />
  <Relationship Id="rId101" Type="http://schemas.openxmlformats.org/officeDocument/2006/relationships/slide" Target="slides/slide100.xml" />
  <Relationship Id="rId122" Type="http://schemas.openxmlformats.org/officeDocument/2006/relationships/slide" Target="slides/slide121.xml" />
  <Relationship Id="rId130" Type="http://schemas.openxmlformats.org/officeDocument/2006/relationships/slide" Target="slides/slide129.xml" />
  <Relationship Id="rId135" Type="http://schemas.openxmlformats.org/officeDocument/2006/relationships/slide" Target="slides/slide134.xml" />
  <Relationship Id="rId143" Type="http://schemas.openxmlformats.org/officeDocument/2006/relationships/slide" Target="slides/slide142.xml" />
  <Relationship Id="rId148" Type="http://schemas.openxmlformats.org/officeDocument/2006/relationships/slide" Target="slides/slide147.xml" />
  <Relationship Id="rId151" Type="http://schemas.openxmlformats.org/officeDocument/2006/relationships/slide" Target="slides/slide150.xml" />
  <Relationship Id="rId156" Type="http://schemas.openxmlformats.org/officeDocument/2006/relationships/slide" Target="slides/slide155.xml" />
  <Relationship Id="rId164" Type="http://schemas.openxmlformats.org/officeDocument/2006/relationships/slide" Target="slides/slide163.xml" />
  <Relationship Id="rId16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3" Type="http://schemas.openxmlformats.org/officeDocument/2006/relationships/slide" Target="slides/slide12.xml" />
  <Relationship Id="rId18" Type="http://schemas.openxmlformats.org/officeDocument/2006/relationships/slide" Target="slides/slide17.xml" />
  <Relationship Id="rId39" Type="http://schemas.openxmlformats.org/officeDocument/2006/relationships/slide" Target="slides/slide38.xml" />
  <Relationship Id="rId109" Type="http://schemas.openxmlformats.org/officeDocument/2006/relationships/slide" Target="slides/slide108.xml" />
  <Relationship Id="rId34" Type="http://schemas.openxmlformats.org/officeDocument/2006/relationships/slide" Target="slides/slide33.xml" />
  <Relationship Id="rId50" Type="http://schemas.openxmlformats.org/officeDocument/2006/relationships/slide" Target="slides/slide49.xml" />
  <Relationship Id="rId55" Type="http://schemas.openxmlformats.org/officeDocument/2006/relationships/slide" Target="slides/slide54.xml" />
  <Relationship Id="rId76" Type="http://schemas.openxmlformats.org/officeDocument/2006/relationships/slide" Target="slides/slide75.xml" />
  <Relationship Id="rId97" Type="http://schemas.openxmlformats.org/officeDocument/2006/relationships/slide" Target="slides/slide96.xml" />
  <Relationship Id="rId104" Type="http://schemas.openxmlformats.org/officeDocument/2006/relationships/slide" Target="slides/slide103.xml" />
  <Relationship Id="rId120" Type="http://schemas.openxmlformats.org/officeDocument/2006/relationships/slide" Target="slides/slide119.xml" />
  <Relationship Id="rId125" Type="http://schemas.openxmlformats.org/officeDocument/2006/relationships/slide" Target="slides/slide124.xml" />
  <Relationship Id="rId141" Type="http://schemas.openxmlformats.org/officeDocument/2006/relationships/slide" Target="slides/slide140.xml" />
  <Relationship Id="rId146" Type="http://schemas.openxmlformats.org/officeDocument/2006/relationships/slide" Target="slides/slide145.xml" />
  <Relationship Id="rId167" Type="http://schemas.openxmlformats.org/officeDocument/2006/relationships/presProps" Target="presProps.xml" />
  <Relationship Id="rId7" Type="http://schemas.openxmlformats.org/officeDocument/2006/relationships/slide" Target="slides/slide6.xml" />
  <Relationship Id="rId71" Type="http://schemas.openxmlformats.org/officeDocument/2006/relationships/slide" Target="slides/slide70.xml" />
  <Relationship Id="rId92" Type="http://schemas.openxmlformats.org/officeDocument/2006/relationships/slide" Target="slides/slide91.xml" />
  <Relationship Id="rId162" Type="http://schemas.openxmlformats.org/officeDocument/2006/relationships/slide" Target="slides/slide161.xml" />
  <Relationship Id="rId2" Type="http://schemas.openxmlformats.org/officeDocument/2006/relationships/slide" Target="slides/slide1.xml" />
  <Relationship Id="rId29" Type="http://schemas.openxmlformats.org/officeDocument/2006/relationships/slide" Target="slides/slide28.xml" />
  <Relationship Id="rId24" Type="http://schemas.openxmlformats.org/officeDocument/2006/relationships/slide" Target="slides/slide23.xml" />
  <Relationship Id="rId40" Type="http://schemas.openxmlformats.org/officeDocument/2006/relationships/slide" Target="slides/slide39.xml" />
  <Relationship Id="rId45" Type="http://schemas.openxmlformats.org/officeDocument/2006/relationships/slide" Target="slides/slide44.xml" />
  <Relationship Id="rId66" Type="http://schemas.openxmlformats.org/officeDocument/2006/relationships/slide" Target="slides/slide65.xml" />
  <Relationship Id="rId87" Type="http://schemas.openxmlformats.org/officeDocument/2006/relationships/slide" Target="slides/slide86.xml" />
  <Relationship Id="rId110" Type="http://schemas.openxmlformats.org/officeDocument/2006/relationships/slide" Target="slides/slide109.xml" />
  <Relationship Id="rId115" Type="http://schemas.openxmlformats.org/officeDocument/2006/relationships/slide" Target="slides/slide114.xml" />
  <Relationship Id="rId131" Type="http://schemas.openxmlformats.org/officeDocument/2006/relationships/slide" Target="slides/slide130.xml" />
  <Relationship Id="rId136" Type="http://schemas.openxmlformats.org/officeDocument/2006/relationships/slide" Target="slides/slide135.xml" />
  <Relationship Id="rId157" Type="http://schemas.openxmlformats.org/officeDocument/2006/relationships/slide" Target="slides/slide156.xml" />
  <Relationship Id="rId61" Type="http://schemas.openxmlformats.org/officeDocument/2006/relationships/slide" Target="slides/slide60.xml" />
  <Relationship Id="rId82" Type="http://schemas.openxmlformats.org/officeDocument/2006/relationships/slide" Target="slides/slide81.xml" />
  <Relationship Id="rId152" Type="http://schemas.openxmlformats.org/officeDocument/2006/relationships/slide" Target="slides/slide151.xml" />
  <Relationship Id="rId19" Type="http://schemas.openxmlformats.org/officeDocument/2006/relationships/slide" Target="slides/slide18.xml" />
  <Relationship Id="rId14" Type="http://schemas.openxmlformats.org/officeDocument/2006/relationships/slide" Target="slides/slide13.xml" />
  <Relationship Id="rId30" Type="http://schemas.openxmlformats.org/officeDocument/2006/relationships/slide" Target="slides/slide29.xml" />
  <Relationship Id="rId35" Type="http://schemas.openxmlformats.org/officeDocument/2006/relationships/slide" Target="slides/slide34.xml" />
  <Relationship Id="rId56" Type="http://schemas.openxmlformats.org/officeDocument/2006/relationships/slide" Target="slides/slide55.xml" />
  <Relationship Id="rId77" Type="http://schemas.openxmlformats.org/officeDocument/2006/relationships/slide" Target="slides/slide76.xml" />
  <Relationship Id="rId100" Type="http://schemas.openxmlformats.org/officeDocument/2006/relationships/slide" Target="slides/slide99.xml" />
  <Relationship Id="rId105" Type="http://schemas.openxmlformats.org/officeDocument/2006/relationships/slide" Target="slides/slide104.xml" />
  <Relationship Id="rId126" Type="http://schemas.openxmlformats.org/officeDocument/2006/relationships/slide" Target="slides/slide125.xml" />
  <Relationship Id="rId147" Type="http://schemas.openxmlformats.org/officeDocument/2006/relationships/slide" Target="slides/slide146.xml" />
  <Relationship Id="rId168" Type="http://schemas.openxmlformats.org/officeDocument/2006/relationships/viewProps" Target="viewProps.xml" />
  <Relationship Id="rId8" Type="http://schemas.openxmlformats.org/officeDocument/2006/relationships/slide" Target="slides/slide7.xml" />
  <Relationship Id="rId51" Type="http://schemas.openxmlformats.org/officeDocument/2006/relationships/slide" Target="slides/slide50.xml" />
  <Relationship Id="rId72" Type="http://schemas.openxmlformats.org/officeDocument/2006/relationships/slide" Target="slides/slide71.xml" />
  <Relationship Id="rId93" Type="http://schemas.openxmlformats.org/officeDocument/2006/relationships/slide" Target="slides/slide92.xml" />
  <Relationship Id="rId98" Type="http://schemas.openxmlformats.org/officeDocument/2006/relationships/slide" Target="slides/slide97.xml" />
  <Relationship Id="rId121" Type="http://schemas.openxmlformats.org/officeDocument/2006/relationships/slide" Target="slides/slide120.xml" />
  <Relationship Id="rId142" Type="http://schemas.openxmlformats.org/officeDocument/2006/relationships/slide" Target="slides/slide141.xml" />
  <Relationship Id="rId163" Type="http://schemas.openxmlformats.org/officeDocument/2006/relationships/slide" Target="slides/slide162.xml" />
  <Relationship Id="rId3" Type="http://schemas.openxmlformats.org/officeDocument/2006/relationships/slide" Target="slides/slide2.xml" />
  <Relationship Id="rId25" Type="http://schemas.openxmlformats.org/officeDocument/2006/relationships/slide" Target="slides/slide24.xml" />
  <Relationship Id="rId46" Type="http://schemas.openxmlformats.org/officeDocument/2006/relationships/slide" Target="slides/slide45.xml" />
  <Relationship Id="rId67" Type="http://schemas.openxmlformats.org/officeDocument/2006/relationships/slide" Target="slides/slide66.xml" />
  <Relationship Id="rId116" Type="http://schemas.openxmlformats.org/officeDocument/2006/relationships/slide" Target="slides/slide115.xml" />
  <Relationship Id="rId137" Type="http://schemas.openxmlformats.org/officeDocument/2006/relationships/slide" Target="slides/slide136.xml" />
  <Relationship Id="rId158" Type="http://schemas.openxmlformats.org/officeDocument/2006/relationships/slide" Target="slides/slide157.xml" />
  <Relationship Id="rId20" Type="http://schemas.openxmlformats.org/officeDocument/2006/relationships/slide" Target="slides/slide19.xml" />
  <Relationship Id="rId41" Type="http://schemas.openxmlformats.org/officeDocument/2006/relationships/slide" Target="slides/slide40.xml" />
  <Relationship Id="rId62" Type="http://schemas.openxmlformats.org/officeDocument/2006/relationships/slide" Target="slides/slide61.xml" />
  <Relationship Id="rId83" Type="http://schemas.openxmlformats.org/officeDocument/2006/relationships/slide" Target="slides/slide82.xml" />
  <Relationship Id="rId88" Type="http://schemas.openxmlformats.org/officeDocument/2006/relationships/slide" Target="slides/slide87.xml" />
  <Relationship Id="rId111" Type="http://schemas.openxmlformats.org/officeDocument/2006/relationships/slide" Target="slides/slide110.xml" />
  <Relationship Id="rId132" Type="http://schemas.openxmlformats.org/officeDocument/2006/relationships/slide" Target="slides/slide131.xml" />
  <Relationship Id="rId153" Type="http://schemas.openxmlformats.org/officeDocument/2006/relationships/slide" Target="slides/slide152.xml" />
</Relationships>
</file>

<file path=ppt/_rels/viewProps.xml.rels>&#65279;<?xml version="1.0" encoding="utf-8" standalone="yes"?>
<Relationships xmlns="http://schemas.openxmlformats.org/package/2006/relationships">
  <Relationship Id="rId26" Type="http://schemas.openxmlformats.org/officeDocument/2006/relationships/slide" Target="slides/slide30.xml" />
  <Relationship Id="rId21" Type="http://schemas.openxmlformats.org/officeDocument/2006/relationships/slide" Target="slides/slide24.xml" />
  <Relationship Id="rId42" Type="http://schemas.openxmlformats.org/officeDocument/2006/relationships/slide" Target="slides/slide53.xml" />
  <Relationship Id="rId47" Type="http://schemas.openxmlformats.org/officeDocument/2006/relationships/slide" Target="slides/slide58.xml" />
  <Relationship Id="rId63" Type="http://schemas.openxmlformats.org/officeDocument/2006/relationships/slide" Target="slides/slide75.xml" />
  <Relationship Id="rId68" Type="http://schemas.openxmlformats.org/officeDocument/2006/relationships/slide" Target="slides/slide80.xml" />
  <Relationship Id="rId84" Type="http://schemas.openxmlformats.org/officeDocument/2006/relationships/slide" Target="slides/slide98.xml" />
  <Relationship Id="rId89" Type="http://schemas.openxmlformats.org/officeDocument/2006/relationships/slide" Target="slides/slide103.xml" />
  <Relationship Id="rId112" Type="http://schemas.openxmlformats.org/officeDocument/2006/relationships/slide" Target="slides/slide137.xml" />
  <Relationship Id="rId2" Type="http://schemas.openxmlformats.org/officeDocument/2006/relationships/slide" Target="slides/slide5.xml" />
  <Relationship Id="rId16" Type="http://schemas.openxmlformats.org/officeDocument/2006/relationships/slide" Target="slides/slide19.xml" />
  <Relationship Id="rId29" Type="http://schemas.openxmlformats.org/officeDocument/2006/relationships/slide" Target="slides/slide33.xml" />
  <Relationship Id="rId107" Type="http://schemas.openxmlformats.org/officeDocument/2006/relationships/slide" Target="slides/slide132.xml" />
  <Relationship Id="rId11" Type="http://schemas.openxmlformats.org/officeDocument/2006/relationships/slide" Target="slides/slide14.xml" />
  <Relationship Id="rId24" Type="http://schemas.openxmlformats.org/officeDocument/2006/relationships/slide" Target="slides/slide28.xml" />
  <Relationship Id="rId32" Type="http://schemas.openxmlformats.org/officeDocument/2006/relationships/slide" Target="slides/slide42.xml" />
  <Relationship Id="rId37" Type="http://schemas.openxmlformats.org/officeDocument/2006/relationships/slide" Target="slides/slide47.xml" />
  <Relationship Id="rId40" Type="http://schemas.openxmlformats.org/officeDocument/2006/relationships/slide" Target="slides/slide50.xml" />
  <Relationship Id="rId45" Type="http://schemas.openxmlformats.org/officeDocument/2006/relationships/slide" Target="slides/slide56.xml" />
  <Relationship Id="rId53" Type="http://schemas.openxmlformats.org/officeDocument/2006/relationships/slide" Target="slides/slide64.xml" />
  <Relationship Id="rId58" Type="http://schemas.openxmlformats.org/officeDocument/2006/relationships/slide" Target="slides/slide70.xml" />
  <Relationship Id="rId66" Type="http://schemas.openxmlformats.org/officeDocument/2006/relationships/slide" Target="slides/slide78.xml" />
  <Relationship Id="rId74" Type="http://schemas.openxmlformats.org/officeDocument/2006/relationships/slide" Target="slides/slide88.xml" />
  <Relationship Id="rId79" Type="http://schemas.openxmlformats.org/officeDocument/2006/relationships/slide" Target="slides/slide93.xml" />
  <Relationship Id="rId87" Type="http://schemas.openxmlformats.org/officeDocument/2006/relationships/slide" Target="slides/slide101.xml" />
  <Relationship Id="rId102" Type="http://schemas.openxmlformats.org/officeDocument/2006/relationships/slide" Target="slides/slide117.xml" />
  <Relationship Id="rId110" Type="http://schemas.openxmlformats.org/officeDocument/2006/relationships/slide" Target="slides/slide135.xml" />
  <Relationship Id="rId5" Type="http://schemas.openxmlformats.org/officeDocument/2006/relationships/slide" Target="slides/slide8.xml" />
  <Relationship Id="rId61" Type="http://schemas.openxmlformats.org/officeDocument/2006/relationships/slide" Target="slides/slide73.xml" />
  <Relationship Id="rId82" Type="http://schemas.openxmlformats.org/officeDocument/2006/relationships/slide" Target="slides/slide96.xml" />
  <Relationship Id="rId90" Type="http://schemas.openxmlformats.org/officeDocument/2006/relationships/slide" Target="slides/slide104.xml" />
  <Relationship Id="rId95" Type="http://schemas.openxmlformats.org/officeDocument/2006/relationships/slide" Target="slides/slide110.xml" />
  <Relationship Id="rId19" Type="http://schemas.openxmlformats.org/officeDocument/2006/relationships/slide" Target="slides/slide22.xml" />
  <Relationship Id="rId14" Type="http://schemas.openxmlformats.org/officeDocument/2006/relationships/slide" Target="slides/slide17.xml" />
  <Relationship Id="rId22" Type="http://schemas.openxmlformats.org/officeDocument/2006/relationships/slide" Target="slides/slide25.xml" />
  <Relationship Id="rId27" Type="http://schemas.openxmlformats.org/officeDocument/2006/relationships/slide" Target="slides/slide31.xml" />
  <Relationship Id="rId30" Type="http://schemas.openxmlformats.org/officeDocument/2006/relationships/slide" Target="slides/slide35.xml" />
  <Relationship Id="rId35" Type="http://schemas.openxmlformats.org/officeDocument/2006/relationships/slide" Target="slides/slide45.xml" />
  <Relationship Id="rId43" Type="http://schemas.openxmlformats.org/officeDocument/2006/relationships/slide" Target="slides/slide54.xml" />
  <Relationship Id="rId48" Type="http://schemas.openxmlformats.org/officeDocument/2006/relationships/slide" Target="slides/slide59.xml" />
  <Relationship Id="rId56" Type="http://schemas.openxmlformats.org/officeDocument/2006/relationships/slide" Target="slides/slide68.xml" />
  <Relationship Id="rId64" Type="http://schemas.openxmlformats.org/officeDocument/2006/relationships/slide" Target="slides/slide76.xml" />
  <Relationship Id="rId69" Type="http://schemas.openxmlformats.org/officeDocument/2006/relationships/slide" Target="slides/slide81.xml" />
  <Relationship Id="rId77" Type="http://schemas.openxmlformats.org/officeDocument/2006/relationships/slide" Target="slides/slide91.xml" />
  <Relationship Id="rId100" Type="http://schemas.openxmlformats.org/officeDocument/2006/relationships/slide" Target="slides/slide115.xml" />
  <Relationship Id="rId105" Type="http://schemas.openxmlformats.org/officeDocument/2006/relationships/slide" Target="slides/slide130.xml" />
  <Relationship Id="rId113" Type="http://schemas.openxmlformats.org/officeDocument/2006/relationships/slide" Target="slides/slide158.xml" />
  <Relationship Id="rId8" Type="http://schemas.openxmlformats.org/officeDocument/2006/relationships/slide" Target="slides/slide11.xml" />
  <Relationship Id="rId51" Type="http://schemas.openxmlformats.org/officeDocument/2006/relationships/slide" Target="slides/slide62.xml" />
  <Relationship Id="rId72" Type="http://schemas.openxmlformats.org/officeDocument/2006/relationships/slide" Target="slides/slide85.xml" />
  <Relationship Id="rId80" Type="http://schemas.openxmlformats.org/officeDocument/2006/relationships/slide" Target="slides/slide94.xml" />
  <Relationship Id="rId85" Type="http://schemas.openxmlformats.org/officeDocument/2006/relationships/slide" Target="slides/slide99.xml" />
  <Relationship Id="rId93" Type="http://schemas.openxmlformats.org/officeDocument/2006/relationships/slide" Target="slides/slide107.xml" />
  <Relationship Id="rId98" Type="http://schemas.openxmlformats.org/officeDocument/2006/relationships/slide" Target="slides/slide113.xml" />
  <Relationship Id="rId3" Type="http://schemas.openxmlformats.org/officeDocument/2006/relationships/slide" Target="slides/slide6.xml" />
  <Relationship Id="rId12" Type="http://schemas.openxmlformats.org/officeDocument/2006/relationships/slide" Target="slides/slide15.xml" />
  <Relationship Id="rId17" Type="http://schemas.openxmlformats.org/officeDocument/2006/relationships/slide" Target="slides/slide20.xml" />
  <Relationship Id="rId25" Type="http://schemas.openxmlformats.org/officeDocument/2006/relationships/slide" Target="slides/slide29.xml" />
  <Relationship Id="rId33" Type="http://schemas.openxmlformats.org/officeDocument/2006/relationships/slide" Target="slides/slide43.xml" />
  <Relationship Id="rId38" Type="http://schemas.openxmlformats.org/officeDocument/2006/relationships/slide" Target="slides/slide48.xml" />
  <Relationship Id="rId46" Type="http://schemas.openxmlformats.org/officeDocument/2006/relationships/slide" Target="slides/slide57.xml" />
  <Relationship Id="rId59" Type="http://schemas.openxmlformats.org/officeDocument/2006/relationships/slide" Target="slides/slide71.xml" />
  <Relationship Id="rId67" Type="http://schemas.openxmlformats.org/officeDocument/2006/relationships/slide" Target="slides/slide79.xml" />
  <Relationship Id="rId103" Type="http://schemas.openxmlformats.org/officeDocument/2006/relationships/slide" Target="slides/slide128.xml" />
  <Relationship Id="rId108" Type="http://schemas.openxmlformats.org/officeDocument/2006/relationships/slide" Target="slides/slide133.xml" />
  <Relationship Id="rId20" Type="http://schemas.openxmlformats.org/officeDocument/2006/relationships/slide" Target="slides/slide23.xml" />
  <Relationship Id="rId41" Type="http://schemas.openxmlformats.org/officeDocument/2006/relationships/slide" Target="slides/slide52.xml" />
  <Relationship Id="rId54" Type="http://schemas.openxmlformats.org/officeDocument/2006/relationships/slide" Target="slides/slide65.xml" />
  <Relationship Id="rId62" Type="http://schemas.openxmlformats.org/officeDocument/2006/relationships/slide" Target="slides/slide74.xml" />
  <Relationship Id="rId70" Type="http://schemas.openxmlformats.org/officeDocument/2006/relationships/slide" Target="slides/slide82.xml" />
  <Relationship Id="rId75" Type="http://schemas.openxmlformats.org/officeDocument/2006/relationships/slide" Target="slides/slide89.xml" />
  <Relationship Id="rId83" Type="http://schemas.openxmlformats.org/officeDocument/2006/relationships/slide" Target="slides/slide97.xml" />
  <Relationship Id="rId88" Type="http://schemas.openxmlformats.org/officeDocument/2006/relationships/slide" Target="slides/slide102.xml" />
  <Relationship Id="rId91" Type="http://schemas.openxmlformats.org/officeDocument/2006/relationships/slide" Target="slides/slide105.xml" />
  <Relationship Id="rId96" Type="http://schemas.openxmlformats.org/officeDocument/2006/relationships/slide" Target="slides/slide111.xml" />
  <Relationship Id="rId111" Type="http://schemas.openxmlformats.org/officeDocument/2006/relationships/slide" Target="slides/slide136.xml" />
  <Relationship Id="rId1" Type="http://schemas.openxmlformats.org/officeDocument/2006/relationships/slide" Target="slides/slide1.xml" />
  <Relationship Id="rId6" Type="http://schemas.openxmlformats.org/officeDocument/2006/relationships/slide" Target="slides/slide9.xml" />
  <Relationship Id="rId15" Type="http://schemas.openxmlformats.org/officeDocument/2006/relationships/slide" Target="slides/slide18.xml" />
  <Relationship Id="rId23" Type="http://schemas.openxmlformats.org/officeDocument/2006/relationships/slide" Target="slides/slide26.xml" />
  <Relationship Id="rId28" Type="http://schemas.openxmlformats.org/officeDocument/2006/relationships/slide" Target="slides/slide32.xml" />
  <Relationship Id="rId36" Type="http://schemas.openxmlformats.org/officeDocument/2006/relationships/slide" Target="slides/slide46.xml" />
  <Relationship Id="rId49" Type="http://schemas.openxmlformats.org/officeDocument/2006/relationships/slide" Target="slides/slide60.xml" />
  <Relationship Id="rId57" Type="http://schemas.openxmlformats.org/officeDocument/2006/relationships/slide" Target="slides/slide69.xml" />
  <Relationship Id="rId106" Type="http://schemas.openxmlformats.org/officeDocument/2006/relationships/slide" Target="slides/slide131.xml" />
  <Relationship Id="rId10" Type="http://schemas.openxmlformats.org/officeDocument/2006/relationships/slide" Target="slides/slide13.xml" />
  <Relationship Id="rId31" Type="http://schemas.openxmlformats.org/officeDocument/2006/relationships/slide" Target="slides/slide40.xml" />
  <Relationship Id="rId44" Type="http://schemas.openxmlformats.org/officeDocument/2006/relationships/slide" Target="slides/slide55.xml" />
  <Relationship Id="rId52" Type="http://schemas.openxmlformats.org/officeDocument/2006/relationships/slide" Target="slides/slide63.xml" />
  <Relationship Id="rId60" Type="http://schemas.openxmlformats.org/officeDocument/2006/relationships/slide" Target="slides/slide72.xml" />
  <Relationship Id="rId65" Type="http://schemas.openxmlformats.org/officeDocument/2006/relationships/slide" Target="slides/slide77.xml" />
  <Relationship Id="rId73" Type="http://schemas.openxmlformats.org/officeDocument/2006/relationships/slide" Target="slides/slide87.xml" />
  <Relationship Id="rId78" Type="http://schemas.openxmlformats.org/officeDocument/2006/relationships/slide" Target="slides/slide92.xml" />
  <Relationship Id="rId81" Type="http://schemas.openxmlformats.org/officeDocument/2006/relationships/slide" Target="slides/slide95.xml" />
  <Relationship Id="rId86" Type="http://schemas.openxmlformats.org/officeDocument/2006/relationships/slide" Target="slides/slide100.xml" />
  <Relationship Id="rId94" Type="http://schemas.openxmlformats.org/officeDocument/2006/relationships/slide" Target="slides/slide109.xml" />
  <Relationship Id="rId99" Type="http://schemas.openxmlformats.org/officeDocument/2006/relationships/slide" Target="slides/slide114.xml" />
  <Relationship Id="rId101" Type="http://schemas.openxmlformats.org/officeDocument/2006/relationships/slide" Target="slides/slide116.xml" />
  <Relationship Id="rId4" Type="http://schemas.openxmlformats.org/officeDocument/2006/relationships/slide" Target="slides/slide7.xml" />
  <Relationship Id="rId9" Type="http://schemas.openxmlformats.org/officeDocument/2006/relationships/slide" Target="slides/slide12.xml" />
  <Relationship Id="rId13" Type="http://schemas.openxmlformats.org/officeDocument/2006/relationships/slide" Target="slides/slide16.xml" />
  <Relationship Id="rId18" Type="http://schemas.openxmlformats.org/officeDocument/2006/relationships/slide" Target="slides/slide21.xml" />
  <Relationship Id="rId39" Type="http://schemas.openxmlformats.org/officeDocument/2006/relationships/slide" Target="slides/slide49.xml" />
  <Relationship Id="rId109" Type="http://schemas.openxmlformats.org/officeDocument/2006/relationships/slide" Target="slides/slide134.xml" />
  <Relationship Id="rId34" Type="http://schemas.openxmlformats.org/officeDocument/2006/relationships/slide" Target="slides/slide44.xml" />
  <Relationship Id="rId50" Type="http://schemas.openxmlformats.org/officeDocument/2006/relationships/slide" Target="slides/slide61.xml" />
  <Relationship Id="rId55" Type="http://schemas.openxmlformats.org/officeDocument/2006/relationships/slide" Target="slides/slide67.xml" />
  <Relationship Id="rId76" Type="http://schemas.openxmlformats.org/officeDocument/2006/relationships/slide" Target="slides/slide90.xml" />
  <Relationship Id="rId97" Type="http://schemas.openxmlformats.org/officeDocument/2006/relationships/slide" Target="slides/slide112.xml" />
  <Relationship Id="rId104" Type="http://schemas.openxmlformats.org/officeDocument/2006/relationships/slide" Target="slides/slide129.xml" />
  <Relationship Id="rId7" Type="http://schemas.openxmlformats.org/officeDocument/2006/relationships/slide" Target="slides/slide10.xml" />
  <Relationship Id="rId71" Type="http://schemas.openxmlformats.org/officeDocument/2006/relationships/slide" Target="slides/slide83.xml" />
  <Relationship Id="rId92" Type="http://schemas.openxmlformats.org/officeDocument/2006/relationships/slide" Target="slides/slide106.xml" />
</Relationships>
</file>

<file path=ppt/drawings/_rels/vmlDrawing1.vml.rels>&#65279;<?xml version="1.0" encoding="utf-8" standalone="yes"?>
<Relationships xmlns="http://schemas.openxmlformats.org/package/2006/relationships">
  <Relationship Id="rId1" Type="http://schemas.openxmlformats.org/officeDocument/2006/relationships/image" Target="../media/image121.emf" />
</Relationships>
</file>

<file path=ppt/drawings/_rels/vmlDrawing2.vml.rels>&#65279;<?xml version="1.0" encoding="utf-8" standalone="yes"?>
<Relationships xmlns="http://schemas.openxmlformats.org/package/2006/relationships">
  <Relationship Id="rId1" Type="http://schemas.openxmlformats.org/officeDocument/2006/relationships/image" Target="../media/image127.emf"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4275403" cy="336788"/>
          </a:xfrm>
          <a:prstGeom prst="rect">
            <a:avLst/>
          </a:prstGeom>
        </p:spPr>
        <p:txBody>
          <a:bodyPr vert="horz" lIns="91410" tIns="45707" rIns="91410" bIns="45707"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588629" y="0"/>
            <a:ext cx="4275403" cy="336788"/>
          </a:xfrm>
          <a:prstGeom prst="rect">
            <a:avLst/>
          </a:prstGeom>
        </p:spPr>
        <p:txBody>
          <a:bodyPr vert="horz" lIns="91410" tIns="45707" rIns="91410" bIns="45707" rtlCol="0"/>
          <a:lstStyle>
            <a:lvl1pPr algn="r">
              <a:defRPr sz="1200"/>
            </a:lvl1pPr>
          </a:lstStyle>
          <a:p>
            <a:fld id="{B27873A0-6270-4274-8E15-550EB541D4FF}" type="datetimeFigureOut">
              <a:rPr kumimoji="1" lang="ja-JP" altLang="en-US" smtClean="0"/>
              <a:pPr/>
              <a:t>2018/5/9</a:t>
            </a:fld>
            <a:endParaRPr kumimoji="1" lang="ja-JP" altLang="en-US" dirty="0"/>
          </a:p>
        </p:txBody>
      </p:sp>
      <p:sp>
        <p:nvSpPr>
          <p:cNvPr id="5" name="スライド番号プレースホルダ 4"/>
          <p:cNvSpPr>
            <a:spLocks noGrp="1"/>
          </p:cNvSpPr>
          <p:nvPr>
            <p:ph type="sldNum" sz="quarter" idx="3"/>
          </p:nvPr>
        </p:nvSpPr>
        <p:spPr>
          <a:xfrm>
            <a:off x="5588629" y="6397806"/>
            <a:ext cx="4275403" cy="336788"/>
          </a:xfrm>
          <a:prstGeom prst="rect">
            <a:avLst/>
          </a:prstGeom>
        </p:spPr>
        <p:txBody>
          <a:bodyPr vert="horz" lIns="91410" tIns="45707" rIns="91410" bIns="45707" rtlCol="0" anchor="b"/>
          <a:lstStyle>
            <a:lvl1pPr algn="r">
              <a:defRPr sz="1200"/>
            </a:lvl1pPr>
          </a:lstStyle>
          <a:p>
            <a:fld id="{60AA5F5B-7561-4504-8956-86A81B549431}" type="slidenum">
              <a:rPr kumimoji="1" lang="ja-JP" altLang="en-US" smtClean="0"/>
              <a:pPr/>
              <a:t>‹#›</a:t>
            </a:fld>
            <a:endParaRPr kumimoji="1" lang="ja-JP" altLang="en-US" dirty="0"/>
          </a:p>
        </p:txBody>
      </p:sp>
    </p:spTree>
    <p:extLst>
      <p:ext uri="{BB962C8B-B14F-4D97-AF65-F5344CB8AC3E}">
        <p14:creationId xmlns:p14="http://schemas.microsoft.com/office/powerpoint/2010/main" val="2451925849"/>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4275403" cy="336788"/>
          </a:xfrm>
          <a:prstGeom prst="rect">
            <a:avLst/>
          </a:prstGeom>
        </p:spPr>
        <p:txBody>
          <a:bodyPr vert="horz" lIns="91410" tIns="45707" rIns="91410" bIns="45707"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588629" y="0"/>
            <a:ext cx="4275403" cy="336788"/>
          </a:xfrm>
          <a:prstGeom prst="rect">
            <a:avLst/>
          </a:prstGeom>
        </p:spPr>
        <p:txBody>
          <a:bodyPr vert="horz" lIns="91410" tIns="45707" rIns="91410" bIns="45707" rtlCol="0"/>
          <a:lstStyle>
            <a:lvl1pPr algn="r">
              <a:defRPr sz="1200"/>
            </a:lvl1pPr>
          </a:lstStyle>
          <a:p>
            <a:fld id="{83A8B6A7-9994-4D5A-BDFD-5381E9EB3F81}" type="datetimeFigureOut">
              <a:rPr kumimoji="1" lang="ja-JP" altLang="en-US" smtClean="0"/>
              <a:pPr/>
              <a:t>2018/5/9</a:t>
            </a:fld>
            <a:endParaRPr kumimoji="1" lang="ja-JP" altLang="en-US" dirty="0"/>
          </a:p>
        </p:txBody>
      </p:sp>
      <p:sp>
        <p:nvSpPr>
          <p:cNvPr id="4" name="スライド イメージ プレースホルダ 3"/>
          <p:cNvSpPr>
            <a:spLocks noGrp="1" noRot="1" noChangeAspect="1"/>
          </p:cNvSpPr>
          <p:nvPr>
            <p:ph type="sldImg" idx="2"/>
          </p:nvPr>
        </p:nvSpPr>
        <p:spPr>
          <a:xfrm>
            <a:off x="3984625" y="504825"/>
            <a:ext cx="1897063" cy="2527300"/>
          </a:xfrm>
          <a:prstGeom prst="rect">
            <a:avLst/>
          </a:prstGeom>
          <a:noFill/>
          <a:ln w="12700">
            <a:solidFill>
              <a:prstClr val="black"/>
            </a:solidFill>
          </a:ln>
        </p:spPr>
        <p:txBody>
          <a:bodyPr vert="horz" lIns="91410" tIns="45707" rIns="91410" bIns="45707" rtlCol="0" anchor="ctr"/>
          <a:lstStyle/>
          <a:p>
            <a:endParaRPr lang="ja-JP" altLang="en-US" dirty="0"/>
          </a:p>
        </p:txBody>
      </p:sp>
      <p:sp>
        <p:nvSpPr>
          <p:cNvPr id="5" name="ノート プレースホルダ 4"/>
          <p:cNvSpPr>
            <a:spLocks noGrp="1"/>
          </p:cNvSpPr>
          <p:nvPr>
            <p:ph type="body" sz="quarter" idx="3"/>
          </p:nvPr>
        </p:nvSpPr>
        <p:spPr>
          <a:xfrm>
            <a:off x="986632" y="3199490"/>
            <a:ext cx="7893050" cy="3031093"/>
          </a:xfrm>
          <a:prstGeom prst="rect">
            <a:avLst/>
          </a:prstGeom>
        </p:spPr>
        <p:txBody>
          <a:bodyPr vert="horz" lIns="91410" tIns="45707" rIns="91410" bIns="4570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6397806"/>
            <a:ext cx="4275403" cy="336788"/>
          </a:xfrm>
          <a:prstGeom prst="rect">
            <a:avLst/>
          </a:prstGeom>
        </p:spPr>
        <p:txBody>
          <a:bodyPr vert="horz" lIns="91410" tIns="45707" rIns="91410" bIns="45707"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588629" y="6397806"/>
            <a:ext cx="4275403" cy="336788"/>
          </a:xfrm>
          <a:prstGeom prst="rect">
            <a:avLst/>
          </a:prstGeom>
        </p:spPr>
        <p:txBody>
          <a:bodyPr vert="horz" lIns="91410" tIns="45707" rIns="91410" bIns="45707" rtlCol="0" anchor="b"/>
          <a:lstStyle>
            <a:lvl1pPr algn="r">
              <a:defRPr sz="1200"/>
            </a:lvl1pPr>
          </a:lstStyle>
          <a:p>
            <a:fld id="{C73D8B67-9D8E-4A27-A6F9-68FB0F42A4D8}" type="slidenum">
              <a:rPr kumimoji="1" lang="ja-JP" altLang="en-US" smtClean="0"/>
              <a:pPr/>
              <a:t>‹#›</a:t>
            </a:fld>
            <a:endParaRPr kumimoji="1" lang="ja-JP" altLang="en-US" dirty="0"/>
          </a:p>
        </p:txBody>
      </p:sp>
    </p:spTree>
    <p:extLst>
      <p:ext uri="{BB962C8B-B14F-4D97-AF65-F5344CB8AC3E}">
        <p14:creationId xmlns:p14="http://schemas.microsoft.com/office/powerpoint/2010/main" val="2242215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62.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63.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67.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85.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86.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87.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58.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0</a:t>
            </a:fld>
            <a:endParaRPr kumimoji="1" lang="ja-JP" altLang="en-US" dirty="0"/>
          </a:p>
        </p:txBody>
      </p:sp>
    </p:spTree>
    <p:extLst>
      <p:ext uri="{BB962C8B-B14F-4D97-AF65-F5344CB8AC3E}">
        <p14:creationId xmlns:p14="http://schemas.microsoft.com/office/powerpoint/2010/main" val="142492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36</a:t>
            </a:fld>
            <a:endParaRPr kumimoji="1" lang="ja-JP" altLang="en-US" dirty="0"/>
          </a:p>
        </p:txBody>
      </p:sp>
    </p:spTree>
    <p:extLst>
      <p:ext uri="{BB962C8B-B14F-4D97-AF65-F5344CB8AC3E}">
        <p14:creationId xmlns:p14="http://schemas.microsoft.com/office/powerpoint/2010/main" val="327300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6213" y="504825"/>
            <a:ext cx="1893887" cy="2527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7557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986213" y="504825"/>
            <a:ext cx="1893887" cy="25273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53</a:t>
            </a:fld>
            <a:endParaRPr kumimoji="1" lang="ja-JP" altLang="en-US" dirty="0"/>
          </a:p>
        </p:txBody>
      </p:sp>
    </p:spTree>
    <p:extLst>
      <p:ext uri="{BB962C8B-B14F-4D97-AF65-F5344CB8AC3E}">
        <p14:creationId xmlns:p14="http://schemas.microsoft.com/office/powerpoint/2010/main" val="259991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61</a:t>
            </a:fld>
            <a:endParaRPr kumimoji="1" lang="ja-JP" altLang="en-US" dirty="0"/>
          </a:p>
        </p:txBody>
      </p:sp>
    </p:spTree>
    <p:extLst>
      <p:ext uri="{BB962C8B-B14F-4D97-AF65-F5344CB8AC3E}">
        <p14:creationId xmlns:p14="http://schemas.microsoft.com/office/powerpoint/2010/main" val="237836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62</a:t>
            </a:fld>
            <a:endParaRPr kumimoji="1" lang="ja-JP" altLang="en-US" dirty="0"/>
          </a:p>
        </p:txBody>
      </p:sp>
    </p:spTree>
    <p:extLst>
      <p:ext uri="{BB962C8B-B14F-4D97-AF65-F5344CB8AC3E}">
        <p14:creationId xmlns:p14="http://schemas.microsoft.com/office/powerpoint/2010/main" val="151857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6213" y="504825"/>
            <a:ext cx="1893887" cy="2527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66</a:t>
            </a:fld>
            <a:endParaRPr kumimoji="1" lang="ja-JP" altLang="en-US" dirty="0"/>
          </a:p>
        </p:txBody>
      </p:sp>
    </p:spTree>
    <p:extLst>
      <p:ext uri="{BB962C8B-B14F-4D97-AF65-F5344CB8AC3E}">
        <p14:creationId xmlns:p14="http://schemas.microsoft.com/office/powerpoint/2010/main" val="83538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84</a:t>
            </a:fld>
            <a:endParaRPr kumimoji="1" lang="ja-JP" altLang="en-US" dirty="0"/>
          </a:p>
        </p:txBody>
      </p:sp>
    </p:spTree>
    <p:extLst>
      <p:ext uri="{BB962C8B-B14F-4D97-AF65-F5344CB8AC3E}">
        <p14:creationId xmlns:p14="http://schemas.microsoft.com/office/powerpoint/2010/main" val="345915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6213" y="504825"/>
            <a:ext cx="1893887" cy="2527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167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984625" y="504825"/>
            <a:ext cx="1897063" cy="2527300"/>
          </a:xfrm>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済</a:t>
            </a:r>
          </a:p>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86</a:t>
            </a:fld>
            <a:endParaRPr kumimoji="1" lang="ja-JP" altLang="en-US" dirty="0"/>
          </a:p>
        </p:txBody>
      </p:sp>
    </p:spTree>
    <p:extLst>
      <p:ext uri="{BB962C8B-B14F-4D97-AF65-F5344CB8AC3E}">
        <p14:creationId xmlns:p14="http://schemas.microsoft.com/office/powerpoint/2010/main" val="231268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157</a:t>
            </a:fld>
            <a:endParaRPr kumimoji="1" lang="ja-JP" altLang="en-US" dirty="0"/>
          </a:p>
        </p:txBody>
      </p:sp>
    </p:spTree>
    <p:extLst>
      <p:ext uri="{BB962C8B-B14F-4D97-AF65-F5344CB8AC3E}">
        <p14:creationId xmlns:p14="http://schemas.microsoft.com/office/powerpoint/2010/main" val="102883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4</a:t>
            </a:fld>
            <a:endParaRPr kumimoji="1" lang="ja-JP" altLang="en-US" dirty="0"/>
          </a:p>
        </p:txBody>
      </p:sp>
    </p:spTree>
    <p:extLst>
      <p:ext uri="{BB962C8B-B14F-4D97-AF65-F5344CB8AC3E}">
        <p14:creationId xmlns:p14="http://schemas.microsoft.com/office/powerpoint/2010/main" val="73262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984625" y="504825"/>
            <a:ext cx="1897063" cy="25273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5</a:t>
            </a:fld>
            <a:endParaRPr kumimoji="1" lang="ja-JP" altLang="en-US" dirty="0"/>
          </a:p>
        </p:txBody>
      </p:sp>
    </p:spTree>
    <p:extLst>
      <p:ext uri="{BB962C8B-B14F-4D97-AF65-F5344CB8AC3E}">
        <p14:creationId xmlns:p14="http://schemas.microsoft.com/office/powerpoint/2010/main" val="27107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6</a:t>
            </a:fld>
            <a:endParaRPr kumimoji="1" lang="ja-JP" altLang="en-US" dirty="0"/>
          </a:p>
        </p:txBody>
      </p:sp>
    </p:spTree>
    <p:extLst>
      <p:ext uri="{BB962C8B-B14F-4D97-AF65-F5344CB8AC3E}">
        <p14:creationId xmlns:p14="http://schemas.microsoft.com/office/powerpoint/2010/main" val="186720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29</a:t>
            </a:fld>
            <a:endParaRPr kumimoji="1" lang="ja-JP" altLang="en-US" dirty="0"/>
          </a:p>
        </p:txBody>
      </p:sp>
    </p:spTree>
    <p:extLst>
      <p:ext uri="{BB962C8B-B14F-4D97-AF65-F5344CB8AC3E}">
        <p14:creationId xmlns:p14="http://schemas.microsoft.com/office/powerpoint/2010/main" val="203582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30</a:t>
            </a:fld>
            <a:endParaRPr kumimoji="1" lang="ja-JP" altLang="en-US" dirty="0"/>
          </a:p>
        </p:txBody>
      </p:sp>
    </p:spTree>
    <p:extLst>
      <p:ext uri="{BB962C8B-B14F-4D97-AF65-F5344CB8AC3E}">
        <p14:creationId xmlns:p14="http://schemas.microsoft.com/office/powerpoint/2010/main" val="278809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31</a:t>
            </a:fld>
            <a:endParaRPr kumimoji="1" lang="ja-JP" altLang="en-US" dirty="0"/>
          </a:p>
        </p:txBody>
      </p:sp>
    </p:spTree>
    <p:extLst>
      <p:ext uri="{BB962C8B-B14F-4D97-AF65-F5344CB8AC3E}">
        <p14:creationId xmlns:p14="http://schemas.microsoft.com/office/powerpoint/2010/main" val="399788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34</a:t>
            </a:fld>
            <a:endParaRPr kumimoji="1" lang="ja-JP" altLang="en-US" dirty="0"/>
          </a:p>
        </p:txBody>
      </p:sp>
    </p:spTree>
    <p:extLst>
      <p:ext uri="{BB962C8B-B14F-4D97-AF65-F5344CB8AC3E}">
        <p14:creationId xmlns:p14="http://schemas.microsoft.com/office/powerpoint/2010/main" val="90920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6213" y="504825"/>
            <a:ext cx="1893887" cy="2527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1112860"/>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E78229-BEA9-444E-A13E-E07DB55733F5}" type="datetime1">
              <a:rPr kumimoji="1" lang="ja-JP" altLang="en-US" smtClean="0"/>
              <a:t>2018/5/9</a:t>
            </a:fld>
            <a:endParaRPr kumimoji="1" lang="ja-JP" altLang="en-US" dirty="0"/>
          </a:p>
        </p:txBody>
      </p:sp>
      <p:sp>
        <p:nvSpPr>
          <p:cNvPr id="5" name="フッター プレースホルダ 4"/>
          <p:cNvSpPr>
            <a:spLocks noGrp="1"/>
          </p:cNvSpPr>
          <p:nvPr>
            <p:ph type="ftr" sz="quarter" idx="11"/>
          </p:nvPr>
        </p:nvSpPr>
        <p:spPr>
          <a:xfrm>
            <a:off x="4686300" y="7884368"/>
            <a:ext cx="2171700" cy="485775"/>
          </a:xfrm>
        </p:spPr>
        <p:txBody>
          <a:bodyPr/>
          <a:lstStyle/>
          <a:p>
            <a:endParaRPr kumimoji="1" lang="ja-JP" altLang="en-US" dirty="0"/>
          </a:p>
        </p:txBody>
      </p:sp>
      <p:sp>
        <p:nvSpPr>
          <p:cNvPr id="6" name="スライド番号プレースホルダ 5"/>
          <p:cNvSpPr>
            <a:spLocks noGrp="1"/>
          </p:cNvSpPr>
          <p:nvPr>
            <p:ph type="sldNum" sz="quarter" idx="12"/>
          </p:nvPr>
        </p:nvSpPr>
        <p:spPr>
          <a:xfrm>
            <a:off x="2628900" y="8820472"/>
            <a:ext cx="1600200" cy="485775"/>
          </a:xfrm>
        </p:spPr>
        <p:txBody>
          <a:bodyPr/>
          <a:lstStyle>
            <a:lvl1pPr algn="ctr">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6C34E9F-961E-485D-BF42-8232E831E445}" type="datetime1">
              <a:rPr kumimoji="1" lang="ja-JP" altLang="en-US" smtClean="0"/>
              <a:t>2018/5/9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713"/>
            <a:ext cx="4476750"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7F3D36F-D02C-4618-BE85-5023C6BA4410}" type="datetime1">
              <a:rPr kumimoji="1" lang="ja-JP" altLang="en-US" smtClean="0"/>
              <a:t>2018/5/9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F244D74-B49C-488E-8852-3AB5598F29CE}" type="datetime1">
              <a:rPr kumimoji="1" lang="ja-JP" altLang="en-US" smtClean="0"/>
              <a:t>2018/5/9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3A1772F-1E7C-4FD7-82A0-F8A8079843BF}" type="datetime1">
              <a:rPr kumimoji="1" lang="ja-JP" altLang="en-US" smtClean="0"/>
              <a:t>2018/5/9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7B1A98B-61ED-4669-A0FE-9E3F8E08855F}" type="datetime1">
              <a:rPr kumimoji="1" lang="ja-JP" altLang="en-US" smtClean="0"/>
              <a:t>2018/5/9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B55F7C0-02B8-4DE7-84BF-A9EB6860611F}" type="datetime1">
              <a:rPr kumimoji="1" lang="ja-JP" altLang="en-US" smtClean="0"/>
              <a:t>2018/5/9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593F5BB-C0E8-40ED-B943-AC9A902B6EF7}" type="datetime1">
              <a:rPr kumimoji="1" lang="ja-JP" altLang="en-US" smtClean="0"/>
              <a:t>2018/5/9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3E5A6F2-85E5-4FFF-94BA-9ABA47F8EB19}" type="datetime1">
              <a:rPr kumimoji="1" lang="ja-JP" altLang="en-US" smtClean="0"/>
              <a:t>2018/5/9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96CC6D9-38E2-413D-A8A3-3E57DD048BCA}" type="datetime1">
              <a:rPr kumimoji="1" lang="ja-JP" altLang="en-US" smtClean="0"/>
              <a:t>2018/5/9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8DFA0B2-7110-4253-AEA3-20EAEA3114D2}" type="datetime1">
              <a:rPr kumimoji="1" lang="ja-JP" altLang="en-US" smtClean="0"/>
              <a:t>2018/5/9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20EA04B-0610-44E1-BBA9-CB539F9A7CEB}" type="slidenum">
              <a:rPr kumimoji="1" lang="ja-JP" altLang="en-US" smtClean="0"/>
              <a:pPr/>
              <a:t>‹#›</a:t>
            </a:fld>
            <a:endParaRPr kumimoji="1" lang="ja-JP" altLang="en-US" dirty="0"/>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D2FE1009-78C6-4F0A-A895-5D1D8A32CCB1}" type="datetime1">
              <a:rPr kumimoji="1" lang="ja-JP" altLang="en-US" smtClean="0"/>
              <a:t>2018/5/9</a:t>
            </a:fld>
            <a:endParaRPr kumimoji="1" lang="ja-JP" altLang="en-US" dirty="0"/>
          </a:p>
        </p:txBody>
      </p:sp>
      <p:sp>
        <p:nvSpPr>
          <p:cNvPr id="5" name="フッター プレースホルダ 4"/>
          <p:cNvSpPr>
            <a:spLocks noGrp="1"/>
          </p:cNvSpPr>
          <p:nvPr>
            <p:ph type="ftr" sz="quarter" idx="3"/>
          </p:nvPr>
        </p:nvSpPr>
        <p:spPr>
          <a:xfrm>
            <a:off x="4005064" y="7452320"/>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2628900" y="8783668"/>
            <a:ext cx="1600200" cy="485775"/>
          </a:xfrm>
          <a:prstGeom prst="rect">
            <a:avLst/>
          </a:prstGeom>
        </p:spPr>
        <p:txBody>
          <a:bodyPr vert="horz" lIns="91440" tIns="45720" rIns="91440" bIns="45720" rtlCol="0" anchor="ctr"/>
          <a:lstStyle>
            <a:lvl1pPr algn="ctr">
              <a:defRPr sz="800">
                <a:solidFill>
                  <a:schemeClr val="tx1">
                    <a:tint val="75000"/>
                  </a:schemeClr>
                </a:solidFill>
                <a:latin typeface="+mn-ea"/>
                <a:ea typeface="+mn-ea"/>
              </a:defRPr>
            </a:lvl1pPr>
          </a:lstStyle>
          <a:p>
            <a:fld id="{420EA04B-0610-44E1-BBA9-CB539F9A7CEB}" type="slidenum">
              <a:rPr lang="ja-JP" altLang="en-US" smtClean="0"/>
              <a:pPr/>
              <a:t>‹#›</a:t>
            </a:fld>
            <a:endParaRPr lang="ja-JP" altLang="en-US" dirty="0"/>
          </a:p>
        </p:txBody>
      </p:sp>
      <p:sp>
        <p:nvSpPr>
          <p:cNvPr id="8" name="正方形/長方形 7"/>
          <p:cNvSpPr/>
          <p:nvPr userDrawn="1"/>
        </p:nvSpPr>
        <p:spPr>
          <a:xfrm>
            <a:off x="-6219" y="8671519"/>
            <a:ext cx="3429000" cy="477054"/>
          </a:xfrm>
          <a:prstGeom prst="rect">
            <a:avLst/>
          </a:prstGeom>
        </p:spPr>
        <p:txBody>
          <a:bodyPr lIns="36000" bIns="0">
            <a:spAutoFit/>
          </a:bodyPr>
          <a:lstStyle/>
          <a:p>
            <a:r>
              <a:rPr lang="en-US" altLang="ja-JP" sz="1000" dirty="0">
                <a:latin typeface="ＭＳ Ｐ明朝" pitchFamily="18" charset="-128"/>
                <a:ea typeface="ＭＳ Ｐ明朝" pitchFamily="18" charset="-128"/>
              </a:rPr>
              <a:t>Ver.2.1</a:t>
            </a:r>
          </a:p>
          <a:p>
            <a:r>
              <a:rPr lang="en-US" altLang="ja-JP" sz="900" dirty="0">
                <a:latin typeface="ＭＳ Ｐ明朝" pitchFamily="18" charset="-128"/>
                <a:ea typeface="ＭＳ Ｐ明朝" pitchFamily="18" charset="-128"/>
              </a:rPr>
              <a:t>©2017</a:t>
            </a:r>
            <a:r>
              <a:rPr lang="en-US" altLang="ja-JP" sz="900" baseline="0" dirty="0">
                <a:latin typeface="ＭＳ Ｐ明朝" pitchFamily="18" charset="-128"/>
                <a:ea typeface="ＭＳ Ｐ明朝" pitchFamily="18" charset="-128"/>
              </a:rPr>
              <a:t> DATA HORIZON CO.,LTD.</a:t>
            </a:r>
            <a:endParaRPr lang="en-US" altLang="ja-JP" sz="900" dirty="0">
              <a:latin typeface="ＭＳ Ｐ明朝" pitchFamily="18" charset="-128"/>
              <a:ea typeface="ＭＳ Ｐ明朝" pitchFamily="18" charset="-128"/>
            </a:endParaRPr>
          </a:p>
          <a:p>
            <a:r>
              <a:rPr lang="ja-JP" altLang="en-US" sz="900" dirty="0">
                <a:latin typeface="ＭＳ Ｐ明朝" pitchFamily="18" charset="-128"/>
                <a:ea typeface="ＭＳ Ｐ明朝" pitchFamily="18" charset="-128"/>
              </a:rPr>
              <a:t>外部への転載・転送及び無断複製・無断複写等を禁ずる。</a:t>
            </a:r>
          </a:p>
        </p:txBody>
      </p:sp>
      <p:sp>
        <p:nvSpPr>
          <p:cNvPr id="9" name="テキスト ボックス 8"/>
          <p:cNvSpPr txBox="1"/>
          <p:nvPr userDrawn="1"/>
        </p:nvSpPr>
        <p:spPr>
          <a:xfrm>
            <a:off x="5589240" y="8662514"/>
            <a:ext cx="1297150" cy="507831"/>
          </a:xfrm>
          <a:prstGeom prst="rect">
            <a:avLst/>
          </a:prstGeom>
          <a:noFill/>
        </p:spPr>
        <p:txBody>
          <a:bodyPr wrap="none" rtlCol="0">
            <a:spAutoFit/>
          </a:bodyPr>
          <a:lstStyle/>
          <a:p>
            <a:pPr algn="ctr"/>
            <a:r>
              <a:rPr kumimoji="1" lang="ja-JP" altLang="en-US" sz="900" b="1" dirty="0">
                <a:solidFill>
                  <a:srgbClr val="FF0000"/>
                </a:solidFill>
                <a:latin typeface="ＭＳ Ｐ明朝" panose="02020600040205080304" pitchFamily="18" charset="-128"/>
                <a:ea typeface="ＭＳ Ｐ明朝" panose="02020600040205080304" pitchFamily="18" charset="-128"/>
              </a:rPr>
              <a:t>機密情報関係者限り</a:t>
            </a:r>
            <a:endParaRPr kumimoji="1" lang="en-US" altLang="ja-JP" sz="900" b="1" dirty="0">
              <a:solidFill>
                <a:srgbClr val="FF0000"/>
              </a:solidFill>
              <a:latin typeface="ＭＳ Ｐ明朝" panose="02020600040205080304" pitchFamily="18" charset="-128"/>
              <a:ea typeface="ＭＳ Ｐ明朝" panose="02020600040205080304" pitchFamily="18" charset="-128"/>
            </a:endParaRPr>
          </a:p>
          <a:p>
            <a:pPr algn="ctr"/>
            <a:r>
              <a:rPr kumimoji="1" lang="ja-JP" altLang="en-US" sz="900" b="1" dirty="0">
                <a:solidFill>
                  <a:srgbClr val="FF0000"/>
                </a:solidFill>
                <a:latin typeface="ＭＳ Ｐ明朝" panose="02020600040205080304" pitchFamily="18" charset="-128"/>
                <a:ea typeface="ＭＳ Ｐ明朝" panose="02020600040205080304" pitchFamily="18" charset="-128"/>
              </a:rPr>
              <a:t>複製・配布不可</a:t>
            </a:r>
            <a:endParaRPr kumimoji="1" lang="en-US" altLang="ja-JP" sz="900" b="1" dirty="0">
              <a:solidFill>
                <a:srgbClr val="FF0000"/>
              </a:solidFill>
              <a:latin typeface="ＭＳ Ｐ明朝" panose="02020600040205080304" pitchFamily="18" charset="-128"/>
              <a:ea typeface="ＭＳ Ｐ明朝" panose="02020600040205080304" pitchFamily="18" charset="-128"/>
            </a:endParaRPr>
          </a:p>
          <a:p>
            <a:pPr algn="ctr"/>
            <a:r>
              <a:rPr kumimoji="1" lang="ja-JP" altLang="en-US" sz="900" b="1" dirty="0">
                <a:solidFill>
                  <a:srgbClr val="FF0000"/>
                </a:solidFill>
                <a:latin typeface="ＭＳ Ｐ明朝" panose="02020600040205080304" pitchFamily="18" charset="-128"/>
                <a:ea typeface="ＭＳ Ｐ明朝" panose="02020600040205080304" pitchFamily="18" charset="-128"/>
              </a:rPr>
              <a:t>不正コピー抑止処理済</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7.emf" />
  <Relationship Id="rId2" Type="http://schemas.openxmlformats.org/officeDocument/2006/relationships/image" Target="../media/image6.emf" />
  <Relationship Id="rId1" Type="http://schemas.openxmlformats.org/officeDocument/2006/relationships/slideLayout" Target="../slideLayouts/slideLayout2.xml" />
  <Relationship Id="rId5" Type="http://schemas.openxmlformats.org/officeDocument/2006/relationships/image" Target="../media/image9.emf" />
  <Relationship Id="rId4" Type="http://schemas.openxmlformats.org/officeDocument/2006/relationships/image" Target="../media/image8.emf" />
</Relationships>
</file>

<file path=ppt/slides/_rels/slide100.xml.rels>&#65279;<?xml version="1.0" encoding="utf-8" standalone="yes"?>
<Relationships xmlns="http://schemas.openxmlformats.org/package/2006/relationships">
  <Relationship Id="rId3" Type="http://schemas.openxmlformats.org/officeDocument/2006/relationships/image" Target="../media/image122.emf" />
  <Relationship Id="rId2" Type="http://schemas.openxmlformats.org/officeDocument/2006/relationships/slideLayout" Target="../slideLayouts/slideLayout2.xml" />
  <Relationship Id="rId1" Type="http://schemas.openxmlformats.org/officeDocument/2006/relationships/vmlDrawing" Target="../drawings/vmlDrawing1.vml" />
  <Relationship Id="rId6" Type="http://schemas.openxmlformats.org/officeDocument/2006/relationships/image" Target="../media/image123.emf" />
  <Relationship Id="rId5" Type="http://schemas.openxmlformats.org/officeDocument/2006/relationships/image" Target="../media/image121.emf" />
  <Relationship Id="rId4" Type="http://schemas.openxmlformats.org/officeDocument/2006/relationships/package" Target="../embeddings/Microsoft_Excel_Worksheet.xlsx" />
</Relationships>
</file>

<file path=ppt/slides/_rels/slide101.xml.rels>&#65279;<?xml version="1.0" encoding="utf-8" standalone="yes"?>
<Relationships xmlns="http://schemas.openxmlformats.org/package/2006/relationships">
  <Relationship Id="rId3" Type="http://schemas.openxmlformats.org/officeDocument/2006/relationships/image" Target="../media/image125.emf" />
  <Relationship Id="rId2" Type="http://schemas.openxmlformats.org/officeDocument/2006/relationships/image" Target="../media/image124.emf" />
  <Relationship Id="rId1" Type="http://schemas.openxmlformats.org/officeDocument/2006/relationships/slideLayout" Target="../slideLayouts/slideLayout2.xml" />
  <Relationship Id="rId4" Type="http://schemas.openxmlformats.org/officeDocument/2006/relationships/image" Target="../media/image126.emf" />
</Relationships>
</file>

<file path=ppt/slides/_rels/slide102.xml.rels>&#65279;<?xml version="1.0" encoding="utf-8" standalone="yes"?>
<Relationships xmlns="http://schemas.openxmlformats.org/package/2006/relationships">
  <Relationship Id="rId3" Type="http://schemas.openxmlformats.org/officeDocument/2006/relationships/image" Target="../media/image128.emf" />
  <Relationship Id="rId2" Type="http://schemas.openxmlformats.org/officeDocument/2006/relationships/slideLayout" Target="../slideLayouts/slideLayout2.xml" />
  <Relationship Id="rId1" Type="http://schemas.openxmlformats.org/officeDocument/2006/relationships/vmlDrawing" Target="../drawings/vmlDrawing2.vml" />
  <Relationship Id="rId6" Type="http://schemas.openxmlformats.org/officeDocument/2006/relationships/image" Target="../media/image129.emf" />
  <Relationship Id="rId5" Type="http://schemas.openxmlformats.org/officeDocument/2006/relationships/image" Target="../media/image127.emf" />
  <Relationship Id="rId4" Type="http://schemas.openxmlformats.org/officeDocument/2006/relationships/package" Target="../embeddings/Microsoft_Excel_Worksheet1.xlsx" />
</Relationships>
</file>

<file path=ppt/slides/_rels/slide103.xml.rels>&#65279;<?xml version="1.0" encoding="utf-8" standalone="yes"?>
<Relationships xmlns="http://schemas.openxmlformats.org/package/2006/relationships">
  <Relationship Id="rId3" Type="http://schemas.openxmlformats.org/officeDocument/2006/relationships/image" Target="../media/image131.emf" />
  <Relationship Id="rId2" Type="http://schemas.openxmlformats.org/officeDocument/2006/relationships/image" Target="../media/image130.emf" />
  <Relationship Id="rId1" Type="http://schemas.openxmlformats.org/officeDocument/2006/relationships/slideLayout" Target="../slideLayouts/slideLayout2.xml" />
  <Relationship Id="rId4" Type="http://schemas.openxmlformats.org/officeDocument/2006/relationships/image" Target="../media/image132.emf" />
</Relationships>
</file>

<file path=ppt/slides/_rels/slide104.xml.rels>&#65279;<?xml version="1.0" encoding="utf-8" standalone="yes"?>
<Relationships xmlns="http://schemas.openxmlformats.org/package/2006/relationships">
  <Relationship Id="rId3" Type="http://schemas.openxmlformats.org/officeDocument/2006/relationships/image" Target="../media/image134.emf" />
  <Relationship Id="rId2" Type="http://schemas.openxmlformats.org/officeDocument/2006/relationships/image" Target="../media/image133.emf" />
  <Relationship Id="rId1" Type="http://schemas.openxmlformats.org/officeDocument/2006/relationships/slideLayout" Target="../slideLayouts/slideLayout2.xml" />
  <Relationship Id="rId4" Type="http://schemas.openxmlformats.org/officeDocument/2006/relationships/image" Target="../media/image135.emf" />
</Relationships>
</file>

<file path=ppt/slides/_rels/slide105.xml.rels>&#65279;<?xml version="1.0" encoding="utf-8" standalone="yes"?>
<Relationships xmlns="http://schemas.openxmlformats.org/package/2006/relationships">
  <Relationship Id="rId2" Type="http://schemas.openxmlformats.org/officeDocument/2006/relationships/image" Target="../media/image136.emf" />
  <Relationship Id="rId1" Type="http://schemas.openxmlformats.org/officeDocument/2006/relationships/slideLayout" Target="../slideLayouts/slideLayout2.xml" />
</Relationships>
</file>

<file path=ppt/slides/_rels/slide106.xml.rels>&#65279;<?xml version="1.0" encoding="utf-8" standalone="yes"?>
<Relationships xmlns="http://schemas.openxmlformats.org/package/2006/relationships">
  <Relationship Id="rId3" Type="http://schemas.openxmlformats.org/officeDocument/2006/relationships/image" Target="../media/image138.emf" />
  <Relationship Id="rId2" Type="http://schemas.openxmlformats.org/officeDocument/2006/relationships/image" Target="../media/image137.emf" />
  <Relationship Id="rId1" Type="http://schemas.openxmlformats.org/officeDocument/2006/relationships/slideLayout" Target="../slideLayouts/slideLayout2.xml" />
</Relationships>
</file>

<file path=ppt/slides/_rels/slide107.xml.rels>&#65279;<?xml version="1.0" encoding="utf-8" standalone="yes"?>
<Relationships xmlns="http://schemas.openxmlformats.org/package/2006/relationships">
  <Relationship Id="rId3" Type="http://schemas.openxmlformats.org/officeDocument/2006/relationships/image" Target="../media/image140.emf" />
  <Relationship Id="rId2" Type="http://schemas.openxmlformats.org/officeDocument/2006/relationships/image" Target="../media/image139.emf" />
  <Relationship Id="rId1" Type="http://schemas.openxmlformats.org/officeDocument/2006/relationships/slideLayout" Target="../slideLayouts/slideLayout2.xml" />
</Relationships>
</file>

<file path=ppt/slides/_rels/slide108.xml.rels>&#65279;<?xml version="1.0" encoding="utf-8" standalone="yes"?>
<Relationships xmlns="http://schemas.openxmlformats.org/package/2006/relationships">
  <Relationship Id="rId2" Type="http://schemas.openxmlformats.org/officeDocument/2006/relationships/image" Target="../media/image141.emf" />
  <Relationship Id="rId1" Type="http://schemas.openxmlformats.org/officeDocument/2006/relationships/slideLayout" Target="../slideLayouts/slideLayout2.xml" />
</Relationships>
</file>

<file path=ppt/slides/_rels/slide10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1.emf" />
  <Relationship Id="rId2" Type="http://schemas.openxmlformats.org/officeDocument/2006/relationships/image" Target="../media/image10.emf" />
  <Relationship Id="rId1" Type="http://schemas.openxmlformats.org/officeDocument/2006/relationships/slideLayout" Target="../slideLayouts/slideLayout2.xml" />
  <Relationship Id="rId4" Type="http://schemas.openxmlformats.org/officeDocument/2006/relationships/image" Target="../media/image12.emf" />
</Relationships>
</file>

<file path=ppt/slides/_rels/slide110.xml.rels>&#65279;<?xml version="1.0" encoding="utf-8" standalone="yes"?>
<Relationships xmlns="http://schemas.openxmlformats.org/package/2006/relationships">
  <Relationship Id="rId3" Type="http://schemas.openxmlformats.org/officeDocument/2006/relationships/image" Target="../media/image143.emf" />
  <Relationship Id="rId2" Type="http://schemas.openxmlformats.org/officeDocument/2006/relationships/image" Target="../media/image142.emf" />
  <Relationship Id="rId1" Type="http://schemas.openxmlformats.org/officeDocument/2006/relationships/slideLayout" Target="../slideLayouts/slideLayout2.xml" />
  <Relationship Id="rId4" Type="http://schemas.openxmlformats.org/officeDocument/2006/relationships/image" Target="../media/image144.emf" />
</Relationships>
</file>

<file path=ppt/slides/_rels/slide111.xml.rels>&#65279;<?xml version="1.0" encoding="utf-8" standalone="yes"?>
<Relationships xmlns="http://schemas.openxmlformats.org/package/2006/relationships">
  <Relationship Id="rId3" Type="http://schemas.openxmlformats.org/officeDocument/2006/relationships/image" Target="../media/image146.emf" />
  <Relationship Id="rId2" Type="http://schemas.openxmlformats.org/officeDocument/2006/relationships/image" Target="../media/image145.emf" />
  <Relationship Id="rId1" Type="http://schemas.openxmlformats.org/officeDocument/2006/relationships/slideLayout" Target="../slideLayouts/slideLayout2.xml" />
</Relationships>
</file>

<file path=ppt/slides/_rels/slide112.xml.rels>&#65279;<?xml version="1.0" encoding="utf-8" standalone="yes"?>
<Relationships xmlns="http://schemas.openxmlformats.org/package/2006/relationships">
  <Relationship Id="rId2" Type="http://schemas.openxmlformats.org/officeDocument/2006/relationships/image" Target="../media/image147.emf" />
  <Relationship Id="rId1" Type="http://schemas.openxmlformats.org/officeDocument/2006/relationships/slideLayout" Target="../slideLayouts/slideLayout2.xml" />
</Relationships>
</file>

<file path=ppt/slides/_rels/slide113.xml.rels>&#65279;<?xml version="1.0" encoding="utf-8" standalone="yes"?>
<Relationships xmlns="http://schemas.openxmlformats.org/package/2006/relationships">
  <Relationship Id="rId2" Type="http://schemas.openxmlformats.org/officeDocument/2006/relationships/image" Target="../media/image148.emf" />
  <Relationship Id="rId1" Type="http://schemas.openxmlformats.org/officeDocument/2006/relationships/slideLayout" Target="../slideLayouts/slideLayout2.xml" />
</Relationships>
</file>

<file path=ppt/slides/_rels/slide1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9.xml.rels>&#65279;<?xml version="1.0" encoding="utf-8" standalone="yes"?>
<Relationships xmlns="http://schemas.openxmlformats.org/package/2006/relationships">
  <Relationship Id="rId3" Type="http://schemas.openxmlformats.org/officeDocument/2006/relationships/image" Target="../media/image150.emf" />
  <Relationship Id="rId2" Type="http://schemas.openxmlformats.org/officeDocument/2006/relationships/image" Target="../media/image149.emf"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4.emf" />
  <Relationship Id="rId2" Type="http://schemas.openxmlformats.org/officeDocument/2006/relationships/image" Target="../media/image13.emf" />
  <Relationship Id="rId1" Type="http://schemas.openxmlformats.org/officeDocument/2006/relationships/slideLayout" Target="../slideLayouts/slideLayout2.xml" />
  <Relationship Id="rId6" Type="http://schemas.openxmlformats.org/officeDocument/2006/relationships/image" Target="../media/image17.emf" />
  <Relationship Id="rId5" Type="http://schemas.openxmlformats.org/officeDocument/2006/relationships/image" Target="../media/image16.emf" />
  <Relationship Id="rId4" Type="http://schemas.openxmlformats.org/officeDocument/2006/relationships/image" Target="../media/image15.emf" />
</Relationships>
</file>

<file path=ppt/slides/_rels/slide120.xml.rels>&#65279;<?xml version="1.0" encoding="utf-8" standalone="yes"?>
<Relationships xmlns="http://schemas.openxmlformats.org/package/2006/relationships">
  <Relationship Id="rId3" Type="http://schemas.openxmlformats.org/officeDocument/2006/relationships/image" Target="../media/image152.emf" />
  <Relationship Id="rId2" Type="http://schemas.openxmlformats.org/officeDocument/2006/relationships/image" Target="../media/image151.emf" />
  <Relationship Id="rId1" Type="http://schemas.openxmlformats.org/officeDocument/2006/relationships/slideLayout" Target="../slideLayouts/slideLayout2.xml" />
</Relationships>
</file>

<file path=ppt/slides/_rels/slide121.xml.rels>&#65279;<?xml version="1.0" encoding="utf-8" standalone="yes"?>
<Relationships xmlns="http://schemas.openxmlformats.org/package/2006/relationships">
  <Relationship Id="rId3" Type="http://schemas.openxmlformats.org/officeDocument/2006/relationships/image" Target="../media/image154.emf" />
  <Relationship Id="rId2" Type="http://schemas.openxmlformats.org/officeDocument/2006/relationships/image" Target="../media/image153.emf" />
  <Relationship Id="rId1" Type="http://schemas.openxmlformats.org/officeDocument/2006/relationships/slideLayout" Target="../slideLayouts/slideLayout2.xml" />
</Relationships>
</file>

<file path=ppt/slides/_rels/slide122.xml.rels>&#65279;<?xml version="1.0" encoding="utf-8" standalone="yes"?>
<Relationships xmlns="http://schemas.openxmlformats.org/package/2006/relationships">
  <Relationship Id="rId3" Type="http://schemas.openxmlformats.org/officeDocument/2006/relationships/image" Target="../media/image156.emf" />
  <Relationship Id="rId2" Type="http://schemas.openxmlformats.org/officeDocument/2006/relationships/image" Target="../media/image155.emf" />
  <Relationship Id="rId1" Type="http://schemas.openxmlformats.org/officeDocument/2006/relationships/slideLayout" Target="../slideLayouts/slideLayout2.xml" />
</Relationships>
</file>

<file path=ppt/slides/_rels/slide123.xml.rels>&#65279;<?xml version="1.0" encoding="utf-8" standalone="yes"?>
<Relationships xmlns="http://schemas.openxmlformats.org/package/2006/relationships">
  <Relationship Id="rId3" Type="http://schemas.openxmlformats.org/officeDocument/2006/relationships/image" Target="../media/image158.emf" />
  <Relationship Id="rId2" Type="http://schemas.openxmlformats.org/officeDocument/2006/relationships/image" Target="../media/image157.emf" />
  <Relationship Id="rId1" Type="http://schemas.openxmlformats.org/officeDocument/2006/relationships/slideLayout" Target="../slideLayouts/slideLayout2.xml" />
</Relationships>
</file>

<file path=ppt/slides/_rels/slide124.xml.rels>&#65279;<?xml version="1.0" encoding="utf-8" standalone="yes"?>
<Relationships xmlns="http://schemas.openxmlformats.org/package/2006/relationships">
  <Relationship Id="rId3" Type="http://schemas.openxmlformats.org/officeDocument/2006/relationships/image" Target="../media/image160.emf" />
  <Relationship Id="rId2" Type="http://schemas.openxmlformats.org/officeDocument/2006/relationships/image" Target="../media/image159.emf" />
  <Relationship Id="rId1" Type="http://schemas.openxmlformats.org/officeDocument/2006/relationships/slideLayout" Target="../slideLayouts/slideLayout2.xml" />
</Relationships>
</file>

<file path=ppt/slides/_rels/slide125.xml.rels>&#65279;<?xml version="1.0" encoding="utf-8" standalone="yes"?>
<Relationships xmlns="http://schemas.openxmlformats.org/package/2006/relationships">
  <Relationship Id="rId3" Type="http://schemas.openxmlformats.org/officeDocument/2006/relationships/image" Target="../media/image162.emf" />
  <Relationship Id="rId2" Type="http://schemas.openxmlformats.org/officeDocument/2006/relationships/image" Target="../media/image161.emf" />
  <Relationship Id="rId1" Type="http://schemas.openxmlformats.org/officeDocument/2006/relationships/slideLayout" Target="../slideLayouts/slideLayout2.xml" />
</Relationships>
</file>

<file path=ppt/slides/_rels/slide126.xml.rels>&#65279;<?xml version="1.0" encoding="utf-8" standalone="yes"?>
<Relationships xmlns="http://schemas.openxmlformats.org/package/2006/relationships">
  <Relationship Id="rId3" Type="http://schemas.openxmlformats.org/officeDocument/2006/relationships/image" Target="../media/image164.emf" />
  <Relationship Id="rId2" Type="http://schemas.openxmlformats.org/officeDocument/2006/relationships/image" Target="../media/image163.emf" />
  <Relationship Id="rId1" Type="http://schemas.openxmlformats.org/officeDocument/2006/relationships/slideLayout" Target="../slideLayouts/slideLayout2.xml" />
</Relationships>
</file>

<file path=ppt/slides/_rels/slide127.xml.rels>&#65279;<?xml version="1.0" encoding="utf-8" standalone="yes"?>
<Relationships xmlns="http://schemas.openxmlformats.org/package/2006/relationships">
  <Relationship Id="rId3" Type="http://schemas.openxmlformats.org/officeDocument/2006/relationships/image" Target="../media/image166.emf" />
  <Relationship Id="rId2" Type="http://schemas.openxmlformats.org/officeDocument/2006/relationships/image" Target="../media/image165.emf" />
  <Relationship Id="rId1" Type="http://schemas.openxmlformats.org/officeDocument/2006/relationships/slideLayout" Target="../slideLayouts/slideLayout2.xml" />
</Relationships>
</file>

<file path=ppt/slides/_rels/slide128.xml.rels>&#65279;<?xml version="1.0" encoding="utf-8" standalone="yes"?>
<Relationships xmlns="http://schemas.openxmlformats.org/package/2006/relationships">
  <Relationship Id="rId3" Type="http://schemas.openxmlformats.org/officeDocument/2006/relationships/image" Target="../media/image168.emf" />
  <Relationship Id="rId2" Type="http://schemas.openxmlformats.org/officeDocument/2006/relationships/image" Target="../media/image167.emf" />
  <Relationship Id="rId1" Type="http://schemas.openxmlformats.org/officeDocument/2006/relationships/slideLayout" Target="../slideLayouts/slideLayout2.xml" />
  <Relationship Id="rId4" Type="http://schemas.openxmlformats.org/officeDocument/2006/relationships/image" Target="../media/image169.emf" />
</Relationships>
</file>

<file path=ppt/slides/_rels/slide129.xml.rels>&#65279;<?xml version="1.0" encoding="utf-8" standalone="yes"?>
<Relationships xmlns="http://schemas.openxmlformats.org/package/2006/relationships">
  <Relationship Id="rId3" Type="http://schemas.openxmlformats.org/officeDocument/2006/relationships/image" Target="../media/image171.emf" />
  <Relationship Id="rId2" Type="http://schemas.openxmlformats.org/officeDocument/2006/relationships/image" Target="../media/image170.emf" />
  <Relationship Id="rId1" Type="http://schemas.openxmlformats.org/officeDocument/2006/relationships/slideLayout" Target="../slideLayouts/slideLayout2.xml" />
  <Relationship Id="rId4" Type="http://schemas.openxmlformats.org/officeDocument/2006/relationships/image" Target="../media/image172.emf"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9.emf" />
  <Relationship Id="rId2" Type="http://schemas.openxmlformats.org/officeDocument/2006/relationships/image" Target="../media/image18.emf" />
  <Relationship Id="rId1" Type="http://schemas.openxmlformats.org/officeDocument/2006/relationships/slideLayout" Target="../slideLayouts/slideLayout2.xml" />
  <Relationship Id="rId6" Type="http://schemas.openxmlformats.org/officeDocument/2006/relationships/image" Target="../media/image22.emf" />
  <Relationship Id="rId5" Type="http://schemas.openxmlformats.org/officeDocument/2006/relationships/image" Target="../media/image21.emf" />
  <Relationship Id="rId4" Type="http://schemas.openxmlformats.org/officeDocument/2006/relationships/image" Target="../media/image20.emf" />
</Relationships>
</file>

<file path=ppt/slides/_rels/slide130.xml.rels>&#65279;<?xml version="1.0" encoding="utf-8" standalone="yes"?>
<Relationships xmlns="http://schemas.openxmlformats.org/package/2006/relationships">
  <Relationship Id="rId3" Type="http://schemas.openxmlformats.org/officeDocument/2006/relationships/image" Target="../media/image174.emf" />
  <Relationship Id="rId2" Type="http://schemas.openxmlformats.org/officeDocument/2006/relationships/image" Target="../media/image173.emf" />
  <Relationship Id="rId1" Type="http://schemas.openxmlformats.org/officeDocument/2006/relationships/slideLayout" Target="../slideLayouts/slideLayout2.xml" />
  <Relationship Id="rId4" Type="http://schemas.openxmlformats.org/officeDocument/2006/relationships/image" Target="../media/image175.emf" />
</Relationships>
</file>

<file path=ppt/slides/_rels/slide131.xml.rels>&#65279;<?xml version="1.0" encoding="utf-8" standalone="yes"?>
<Relationships xmlns="http://schemas.openxmlformats.org/package/2006/relationships">
  <Relationship Id="rId3" Type="http://schemas.openxmlformats.org/officeDocument/2006/relationships/image" Target="../media/image177.emf" />
  <Relationship Id="rId2" Type="http://schemas.openxmlformats.org/officeDocument/2006/relationships/image" Target="../media/image176.emf" />
  <Relationship Id="rId1" Type="http://schemas.openxmlformats.org/officeDocument/2006/relationships/slideLayout" Target="../slideLayouts/slideLayout2.xml" />
  <Relationship Id="rId4" Type="http://schemas.openxmlformats.org/officeDocument/2006/relationships/image" Target="../media/image178.emf" />
</Relationships>
</file>

<file path=ppt/slides/_rels/slide132.xml.rels>&#65279;<?xml version="1.0" encoding="utf-8" standalone="yes"?>
<Relationships xmlns="http://schemas.openxmlformats.org/package/2006/relationships">
  <Relationship Id="rId3" Type="http://schemas.openxmlformats.org/officeDocument/2006/relationships/image" Target="../media/image180.emf" />
  <Relationship Id="rId2" Type="http://schemas.openxmlformats.org/officeDocument/2006/relationships/image" Target="../media/image179.emf" />
  <Relationship Id="rId1" Type="http://schemas.openxmlformats.org/officeDocument/2006/relationships/slideLayout" Target="../slideLayouts/slideLayout2.xml" />
</Relationships>
</file>

<file path=ppt/slides/_rels/slide133.xml.rels>&#65279;<?xml version="1.0" encoding="utf-8" standalone="yes"?>
<Relationships xmlns="http://schemas.openxmlformats.org/package/2006/relationships">
  <Relationship Id="rId3" Type="http://schemas.openxmlformats.org/officeDocument/2006/relationships/image" Target="../media/image182.emf" />
  <Relationship Id="rId2" Type="http://schemas.openxmlformats.org/officeDocument/2006/relationships/image" Target="../media/image181.emf" />
  <Relationship Id="rId1" Type="http://schemas.openxmlformats.org/officeDocument/2006/relationships/slideLayout" Target="../slideLayouts/slideLayout2.xml" />
  <Relationship Id="rId4" Type="http://schemas.openxmlformats.org/officeDocument/2006/relationships/image" Target="../media/image183.emf" />
</Relationships>
</file>

<file path=ppt/slides/_rels/slide134.xml.rels>&#65279;<?xml version="1.0" encoding="utf-8" standalone="yes"?>
<Relationships xmlns="http://schemas.openxmlformats.org/package/2006/relationships">
  <Relationship Id="rId3" Type="http://schemas.openxmlformats.org/officeDocument/2006/relationships/image" Target="../media/image185.emf" />
  <Relationship Id="rId2" Type="http://schemas.openxmlformats.org/officeDocument/2006/relationships/image" Target="../media/image184.emf" />
  <Relationship Id="rId1" Type="http://schemas.openxmlformats.org/officeDocument/2006/relationships/slideLayout" Target="../slideLayouts/slideLayout2.xml" />
  <Relationship Id="rId4" Type="http://schemas.openxmlformats.org/officeDocument/2006/relationships/image" Target="../media/image186.emf" />
</Relationships>
</file>

<file path=ppt/slides/_rels/slide135.xml.rels>&#65279;<?xml version="1.0" encoding="utf-8" standalone="yes"?>
<Relationships xmlns="http://schemas.openxmlformats.org/package/2006/relationships">
  <Relationship Id="rId3" Type="http://schemas.openxmlformats.org/officeDocument/2006/relationships/image" Target="../media/image188.emf" />
  <Relationship Id="rId2" Type="http://schemas.openxmlformats.org/officeDocument/2006/relationships/image" Target="../media/image187.emf" />
  <Relationship Id="rId1" Type="http://schemas.openxmlformats.org/officeDocument/2006/relationships/slideLayout" Target="../slideLayouts/slideLayout2.xml" />
  <Relationship Id="rId4" Type="http://schemas.openxmlformats.org/officeDocument/2006/relationships/image" Target="../media/image189.emf" />
</Relationships>
</file>

<file path=ppt/slides/_rels/slide136.xml.rels>&#65279;<?xml version="1.0" encoding="utf-8" standalone="yes"?>
<Relationships xmlns="http://schemas.openxmlformats.org/package/2006/relationships">
  <Relationship Id="rId3" Type="http://schemas.openxmlformats.org/officeDocument/2006/relationships/image" Target="../media/image191.emf" />
  <Relationship Id="rId2" Type="http://schemas.openxmlformats.org/officeDocument/2006/relationships/image" Target="../media/image190.emf" />
  <Relationship Id="rId1" Type="http://schemas.openxmlformats.org/officeDocument/2006/relationships/slideLayout" Target="../slideLayouts/slideLayout2.xml" />
  <Relationship Id="rId4" Type="http://schemas.openxmlformats.org/officeDocument/2006/relationships/image" Target="../media/image192.emf" />
</Relationships>
</file>

<file path=ppt/slides/_rels/slide137.xml.rels>&#65279;<?xml version="1.0" encoding="utf-8" standalone="yes"?>
<Relationships xmlns="http://schemas.openxmlformats.org/package/2006/relationships">
  <Relationship Id="rId3" Type="http://schemas.openxmlformats.org/officeDocument/2006/relationships/image" Target="../media/image166.emf" />
  <Relationship Id="rId2" Type="http://schemas.openxmlformats.org/officeDocument/2006/relationships/image" Target="../media/image193.emf" />
  <Relationship Id="rId1" Type="http://schemas.openxmlformats.org/officeDocument/2006/relationships/slideLayout" Target="../slideLayouts/slideLayout2.xml" />
</Relationships>
</file>

<file path=ppt/slides/_rels/slide138.xml.rels>&#65279;<?xml version="1.0" encoding="utf-8" standalone="yes"?>
<Relationships xmlns="http://schemas.openxmlformats.org/package/2006/relationships">
  <Relationship Id="rId3" Type="http://schemas.openxmlformats.org/officeDocument/2006/relationships/image" Target="../media/image195.emf" />
  <Relationship Id="rId2" Type="http://schemas.openxmlformats.org/officeDocument/2006/relationships/image" Target="../media/image194.emf" />
  <Relationship Id="rId1" Type="http://schemas.openxmlformats.org/officeDocument/2006/relationships/slideLayout" Target="../slideLayouts/slideLayout2.xml" />
</Relationships>
</file>

<file path=ppt/slides/_rels/slide139.xml.rels>&#65279;<?xml version="1.0" encoding="utf-8" standalone="yes"?>
<Relationships xmlns="http://schemas.openxmlformats.org/package/2006/relationships">
  <Relationship Id="rId3" Type="http://schemas.openxmlformats.org/officeDocument/2006/relationships/image" Target="../media/image197.emf" />
  <Relationship Id="rId2" Type="http://schemas.openxmlformats.org/officeDocument/2006/relationships/image" Target="../media/image196.emf"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24.emf" />
  <Relationship Id="rId2" Type="http://schemas.openxmlformats.org/officeDocument/2006/relationships/image" Target="../media/image23.emf" />
  <Relationship Id="rId1" Type="http://schemas.openxmlformats.org/officeDocument/2006/relationships/slideLayout" Target="../slideLayouts/slideLayout2.xml" />
</Relationships>
</file>

<file path=ppt/slides/_rels/slide140.xml.rels>&#65279;<?xml version="1.0" encoding="utf-8" standalone="yes"?>
<Relationships xmlns="http://schemas.openxmlformats.org/package/2006/relationships">
  <Relationship Id="rId3" Type="http://schemas.openxmlformats.org/officeDocument/2006/relationships/image" Target="../media/image199.emf" />
  <Relationship Id="rId2" Type="http://schemas.openxmlformats.org/officeDocument/2006/relationships/image" Target="../media/image198.emf" />
  <Relationship Id="rId1" Type="http://schemas.openxmlformats.org/officeDocument/2006/relationships/slideLayout" Target="../slideLayouts/slideLayout2.xml" />
</Relationships>
</file>

<file path=ppt/slides/_rels/slide141.xml.rels>&#65279;<?xml version="1.0" encoding="utf-8" standalone="yes"?>
<Relationships xmlns="http://schemas.openxmlformats.org/package/2006/relationships">
  <Relationship Id="rId3" Type="http://schemas.openxmlformats.org/officeDocument/2006/relationships/image" Target="../media/image201.emf" />
  <Relationship Id="rId2" Type="http://schemas.openxmlformats.org/officeDocument/2006/relationships/image" Target="../media/image200.emf" />
  <Relationship Id="rId1" Type="http://schemas.openxmlformats.org/officeDocument/2006/relationships/slideLayout" Target="../slideLayouts/slideLayout2.xml" />
</Relationships>
</file>

<file path=ppt/slides/_rels/slide142.xml.rels>&#65279;<?xml version="1.0" encoding="utf-8" standalone="yes"?>
<Relationships xmlns="http://schemas.openxmlformats.org/package/2006/relationships">
  <Relationship Id="rId3" Type="http://schemas.openxmlformats.org/officeDocument/2006/relationships/image" Target="../media/image203.emf" />
  <Relationship Id="rId2" Type="http://schemas.openxmlformats.org/officeDocument/2006/relationships/image" Target="../media/image202.emf" />
  <Relationship Id="rId1" Type="http://schemas.openxmlformats.org/officeDocument/2006/relationships/slideLayout" Target="../slideLayouts/slideLayout2.xml" />
</Relationships>
</file>

<file path=ppt/slides/_rels/slide143.xml.rels>&#65279;<?xml version="1.0" encoding="utf-8" standalone="yes"?>
<Relationships xmlns="http://schemas.openxmlformats.org/package/2006/relationships">
  <Relationship Id="rId3" Type="http://schemas.openxmlformats.org/officeDocument/2006/relationships/image" Target="../media/image205.emf" />
  <Relationship Id="rId2" Type="http://schemas.openxmlformats.org/officeDocument/2006/relationships/image" Target="../media/image204.emf" />
  <Relationship Id="rId1" Type="http://schemas.openxmlformats.org/officeDocument/2006/relationships/slideLayout" Target="../slideLayouts/slideLayout2.xml" />
</Relationships>
</file>

<file path=ppt/slides/_rels/slide144.xml.rels>&#65279;<?xml version="1.0" encoding="utf-8" standalone="yes"?>
<Relationships xmlns="http://schemas.openxmlformats.org/package/2006/relationships">
  <Relationship Id="rId3" Type="http://schemas.openxmlformats.org/officeDocument/2006/relationships/image" Target="../media/image207.emf" />
  <Relationship Id="rId2" Type="http://schemas.openxmlformats.org/officeDocument/2006/relationships/image" Target="../media/image206.emf" />
  <Relationship Id="rId1" Type="http://schemas.openxmlformats.org/officeDocument/2006/relationships/slideLayout" Target="../slideLayouts/slideLayout2.xml" />
</Relationships>
</file>

<file path=ppt/slides/_rels/slide145.xml.rels>&#65279;<?xml version="1.0" encoding="utf-8" standalone="yes"?>
<Relationships xmlns="http://schemas.openxmlformats.org/package/2006/relationships">
  <Relationship Id="rId3" Type="http://schemas.openxmlformats.org/officeDocument/2006/relationships/image" Target="../media/image209.emf" />
  <Relationship Id="rId2" Type="http://schemas.openxmlformats.org/officeDocument/2006/relationships/image" Target="../media/image208.emf" />
  <Relationship Id="rId1" Type="http://schemas.openxmlformats.org/officeDocument/2006/relationships/slideLayout" Target="../slideLayouts/slideLayout2.xml" />
</Relationships>
</file>

<file path=ppt/slides/_rels/slide146.xml.rels>&#65279;<?xml version="1.0" encoding="utf-8" standalone="yes"?>
<Relationships xmlns="http://schemas.openxmlformats.org/package/2006/relationships">
  <Relationship Id="rId3" Type="http://schemas.openxmlformats.org/officeDocument/2006/relationships/image" Target="../media/image211.emf" />
  <Relationship Id="rId2" Type="http://schemas.openxmlformats.org/officeDocument/2006/relationships/image" Target="../media/image210.emf" />
  <Relationship Id="rId1" Type="http://schemas.openxmlformats.org/officeDocument/2006/relationships/slideLayout" Target="../slideLayouts/slideLayout2.xml" />
</Relationships>
</file>

<file path=ppt/slides/_rels/slide147.xml.rels>&#65279;<?xml version="1.0" encoding="utf-8" standalone="yes"?>
<Relationships xmlns="http://schemas.openxmlformats.org/package/2006/relationships">
  <Relationship Id="rId3" Type="http://schemas.openxmlformats.org/officeDocument/2006/relationships/image" Target="../media/image213.emf" />
  <Relationship Id="rId2" Type="http://schemas.openxmlformats.org/officeDocument/2006/relationships/image" Target="../media/image212.emf" />
  <Relationship Id="rId1" Type="http://schemas.openxmlformats.org/officeDocument/2006/relationships/slideLayout" Target="../slideLayouts/slideLayout2.xml" />
</Relationships>
</file>

<file path=ppt/slides/_rels/slide148.xml.rels>&#65279;<?xml version="1.0" encoding="utf-8" standalone="yes"?>
<Relationships xmlns="http://schemas.openxmlformats.org/package/2006/relationships">
  <Relationship Id="rId3" Type="http://schemas.openxmlformats.org/officeDocument/2006/relationships/image" Target="../media/image215.emf" />
  <Relationship Id="rId2" Type="http://schemas.openxmlformats.org/officeDocument/2006/relationships/image" Target="../media/image214.emf" />
  <Relationship Id="rId1" Type="http://schemas.openxmlformats.org/officeDocument/2006/relationships/slideLayout" Target="../slideLayouts/slideLayout2.xml" />
</Relationships>
</file>

<file path=ppt/slides/_rels/slide149.xml.rels>&#65279;<?xml version="1.0" encoding="utf-8" standalone="yes"?>
<Relationships xmlns="http://schemas.openxmlformats.org/package/2006/relationships">
  <Relationship Id="rId3" Type="http://schemas.openxmlformats.org/officeDocument/2006/relationships/image" Target="../media/image217.emf" />
  <Relationship Id="rId2" Type="http://schemas.openxmlformats.org/officeDocument/2006/relationships/image" Target="../media/image216.emf"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26.emf" />
  <Relationship Id="rId2" Type="http://schemas.openxmlformats.org/officeDocument/2006/relationships/image" Target="../media/image25.emf" />
  <Relationship Id="rId1" Type="http://schemas.openxmlformats.org/officeDocument/2006/relationships/slideLayout" Target="../slideLayouts/slideLayout2.xml" />
</Relationships>
</file>

<file path=ppt/slides/_rels/slide150.xml.rels>&#65279;<?xml version="1.0" encoding="utf-8" standalone="yes"?>
<Relationships xmlns="http://schemas.openxmlformats.org/package/2006/relationships">
  <Relationship Id="rId3" Type="http://schemas.openxmlformats.org/officeDocument/2006/relationships/image" Target="../media/image219.emf" />
  <Relationship Id="rId2" Type="http://schemas.openxmlformats.org/officeDocument/2006/relationships/image" Target="../media/image218.emf" />
  <Relationship Id="rId1" Type="http://schemas.openxmlformats.org/officeDocument/2006/relationships/slideLayout" Target="../slideLayouts/slideLayout2.xml" />
</Relationships>
</file>

<file path=ppt/slides/_rels/slide151.xml.rels>&#65279;<?xml version="1.0" encoding="utf-8" standalone="yes"?>
<Relationships xmlns="http://schemas.openxmlformats.org/package/2006/relationships">
  <Relationship Id="rId3" Type="http://schemas.openxmlformats.org/officeDocument/2006/relationships/image" Target="../media/image221.emf" />
  <Relationship Id="rId2" Type="http://schemas.openxmlformats.org/officeDocument/2006/relationships/image" Target="../media/image220.emf" />
  <Relationship Id="rId1" Type="http://schemas.openxmlformats.org/officeDocument/2006/relationships/slideLayout" Target="../slideLayouts/slideLayout2.xml" />
</Relationships>
</file>

<file path=ppt/slides/_rels/slide152.xml.rels>&#65279;<?xml version="1.0" encoding="utf-8" standalone="yes"?>
<Relationships xmlns="http://schemas.openxmlformats.org/package/2006/relationships">
  <Relationship Id="rId3" Type="http://schemas.openxmlformats.org/officeDocument/2006/relationships/image" Target="../media/image223.emf" />
  <Relationship Id="rId2" Type="http://schemas.openxmlformats.org/officeDocument/2006/relationships/image" Target="../media/image222.emf" />
  <Relationship Id="rId1" Type="http://schemas.openxmlformats.org/officeDocument/2006/relationships/slideLayout" Target="../slideLayouts/slideLayout2.xml" />
  <Relationship Id="rId4" Type="http://schemas.openxmlformats.org/officeDocument/2006/relationships/image" Target="../media/image224.emf" />
</Relationships>
</file>

<file path=ppt/slides/_rels/slide153.xml.rels>&#65279;<?xml version="1.0" encoding="utf-8" standalone="yes"?>
<Relationships xmlns="http://schemas.openxmlformats.org/package/2006/relationships">
  <Relationship Id="rId3" Type="http://schemas.openxmlformats.org/officeDocument/2006/relationships/image" Target="../media/image226.emf" />
  <Relationship Id="rId2" Type="http://schemas.openxmlformats.org/officeDocument/2006/relationships/image" Target="../media/image225.emf" />
  <Relationship Id="rId1" Type="http://schemas.openxmlformats.org/officeDocument/2006/relationships/slideLayout" Target="../slideLayouts/slideLayout2.xml" />
</Relationships>
</file>

<file path=ppt/slides/_rels/slide154.xml.rels>&#65279;<?xml version="1.0" encoding="utf-8" standalone="yes"?>
<Relationships xmlns="http://schemas.openxmlformats.org/package/2006/relationships">
  <Relationship Id="rId3" Type="http://schemas.openxmlformats.org/officeDocument/2006/relationships/image" Target="../media/image228.emf" />
  <Relationship Id="rId2" Type="http://schemas.openxmlformats.org/officeDocument/2006/relationships/image" Target="../media/image227.emf" />
  <Relationship Id="rId1" Type="http://schemas.openxmlformats.org/officeDocument/2006/relationships/slideLayout" Target="../slideLayouts/slideLayout2.xml" />
</Relationships>
</file>

<file path=ppt/slides/_rels/slide155.xml.rels>&#65279;<?xml version="1.0" encoding="utf-8" standalone="yes"?>
<Relationships xmlns="http://schemas.openxmlformats.org/package/2006/relationships">
  <Relationship Id="rId3" Type="http://schemas.openxmlformats.org/officeDocument/2006/relationships/image" Target="../media/image230.emf" />
  <Relationship Id="rId2" Type="http://schemas.openxmlformats.org/officeDocument/2006/relationships/image" Target="../media/image229.emf" />
  <Relationship Id="rId1" Type="http://schemas.openxmlformats.org/officeDocument/2006/relationships/slideLayout" Target="../slideLayouts/slideLayout2.xml" />
  <Relationship Id="rId4" Type="http://schemas.openxmlformats.org/officeDocument/2006/relationships/image" Target="../media/image231.emf" />
</Relationships>
</file>

<file path=ppt/slides/_rels/slide156.xml.rels>&#65279;<?xml version="1.0" encoding="utf-8" standalone="yes"?>
<Relationships xmlns="http://schemas.openxmlformats.org/package/2006/relationships">
  <Relationship Id="rId3" Type="http://schemas.openxmlformats.org/officeDocument/2006/relationships/image" Target="../media/image233.emf" />
  <Relationship Id="rId2" Type="http://schemas.openxmlformats.org/officeDocument/2006/relationships/image" Target="../media/image232.emf" />
  <Relationship Id="rId1" Type="http://schemas.openxmlformats.org/officeDocument/2006/relationships/slideLayout" Target="../slideLayouts/slideLayout2.xml" />
  <Relationship Id="rId4" Type="http://schemas.openxmlformats.org/officeDocument/2006/relationships/image" Target="../media/image234.emf" />
</Relationships>
</file>

<file path=ppt/slides/_rels/slide157.xml.rels>&#65279;<?xml version="1.0" encoding="utf-8" standalone="yes"?>
<Relationships xmlns="http://schemas.openxmlformats.org/package/2006/relationships">
  <Relationship Id="rId3" Type="http://schemas.openxmlformats.org/officeDocument/2006/relationships/image" Target="../media/image236.emf" />
  <Relationship Id="rId2" Type="http://schemas.openxmlformats.org/officeDocument/2006/relationships/image" Target="../media/image235.emf" />
  <Relationship Id="rId1" Type="http://schemas.openxmlformats.org/officeDocument/2006/relationships/slideLayout" Target="../slideLayouts/slideLayout2.xml" />
  <Relationship Id="rId4" Type="http://schemas.openxmlformats.org/officeDocument/2006/relationships/image" Target="../media/image237.emf" />
</Relationships>
</file>

<file path=ppt/slides/_rels/slide158.xml.rels>&#65279;<?xml version="1.0" encoding="utf-8" standalone="yes"?>
<Relationships xmlns="http://schemas.openxmlformats.org/package/2006/relationships">
  <Relationship Id="rId3" Type="http://schemas.openxmlformats.org/officeDocument/2006/relationships/image" Target="../media/image238.emf" />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15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28.emf" />
  <Relationship Id="rId2" Type="http://schemas.openxmlformats.org/officeDocument/2006/relationships/image" Target="../media/image27.emf" />
  <Relationship Id="rId1" Type="http://schemas.openxmlformats.org/officeDocument/2006/relationships/slideLayout" Target="../slideLayouts/slideLayout2.xml" />
</Relationships>
</file>

<file path=ppt/slides/_rels/slide160.xml.rels>&#65279;<?xml version="1.0" encoding="utf-8" standalone="yes"?>
<Relationships xmlns="http://schemas.openxmlformats.org/package/2006/relationships">
  <Relationship Id="rId2" Type="http://schemas.openxmlformats.org/officeDocument/2006/relationships/image" Target="../media/image239.emf" />
  <Relationship Id="rId1" Type="http://schemas.openxmlformats.org/officeDocument/2006/relationships/slideLayout" Target="../slideLayouts/slideLayout2.xml" />
</Relationships>
</file>

<file path=ppt/slides/_rels/slide161.xml.rels>&#65279;<?xml version="1.0" encoding="utf-8" standalone="yes"?>
<Relationships xmlns="http://schemas.openxmlformats.org/package/2006/relationships">
  <Relationship Id="rId2" Type="http://schemas.openxmlformats.org/officeDocument/2006/relationships/image" Target="../media/image240.emf" />
  <Relationship Id="rId1" Type="http://schemas.openxmlformats.org/officeDocument/2006/relationships/slideLayout" Target="../slideLayouts/slideLayout2.xml" />
</Relationships>
</file>

<file path=ppt/slides/_rels/slide162.xml.rels>&#65279;<?xml version="1.0" encoding="utf-8" standalone="yes"?>
<Relationships xmlns="http://schemas.openxmlformats.org/package/2006/relationships">
  <Relationship Id="rId2" Type="http://schemas.openxmlformats.org/officeDocument/2006/relationships/image" Target="../media/image241.emf" />
  <Relationship Id="rId1" Type="http://schemas.openxmlformats.org/officeDocument/2006/relationships/slideLayout" Target="../slideLayouts/slideLayout2.xml" />
</Relationships>
</file>

<file path=ppt/slides/_rels/slide163.xml.rels>&#65279;<?xml version="1.0" encoding="utf-8" standalone="yes"?>
<Relationships xmlns="http://schemas.openxmlformats.org/package/2006/relationships">
  <Relationship Id="rId2" Type="http://schemas.openxmlformats.org/officeDocument/2006/relationships/image" Target="../media/image242.emf"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30.emf" />
  <Relationship Id="rId2" Type="http://schemas.openxmlformats.org/officeDocument/2006/relationships/image" Target="../media/image29.emf"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32.emf" />
  <Relationship Id="rId2" Type="http://schemas.openxmlformats.org/officeDocument/2006/relationships/image" Target="../media/image31.emf"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34.emf" />
  <Relationship Id="rId2" Type="http://schemas.openxmlformats.org/officeDocument/2006/relationships/image" Target="../media/image33.emf"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36.emf" />
  <Relationship Id="rId2" Type="http://schemas.openxmlformats.org/officeDocument/2006/relationships/image" Target="../media/image35.emf"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38.emf" />
  <Relationship Id="rId2" Type="http://schemas.openxmlformats.org/officeDocument/2006/relationships/image" Target="../media/image37.emf"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39.emf"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image" Target="../media/image40.emf"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image" Target="../media/image41.emf"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image" Target="../media/image42.emf"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44.emf" />
  <Relationship Id="rId2" Type="http://schemas.openxmlformats.org/officeDocument/2006/relationships/image" Target="../media/image43.emf"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image" Target="../media/image45.emf"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47.emf" />
  <Relationship Id="rId2" Type="http://schemas.openxmlformats.org/officeDocument/2006/relationships/image" Target="../media/image46.emf" />
  <Relationship Id="rId1" Type="http://schemas.openxmlformats.org/officeDocument/2006/relationships/slideLayout" Target="../slideLayouts/slideLayout2.xml" />
  <Relationship Id="rId4" Type="http://schemas.openxmlformats.org/officeDocument/2006/relationships/image" Target="../media/image48.emf"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48.emf" />
  <Relationship Id="rId2" Type="http://schemas.openxmlformats.org/officeDocument/2006/relationships/image" Target="../media/image49.emf" />
  <Relationship Id="rId1" Type="http://schemas.openxmlformats.org/officeDocument/2006/relationships/slideLayout" Target="../slideLayouts/slideLayout2.xml" />
  <Relationship Id="rId4" Type="http://schemas.openxmlformats.org/officeDocument/2006/relationships/image" Target="../media/image47.emf"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50.emf" />
  <Relationship Id="rId2" Type="http://schemas.openxmlformats.org/officeDocument/2006/relationships/notesSlide" Target="../notesSlides/notesSlide5.xml" />
  <Relationship Id="rId1" Type="http://schemas.openxmlformats.org/officeDocument/2006/relationships/slideLayout" Target="../slideLayouts/slideLayout2.xml" />
  <Relationship Id="rId5" Type="http://schemas.openxmlformats.org/officeDocument/2006/relationships/image" Target="../media/image47.emf" />
  <Relationship Id="rId4" Type="http://schemas.openxmlformats.org/officeDocument/2006/relationships/image" Target="../media/image48.emf"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51.emf" />
  <Relationship Id="rId2" Type="http://schemas.openxmlformats.org/officeDocument/2006/relationships/notesSlide" Target="../notesSlides/notesSlide6.xml" />
  <Relationship Id="rId1" Type="http://schemas.openxmlformats.org/officeDocument/2006/relationships/slideLayout" Target="../slideLayouts/slideLayout2.xml" />
  <Relationship Id="rId5" Type="http://schemas.openxmlformats.org/officeDocument/2006/relationships/image" Target="../media/image47.emf" />
  <Relationship Id="rId4" Type="http://schemas.openxmlformats.org/officeDocument/2006/relationships/image" Target="../media/image48.emf"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52.emf" />
  <Relationship Id="rId2" Type="http://schemas.openxmlformats.org/officeDocument/2006/relationships/notesSlide" Target="../notesSlides/notesSlide7.xml" />
  <Relationship Id="rId1" Type="http://schemas.openxmlformats.org/officeDocument/2006/relationships/slideLayout" Target="../slideLayouts/slideLayout2.xml" />
  <Relationship Id="rId5" Type="http://schemas.openxmlformats.org/officeDocument/2006/relationships/image" Target="../media/image47.emf" />
  <Relationship Id="rId4" Type="http://schemas.openxmlformats.org/officeDocument/2006/relationships/image" Target="../media/image48.emf"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54.emf" />
  <Relationship Id="rId2" Type="http://schemas.openxmlformats.org/officeDocument/2006/relationships/image" Target="../media/image53.emf"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2" Type="http://schemas.openxmlformats.org/officeDocument/2006/relationships/image" Target="../media/image55.emf"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3" Type="http://schemas.openxmlformats.org/officeDocument/2006/relationships/image" Target="../media/image57.emf" />
  <Relationship Id="rId2" Type="http://schemas.openxmlformats.org/officeDocument/2006/relationships/image" Target="../media/image56.emf" />
  <Relationship Id="rId1" Type="http://schemas.openxmlformats.org/officeDocument/2006/relationships/slideLayout" Target="../slideLayouts/slideLayout2.xml" />
  <Relationship Id="rId4" Type="http://schemas.openxmlformats.org/officeDocument/2006/relationships/image" Target="../media/image58.emf" />
</Relationships>
</file>

<file path=ppt/slides/_rels/slide44.xml.rels>&#65279;<?xml version="1.0" encoding="utf-8" standalone="yes"?>
<Relationships xmlns="http://schemas.openxmlformats.org/package/2006/relationships">
  <Relationship Id="rId3" Type="http://schemas.openxmlformats.org/officeDocument/2006/relationships/image" Target="../media/image60.emf" />
  <Relationship Id="rId2" Type="http://schemas.openxmlformats.org/officeDocument/2006/relationships/image" Target="../media/image59.emf" />
  <Relationship Id="rId1" Type="http://schemas.openxmlformats.org/officeDocument/2006/relationships/slideLayout" Target="../slideLayouts/slideLayout2.xml" />
  <Relationship Id="rId4" Type="http://schemas.openxmlformats.org/officeDocument/2006/relationships/image" Target="../media/image61.emf" />
</Relationships>
</file>

<file path=ppt/slides/_rels/slide45.xml.rels>&#65279;<?xml version="1.0" encoding="utf-8" standalone="yes"?>
<Relationships xmlns="http://schemas.openxmlformats.org/package/2006/relationships">
  <Relationship Id="rId2" Type="http://schemas.openxmlformats.org/officeDocument/2006/relationships/image" Target="../media/image62.emf"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3" Type="http://schemas.openxmlformats.org/officeDocument/2006/relationships/image" Target="../media/image64.emf" />
  <Relationship Id="rId2" Type="http://schemas.openxmlformats.org/officeDocument/2006/relationships/image" Target="../media/image63.emf"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3" Type="http://schemas.openxmlformats.org/officeDocument/2006/relationships/image" Target="../media/image66.emf" />
  <Relationship Id="rId2" Type="http://schemas.openxmlformats.org/officeDocument/2006/relationships/image" Target="../media/image65.emf" />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2" Type="http://schemas.openxmlformats.org/officeDocument/2006/relationships/image" Target="../media/image67.emf" />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3" Type="http://schemas.openxmlformats.org/officeDocument/2006/relationships/image" Target="../media/image69.emf" />
  <Relationship Id="rId2" Type="http://schemas.openxmlformats.org/officeDocument/2006/relationships/image" Target="../media/image68.emf"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2" Type="http://schemas.openxmlformats.org/officeDocument/2006/relationships/image" Target="../media/image70.emf" />
  <Relationship Id="rId1" Type="http://schemas.openxmlformats.org/officeDocument/2006/relationships/slideLayout" Target="../slideLayouts/slideLayout2.xml" />
</Relationships>
</file>

<file path=ppt/slides/_rels/slide51.xml.rels>&#65279;<?xml version="1.0" encoding="utf-8" standalone="yes"?>
<Relationships xmlns="http://schemas.openxmlformats.org/package/2006/relationships">
  <Relationship Id="rId3" Type="http://schemas.openxmlformats.org/officeDocument/2006/relationships/image" Target="../media/image72.emf" />
  <Relationship Id="rId2" Type="http://schemas.openxmlformats.org/officeDocument/2006/relationships/image" Target="../media/image71.emf" />
  <Relationship Id="rId1" Type="http://schemas.openxmlformats.org/officeDocument/2006/relationships/slideLayout" Target="../slideLayouts/slideLayout2.xml" />
</Relationships>
</file>

<file path=ppt/slides/_rels/slide52.xml.rels>&#65279;<?xml version="1.0" encoding="utf-8" standalone="yes"?>
<Relationships xmlns="http://schemas.openxmlformats.org/package/2006/relationships">
  <Relationship Id="rId3" Type="http://schemas.openxmlformats.org/officeDocument/2006/relationships/image" Target="../media/image74.emf" />
  <Relationship Id="rId2" Type="http://schemas.openxmlformats.org/officeDocument/2006/relationships/image" Target="../media/image73.emf" />
  <Relationship Id="rId1" Type="http://schemas.openxmlformats.org/officeDocument/2006/relationships/slideLayout" Target="../slideLayouts/slideLayout2.xml" />
</Relationships>
</file>

<file path=ppt/slides/_rels/slide53.xml.rels>&#65279;<?xml version="1.0" encoding="utf-8" standalone="yes"?>
<Relationships xmlns="http://schemas.openxmlformats.org/package/2006/relationships">
  <Relationship Id="rId3" Type="http://schemas.openxmlformats.org/officeDocument/2006/relationships/image" Target="../media/image76.emf" />
  <Relationship Id="rId2" Type="http://schemas.openxmlformats.org/officeDocument/2006/relationships/image" Target="../media/image75.emf" />
  <Relationship Id="rId1" Type="http://schemas.openxmlformats.org/officeDocument/2006/relationships/slideLayout" Target="../slideLayouts/slideLayout2.xml" />
</Relationships>
</file>

<file path=ppt/slides/_rels/slide54.xml.rels>&#65279;<?xml version="1.0" encoding="utf-8" standalone="yes"?>
<Relationships xmlns="http://schemas.openxmlformats.org/package/2006/relationships">
  <Relationship Id="rId3" Type="http://schemas.openxmlformats.org/officeDocument/2006/relationships/image" Target="../media/image77.emf" />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55.xml.rels>&#65279;<?xml version="1.0" encoding="utf-8" standalone="yes"?>
<Relationships xmlns="http://schemas.openxmlformats.org/package/2006/relationships">
  <Relationship Id="rId3" Type="http://schemas.openxmlformats.org/officeDocument/2006/relationships/image" Target="../media/image79.emf" />
  <Relationship Id="rId2" Type="http://schemas.openxmlformats.org/officeDocument/2006/relationships/image" Target="../media/image78.emf" />
  <Relationship Id="rId1" Type="http://schemas.openxmlformats.org/officeDocument/2006/relationships/slideLayout" Target="../slideLayouts/slideLayout2.xml" />
  <Relationship Id="rId4" Type="http://schemas.openxmlformats.org/officeDocument/2006/relationships/image" Target="../media/image80.emf" />
</Relationships>
</file>

<file path=ppt/slides/_rels/slide56.xml.rels>&#65279;<?xml version="1.0" encoding="utf-8" standalone="yes"?>
<Relationships xmlns="http://schemas.openxmlformats.org/package/2006/relationships">
  <Relationship Id="rId3" Type="http://schemas.openxmlformats.org/officeDocument/2006/relationships/image" Target="../media/image82.emf" />
  <Relationship Id="rId2" Type="http://schemas.openxmlformats.org/officeDocument/2006/relationships/image" Target="../media/image81.emf" />
  <Relationship Id="rId1" Type="http://schemas.openxmlformats.org/officeDocument/2006/relationships/slideLayout" Target="../slideLayouts/slideLayout2.xml" />
</Relationships>
</file>

<file path=ppt/slides/_rels/slide57.xml.rels>&#65279;<?xml version="1.0" encoding="utf-8" standalone="yes"?>
<Relationships xmlns="http://schemas.openxmlformats.org/package/2006/relationships">
  <Relationship Id="rId2" Type="http://schemas.openxmlformats.org/officeDocument/2006/relationships/image" Target="../media/image83.emf" />
  <Relationship Id="rId1" Type="http://schemas.openxmlformats.org/officeDocument/2006/relationships/slideLayout" Target="../slideLayouts/slideLayout2.xml" />
</Relationships>
</file>

<file path=ppt/slides/_rels/slide58.xml.rels>&#65279;<?xml version="1.0" encoding="utf-8" standalone="yes"?>
<Relationships xmlns="http://schemas.openxmlformats.org/package/2006/relationships">
  <Relationship Id="rId3" Type="http://schemas.openxmlformats.org/officeDocument/2006/relationships/image" Target="../media/image85.emf" />
  <Relationship Id="rId2" Type="http://schemas.openxmlformats.org/officeDocument/2006/relationships/image" Target="../media/image84.emf" />
  <Relationship Id="rId1" Type="http://schemas.openxmlformats.org/officeDocument/2006/relationships/slideLayout" Target="../slideLayouts/slideLayout2.xml" />
</Relationships>
</file>

<file path=ppt/slides/_rels/slide59.xml.rels>&#65279;<?xml version="1.0" encoding="utf-8" standalone="yes"?>
<Relationships xmlns="http://schemas.openxmlformats.org/package/2006/relationships">
  <Relationship Id="rId2" Type="http://schemas.openxmlformats.org/officeDocument/2006/relationships/image" Target="../media/image86.emf"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60.xml.rels>&#65279;<?xml version="1.0" encoding="utf-8" standalone="yes"?>
<Relationships xmlns="http://schemas.openxmlformats.org/package/2006/relationships">
  <Relationship Id="rId2" Type="http://schemas.openxmlformats.org/officeDocument/2006/relationships/image" Target="../media/image87.emf" />
  <Relationship Id="rId1" Type="http://schemas.openxmlformats.org/officeDocument/2006/relationships/slideLayout" Target="../slideLayouts/slideLayout2.xml" />
</Relationships>
</file>

<file path=ppt/slides/_rels/slide61.xml.rels>&#65279;<?xml version="1.0" encoding="utf-8" standalone="yes"?>
<Relationships xmlns="http://schemas.openxmlformats.org/package/2006/relationships">
  <Relationship Id="rId2" Type="http://schemas.openxmlformats.org/officeDocument/2006/relationships/image" Target="../media/image88.emf" />
  <Relationship Id="rId1" Type="http://schemas.openxmlformats.org/officeDocument/2006/relationships/slideLayout" Target="../slideLayouts/slideLayout2.xml" />
</Relationships>
</file>

<file path=ppt/slides/_rels/slide62.xml.rels>&#65279;<?xml version="1.0" encoding="utf-8" standalone="yes"?>
<Relationships xmlns="http://schemas.openxmlformats.org/package/2006/relationships">
  <Relationship Id="rId3" Type="http://schemas.openxmlformats.org/officeDocument/2006/relationships/image" Target="../media/image89.emf"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63.xml.rels>&#65279;<?xml version="1.0" encoding="utf-8" standalone="yes"?>
<Relationships xmlns="http://schemas.openxmlformats.org/package/2006/relationships">
  <Relationship Id="rId3" Type="http://schemas.openxmlformats.org/officeDocument/2006/relationships/image" Target="../media/image90.emf" />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6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7.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6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emf" />
  <Relationship Id="rId2" Type="http://schemas.openxmlformats.org/officeDocument/2006/relationships/notesSlide" Target="../notesSlides/notesSlide4.xml" />
  <Relationship Id="rId1" Type="http://schemas.openxmlformats.org/officeDocument/2006/relationships/slideLayout" Target="../slideLayouts/slideLayout2.xml" />
  <Relationship Id="rId4" Type="http://schemas.openxmlformats.org/officeDocument/2006/relationships/image" Target="../media/image2.emf" />
</Relationships>
</file>

<file path=ppt/slides/_rels/slide7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1.xml.rels>&#65279;<?xml version="1.0" encoding="utf-8" standalone="yes"?>
<Relationships xmlns="http://schemas.openxmlformats.org/package/2006/relationships">
  <Relationship Id="rId2" Type="http://schemas.openxmlformats.org/officeDocument/2006/relationships/image" Target="../media/image91.emf" />
  <Relationship Id="rId1" Type="http://schemas.openxmlformats.org/officeDocument/2006/relationships/slideLayout" Target="../slideLayouts/slideLayout2.xml" />
</Relationships>
</file>

<file path=ppt/slides/_rels/slide7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5.xml.rels>&#65279;<?xml version="1.0" encoding="utf-8" standalone="yes"?>
<Relationships xmlns="http://schemas.openxmlformats.org/package/2006/relationships">
  <Relationship Id="rId3" Type="http://schemas.openxmlformats.org/officeDocument/2006/relationships/image" Target="../media/image93.png" />
  <Relationship Id="rId2" Type="http://schemas.openxmlformats.org/officeDocument/2006/relationships/image" Target="../media/image92.png" />
  <Relationship Id="rId1" Type="http://schemas.openxmlformats.org/officeDocument/2006/relationships/slideLayout" Target="../slideLayouts/slideLayout2.xml" />
</Relationships>
</file>

<file path=ppt/slides/_rels/slide7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7.xml.rels>&#65279;<?xml version="1.0" encoding="utf-8" standalone="yes"?>
<Relationships xmlns="http://schemas.openxmlformats.org/package/2006/relationships">
  <Relationship Id="rId2" Type="http://schemas.openxmlformats.org/officeDocument/2006/relationships/image" Target="../media/image94.emf" />
  <Relationship Id="rId1" Type="http://schemas.openxmlformats.org/officeDocument/2006/relationships/slideLayout" Target="../slideLayouts/slideLayout2.xml" />
</Relationships>
</file>

<file path=ppt/slides/_rels/slide7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4.emf" />
  <Relationship Id="rId2" Type="http://schemas.openxmlformats.org/officeDocument/2006/relationships/image" Target="../media/image3.emf" />
  <Relationship Id="rId1" Type="http://schemas.openxmlformats.org/officeDocument/2006/relationships/slideLayout" Target="../slideLayouts/slideLayout2.xml" />
</Relationships>
</file>

<file path=ppt/slides/_rels/slide80.xml.rels>&#65279;<?xml version="1.0" encoding="utf-8" standalone="yes"?>
<Relationships xmlns="http://schemas.openxmlformats.org/package/2006/relationships">
  <Relationship Id="rId3" Type="http://schemas.openxmlformats.org/officeDocument/2006/relationships/image" Target="../media/image96.png" />
  <Relationship Id="rId2" Type="http://schemas.openxmlformats.org/officeDocument/2006/relationships/image" Target="../media/image95.png" />
  <Relationship Id="rId1" Type="http://schemas.openxmlformats.org/officeDocument/2006/relationships/slideLayout" Target="../slideLayouts/slideLayout2.xml" />
</Relationships>
</file>

<file path=ppt/slides/_rels/slide8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5.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86.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87.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88.xml.rels>&#65279;<?xml version="1.0" encoding="utf-8" standalone="yes"?>
<Relationships xmlns="http://schemas.openxmlformats.org/package/2006/relationships">
  <Relationship Id="rId3" Type="http://schemas.openxmlformats.org/officeDocument/2006/relationships/image" Target="../media/image98.emf" />
  <Relationship Id="rId2" Type="http://schemas.openxmlformats.org/officeDocument/2006/relationships/image" Target="../media/image97.emf" />
  <Relationship Id="rId1" Type="http://schemas.openxmlformats.org/officeDocument/2006/relationships/slideLayout" Target="../slideLayouts/slideLayout2.xml" />
  <Relationship Id="rId4" Type="http://schemas.openxmlformats.org/officeDocument/2006/relationships/image" Target="../media/image99.emf" />
</Relationships>
</file>

<file path=ppt/slides/_rels/slide89.xml.rels>&#65279;<?xml version="1.0" encoding="utf-8" standalone="yes"?>
<Relationships xmlns="http://schemas.openxmlformats.org/package/2006/relationships">
  <Relationship Id="rId3" Type="http://schemas.openxmlformats.org/officeDocument/2006/relationships/image" Target="../media/image101.emf" />
  <Relationship Id="rId2" Type="http://schemas.openxmlformats.org/officeDocument/2006/relationships/image" Target="../media/image100.emf" />
  <Relationship Id="rId1" Type="http://schemas.openxmlformats.org/officeDocument/2006/relationships/slideLayout" Target="../slideLayouts/slideLayout2.xml" />
  <Relationship Id="rId4" Type="http://schemas.openxmlformats.org/officeDocument/2006/relationships/image" Target="../media/image102.emf"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5.emf" />
  <Relationship Id="rId1" Type="http://schemas.openxmlformats.org/officeDocument/2006/relationships/slideLayout" Target="../slideLayouts/slideLayout2.xml" />
</Relationships>
</file>

<file path=ppt/slides/_rels/slide90.xml.rels>&#65279;<?xml version="1.0" encoding="utf-8" standalone="yes"?>
<Relationships xmlns="http://schemas.openxmlformats.org/package/2006/relationships">
  <Relationship Id="rId3" Type="http://schemas.openxmlformats.org/officeDocument/2006/relationships/image" Target="../media/image104.emf" />
  <Relationship Id="rId2" Type="http://schemas.openxmlformats.org/officeDocument/2006/relationships/image" Target="../media/image103.emf" />
  <Relationship Id="rId1" Type="http://schemas.openxmlformats.org/officeDocument/2006/relationships/slideLayout" Target="../slideLayouts/slideLayout2.xml" />
  <Relationship Id="rId4" Type="http://schemas.openxmlformats.org/officeDocument/2006/relationships/image" Target="../media/image105.emf" />
</Relationships>
</file>

<file path=ppt/slides/_rels/slide91.xml.rels>&#65279;<?xml version="1.0" encoding="utf-8" standalone="yes"?>
<Relationships xmlns="http://schemas.openxmlformats.org/package/2006/relationships">
  <Relationship Id="rId3" Type="http://schemas.openxmlformats.org/officeDocument/2006/relationships/image" Target="../media/image107.emf" />
  <Relationship Id="rId2" Type="http://schemas.openxmlformats.org/officeDocument/2006/relationships/image" Target="../media/image106.emf" />
  <Relationship Id="rId1" Type="http://schemas.openxmlformats.org/officeDocument/2006/relationships/slideLayout" Target="../slideLayouts/slideLayout2.xml" />
  <Relationship Id="rId4" Type="http://schemas.openxmlformats.org/officeDocument/2006/relationships/image" Target="../media/image108.emf" />
</Relationships>
</file>

<file path=ppt/slides/_rels/slide9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3.xml.rels>&#65279;<?xml version="1.0" encoding="utf-8" standalone="yes"?>
<Relationships xmlns="http://schemas.openxmlformats.org/package/2006/relationships">
  <Relationship Id="rId3" Type="http://schemas.openxmlformats.org/officeDocument/2006/relationships/image" Target="../media/image110.emf" />
  <Relationship Id="rId2" Type="http://schemas.openxmlformats.org/officeDocument/2006/relationships/image" Target="../media/image109.emf" />
  <Relationship Id="rId1" Type="http://schemas.openxmlformats.org/officeDocument/2006/relationships/slideLayout" Target="../slideLayouts/slideLayout2.xml" />
  <Relationship Id="rId4" Type="http://schemas.openxmlformats.org/officeDocument/2006/relationships/image" Target="../media/image58.emf" />
</Relationships>
</file>

<file path=ppt/slides/_rels/slide94.xml.rels>&#65279;<?xml version="1.0" encoding="utf-8" standalone="yes"?>
<Relationships xmlns="http://schemas.openxmlformats.org/package/2006/relationships">
  <Relationship Id="rId2" Type="http://schemas.openxmlformats.org/officeDocument/2006/relationships/image" Target="../media/image111.emf" />
  <Relationship Id="rId1" Type="http://schemas.openxmlformats.org/officeDocument/2006/relationships/slideLayout" Target="../slideLayouts/slideLayout2.xml" />
</Relationships>
</file>

<file path=ppt/slides/_rels/slide95.xml.rels>&#65279;<?xml version="1.0" encoding="utf-8" standalone="yes"?>
<Relationships xmlns="http://schemas.openxmlformats.org/package/2006/relationships">
  <Relationship Id="rId2" Type="http://schemas.openxmlformats.org/officeDocument/2006/relationships/image" Target="../media/image112.emf" />
  <Relationship Id="rId1" Type="http://schemas.openxmlformats.org/officeDocument/2006/relationships/slideLayout" Target="../slideLayouts/slideLayout2.xml" />
</Relationships>
</file>

<file path=ppt/slides/_rels/slide96.xml.rels>&#65279;<?xml version="1.0" encoding="utf-8" standalone="yes"?>
<Relationships xmlns="http://schemas.openxmlformats.org/package/2006/relationships">
  <Relationship Id="rId3" Type="http://schemas.openxmlformats.org/officeDocument/2006/relationships/image" Target="../media/image114.emf" />
  <Relationship Id="rId2" Type="http://schemas.openxmlformats.org/officeDocument/2006/relationships/image" Target="../media/image113.emf" />
  <Relationship Id="rId1" Type="http://schemas.openxmlformats.org/officeDocument/2006/relationships/slideLayout" Target="../slideLayouts/slideLayout2.xml" />
  <Relationship Id="rId4" Type="http://schemas.openxmlformats.org/officeDocument/2006/relationships/image" Target="../media/image115.emf" />
</Relationships>
</file>

<file path=ppt/slides/_rels/slide97.xml.rels>&#65279;<?xml version="1.0" encoding="utf-8" standalone="yes"?>
<Relationships xmlns="http://schemas.openxmlformats.org/package/2006/relationships">
  <Relationship Id="rId2" Type="http://schemas.openxmlformats.org/officeDocument/2006/relationships/image" Target="../media/image116.emf" />
  <Relationship Id="rId1" Type="http://schemas.openxmlformats.org/officeDocument/2006/relationships/slideLayout" Target="../slideLayouts/slideLayout2.xml" />
</Relationships>
</file>

<file path=ppt/slides/_rels/slide98.xml.rels>&#65279;<?xml version="1.0" encoding="utf-8" standalone="yes"?>
<Relationships xmlns="http://schemas.openxmlformats.org/package/2006/relationships">
  <Relationship Id="rId2" Type="http://schemas.openxmlformats.org/officeDocument/2006/relationships/image" Target="../media/image117.emf" />
  <Relationship Id="rId1" Type="http://schemas.openxmlformats.org/officeDocument/2006/relationships/slideLayout" Target="../slideLayouts/slideLayout2.xml" />
</Relationships>
</file>

<file path=ppt/slides/_rels/slide99.xml.rels>&#65279;<?xml version="1.0" encoding="utf-8" standalone="yes"?>
<Relationships xmlns="http://schemas.openxmlformats.org/package/2006/relationships">
  <Relationship Id="rId3" Type="http://schemas.openxmlformats.org/officeDocument/2006/relationships/image" Target="../media/image119.emf" />
  <Relationship Id="rId2" Type="http://schemas.openxmlformats.org/officeDocument/2006/relationships/image" Target="../media/image118.emf" />
  <Relationship Id="rId1" Type="http://schemas.openxmlformats.org/officeDocument/2006/relationships/slideLayout" Target="../slideLayouts/slideLayout2.xml" />
  <Relationship Id="rId4" Type="http://schemas.openxmlformats.org/officeDocument/2006/relationships/image" Target="../media/image120.emf" />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5341" y="2339752"/>
            <a:ext cx="6120000" cy="1080120"/>
          </a:xfrm>
        </p:spPr>
        <p:txBody>
          <a:bodyPr lIns="0" rIns="0">
            <a:noAutofit/>
          </a:bodyPr>
          <a:lstStyle/>
          <a:p>
            <a:r>
              <a:rPr lang="ja-JP" altLang="en-US" sz="2400" dirty="0">
                <a:latin typeface="ＭＳ 明朝"/>
                <a:ea typeface="ＭＳ 明朝"/>
              </a:rPr>
              <a:t>吉岡町国民健康保険</a:t>
            </a:r>
            <a:br>
              <a:rPr lang="en-US" altLang="ja-JP" sz="2400" dirty="0">
                <a:latin typeface="ＭＳ 明朝"/>
                <a:ea typeface="ＭＳ 明朝"/>
              </a:rPr>
            </a:br>
            <a:r>
              <a:rPr lang="ja-JP" altLang="en-US" sz="2400" dirty="0">
                <a:latin typeface="ＭＳ 明朝"/>
                <a:ea typeface="ＭＳ 明朝"/>
              </a:rPr>
              <a:t>第</a:t>
            </a:r>
            <a:r>
              <a:rPr lang="en-US" altLang="ja-JP" sz="2400" dirty="0">
                <a:latin typeface="ＭＳ 明朝"/>
                <a:ea typeface="ＭＳ 明朝"/>
              </a:rPr>
              <a:t>2</a:t>
            </a:r>
            <a:r>
              <a:rPr lang="ja-JP" altLang="en-US" sz="2400" dirty="0">
                <a:latin typeface="ＭＳ 明朝"/>
                <a:ea typeface="ＭＳ 明朝"/>
              </a:rPr>
              <a:t>期データヘルス</a:t>
            </a:r>
            <a:r>
              <a:rPr kumimoji="1" lang="ja-JP" altLang="en-US" sz="2400" dirty="0">
                <a:latin typeface="ＭＳ 明朝"/>
                <a:ea typeface="ＭＳ 明朝"/>
              </a:rPr>
              <a:t>計画書</a:t>
            </a:r>
            <a:br>
              <a:rPr kumimoji="1" lang="en-US" altLang="ja-JP" sz="2400" dirty="0">
                <a:latin typeface="ＭＳ 明朝"/>
                <a:ea typeface="ＭＳ 明朝"/>
              </a:rPr>
            </a:br>
            <a:r>
              <a:rPr lang="ja-JP" altLang="en-US" sz="2400" dirty="0">
                <a:latin typeface="ＭＳ 明朝"/>
                <a:ea typeface="ＭＳ 明朝"/>
              </a:rPr>
              <a:t>第</a:t>
            </a:r>
            <a:r>
              <a:rPr lang="en-US" altLang="ja-JP" sz="2400" dirty="0">
                <a:latin typeface="ＭＳ 明朝"/>
                <a:ea typeface="ＭＳ 明朝"/>
              </a:rPr>
              <a:t>3</a:t>
            </a:r>
            <a:r>
              <a:rPr lang="ja-JP" altLang="en-US" sz="2400" dirty="0">
                <a:latin typeface="ＭＳ 明朝"/>
                <a:ea typeface="ＭＳ 明朝"/>
              </a:rPr>
              <a:t>期特定健康診査等実施計画</a:t>
            </a:r>
            <a:endParaRPr kumimoji="1" lang="ja-JP" altLang="en-US" sz="2400" dirty="0">
              <a:latin typeface="ＭＳ 明朝"/>
              <a:ea typeface="ＭＳ 明朝"/>
            </a:endParaRPr>
          </a:p>
        </p:txBody>
      </p:sp>
      <p:sp>
        <p:nvSpPr>
          <p:cNvPr id="3" name="サブタイトル 2"/>
          <p:cNvSpPr>
            <a:spLocks noGrp="1"/>
          </p:cNvSpPr>
          <p:nvPr>
            <p:ph type="subTitle" idx="1"/>
          </p:nvPr>
        </p:nvSpPr>
        <p:spPr>
          <a:xfrm>
            <a:off x="1028700" y="6948264"/>
            <a:ext cx="4800600" cy="570136"/>
          </a:xfrm>
        </p:spPr>
        <p:txBody>
          <a:bodyPr lIns="0" rIns="0">
            <a:normAutofit fontScale="92500" lnSpcReduction="10000"/>
          </a:bodyPr>
          <a:lstStyle/>
          <a:p>
            <a:r>
              <a:rPr lang="ja-JP" altLang="en-US" sz="1600" dirty="0">
                <a:latin typeface="ＭＳ 明朝"/>
                <a:ea typeface="ＭＳ 明朝"/>
              </a:rPr>
              <a:t>平成</a:t>
            </a:r>
            <a:r>
              <a:rPr lang="en-US" altLang="ja-JP" sz="1600" dirty="0">
                <a:latin typeface="ＭＳ 明朝"/>
                <a:ea typeface="ＭＳ 明朝"/>
              </a:rPr>
              <a:t>30</a:t>
            </a:r>
            <a:r>
              <a:rPr lang="ja-JP" altLang="en-US" sz="1600" dirty="0">
                <a:latin typeface="ＭＳ 明朝"/>
                <a:ea typeface="ＭＳ 明朝"/>
              </a:rPr>
              <a:t>年</a:t>
            </a:r>
            <a:r>
              <a:rPr lang="en-US" altLang="ja-JP" sz="1600" dirty="0">
                <a:latin typeface="ＭＳ 明朝"/>
                <a:ea typeface="ＭＳ 明朝"/>
              </a:rPr>
              <a:t>3</a:t>
            </a:r>
            <a:r>
              <a:rPr lang="ja-JP" altLang="en-US" sz="1600" dirty="0">
                <a:latin typeface="ＭＳ 明朝"/>
                <a:ea typeface="ＭＳ 明朝"/>
              </a:rPr>
              <a:t>月</a:t>
            </a:r>
            <a:endParaRPr lang="en-US" altLang="ja-JP" sz="1600" dirty="0">
              <a:latin typeface="ＭＳ 明朝"/>
              <a:ea typeface="ＭＳ 明朝"/>
            </a:endParaRPr>
          </a:p>
          <a:p>
            <a:r>
              <a:rPr lang="ja-JP" altLang="en-US" sz="1600" dirty="0">
                <a:latin typeface="ＭＳ 明朝"/>
                <a:ea typeface="ＭＳ 明朝"/>
              </a:rPr>
              <a:t>吉岡町</a:t>
            </a:r>
          </a:p>
        </p:txBody>
      </p:sp>
    </p:spTree>
    <p:extLst>
      <p:ext uri="{BB962C8B-B14F-4D97-AF65-F5344CB8AC3E}">
        <p14:creationId xmlns:p14="http://schemas.microsoft.com/office/powerpoint/2010/main" val="354087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556000" y="6900306"/>
            <a:ext cx="3061272" cy="1918788"/>
          </a:xfrm>
          <a:prstGeom prst="rect">
            <a:avLst/>
          </a:prstGeom>
        </p:spPr>
      </p:pic>
      <p:pic>
        <p:nvPicPr>
          <p:cNvPr id="4" name="図 3"/>
          <p:cNvPicPr>
            <a:picLocks noChangeAspect="1"/>
          </p:cNvPicPr>
          <p:nvPr/>
        </p:nvPicPr>
        <p:blipFill>
          <a:blip r:embed="rId3"/>
          <a:stretch>
            <a:fillRect/>
          </a:stretch>
        </p:blipFill>
        <p:spPr>
          <a:xfrm>
            <a:off x="188639" y="6891481"/>
            <a:ext cx="3096345" cy="1940771"/>
          </a:xfrm>
          <a:prstGeom prst="rect">
            <a:avLst/>
          </a:prstGeom>
        </p:spPr>
      </p:pic>
      <p:pic>
        <p:nvPicPr>
          <p:cNvPr id="3" name="図 2"/>
          <p:cNvPicPr>
            <a:picLocks noChangeAspect="1"/>
          </p:cNvPicPr>
          <p:nvPr/>
        </p:nvPicPr>
        <p:blipFill>
          <a:blip r:embed="rId4"/>
          <a:stretch>
            <a:fillRect/>
          </a:stretch>
        </p:blipFill>
        <p:spPr>
          <a:xfrm>
            <a:off x="385273" y="3224623"/>
            <a:ext cx="2346023" cy="2418500"/>
          </a:xfrm>
          <a:prstGeom prst="rect">
            <a:avLst/>
          </a:prstGeom>
        </p:spPr>
      </p:pic>
      <p:pic>
        <p:nvPicPr>
          <p:cNvPr id="2" name="図 1"/>
          <p:cNvPicPr>
            <a:picLocks noChangeAspect="1"/>
          </p:cNvPicPr>
          <p:nvPr/>
        </p:nvPicPr>
        <p:blipFill>
          <a:blip r:embed="rId5"/>
          <a:stretch>
            <a:fillRect/>
          </a:stretch>
        </p:blipFill>
        <p:spPr>
          <a:xfrm>
            <a:off x="380999" y="1387962"/>
            <a:ext cx="1586191" cy="1182345"/>
          </a:xfrm>
          <a:prstGeom prst="rect">
            <a:avLst/>
          </a:prstGeom>
        </p:spPr>
      </p:pic>
      <p:sp>
        <p:nvSpPr>
          <p:cNvPr id="16" name="Rectangle 5"/>
          <p:cNvSpPr>
            <a:spLocks noChangeAspect="1" noChangeArrowheads="1"/>
          </p:cNvSpPr>
          <p:nvPr/>
        </p:nvSpPr>
        <p:spPr bwMode="auto">
          <a:xfrm>
            <a:off x="381000" y="1102983"/>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特定健康診査受診率</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22" name="注釈文章 18"/>
          <p:cNvSpPr txBox="1">
            <a:spLocks noChangeAspect="1"/>
          </p:cNvSpPr>
          <p:nvPr/>
        </p:nvSpPr>
        <p:spPr>
          <a:xfrm>
            <a:off x="381000" y="2549178"/>
            <a:ext cx="6120000" cy="215444"/>
          </a:xfrm>
          <a:prstGeom prst="rect">
            <a:avLst/>
          </a:prstGeom>
          <a:noFill/>
          <a:ln>
            <a:noFill/>
          </a:ln>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lang="ja-JP" altLang="en-US" sz="800" dirty="0">
              <a:latin typeface="ＭＳ 明朝"/>
              <a:ea typeface="ＭＳ 明朝"/>
            </a:endParaRPr>
          </a:p>
        </p:txBody>
      </p:sp>
      <p:sp>
        <p:nvSpPr>
          <p:cNvPr id="27" name="注釈文章 9"/>
          <p:cNvSpPr txBox="1">
            <a:spLocks noChangeAspect="1"/>
          </p:cNvSpPr>
          <p:nvPr/>
        </p:nvSpPr>
        <p:spPr>
          <a:xfrm>
            <a:off x="380999" y="5622502"/>
            <a:ext cx="60970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28" name="注釈文章 9"/>
          <p:cNvSpPr txBox="1"/>
          <p:nvPr/>
        </p:nvSpPr>
        <p:spPr>
          <a:xfrm>
            <a:off x="188640" y="8819094"/>
            <a:ext cx="60970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健診･医療･介護データからみる地域の健康課題</a:t>
            </a:r>
            <a:r>
              <a:rPr lang="en-US" altLang="ja-JP" sz="800" dirty="0">
                <a:latin typeface="ＭＳ 明朝"/>
                <a:ea typeface="ＭＳ 明朝"/>
              </a:rPr>
              <a:t>｣</a:t>
            </a:r>
            <a:endParaRPr kumimoji="1" lang="ja-JP" altLang="en-US" sz="800" dirty="0">
              <a:latin typeface="ＭＳ 明朝"/>
              <a:ea typeface="ＭＳ 明朝"/>
            </a:endParaRPr>
          </a:p>
        </p:txBody>
      </p:sp>
      <p:sp>
        <p:nvSpPr>
          <p:cNvPr id="14" name="タイトル 1"/>
          <p:cNvSpPr txBox="1">
            <a:spLocks noChangeAspect="1"/>
          </p:cNvSpPr>
          <p:nvPr/>
        </p:nvSpPr>
        <p:spPr>
          <a:xfrm>
            <a:off x="368660" y="127000"/>
            <a:ext cx="6120680" cy="839588"/>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(3)</a:t>
            </a:r>
            <a:r>
              <a:rPr lang="ja-JP" altLang="en-US" sz="1400" dirty="0">
                <a:latin typeface="ＭＳ 明朝"/>
                <a:ea typeface="ＭＳ 明朝"/>
                <a:cs typeface="Times New Roman" pitchFamily="18" charset="0"/>
              </a:rPr>
              <a:t>特定健康診査受診状況及び特定保健指導実施状況</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300" dirty="0">
                <a:latin typeface="ＭＳ 明朝"/>
                <a:ea typeface="ＭＳ 明朝"/>
                <a:cs typeface="+mj-cs"/>
              </a:rPr>
              <a:t>①特定健康診査</a:t>
            </a:r>
            <a:endParaRPr lang="en-US" altLang="ja-JP" sz="1300" dirty="0">
              <a:latin typeface="ＭＳ 明朝"/>
              <a:ea typeface="ＭＳ 明朝"/>
              <a:cs typeface="+mj-cs"/>
            </a:endParaRPr>
          </a:p>
          <a:p>
            <a:pPr lvl="0" fontAlgn="base">
              <a:lnSpc>
                <a:spcPct val="125000"/>
              </a:lnSpc>
              <a:spcBef>
                <a:spcPct val="0"/>
              </a:spcBef>
              <a:spcAft>
                <a:spcPct val="0"/>
              </a:spcAft>
            </a:pPr>
            <a:r>
              <a:rPr lang="ja-JP" altLang="en-US" sz="1200" dirty="0">
                <a:latin typeface="ＭＳ 明朝"/>
                <a:ea typeface="ＭＳ 明朝"/>
                <a:cs typeface="+mj-cs"/>
              </a:rPr>
              <a:t>　本町の平成</a:t>
            </a:r>
            <a:r>
              <a:rPr lang="en-US" altLang="ja-JP" sz="1200" dirty="0">
                <a:latin typeface="ＭＳ 明朝"/>
                <a:ea typeface="ＭＳ 明朝"/>
                <a:cs typeface="+mj-cs"/>
              </a:rPr>
              <a:t>28</a:t>
            </a:r>
            <a:r>
              <a:rPr lang="ja-JP" altLang="en-US" sz="1200" dirty="0">
                <a:latin typeface="ＭＳ 明朝"/>
                <a:ea typeface="ＭＳ 明朝"/>
                <a:cs typeface="+mj-cs"/>
              </a:rPr>
              <a:t>年度における、</a:t>
            </a:r>
            <a:r>
              <a:rPr lang="en-US" altLang="ja-JP" sz="1200" dirty="0">
                <a:latin typeface="ＭＳ 明朝"/>
                <a:ea typeface="ＭＳ 明朝"/>
                <a:cs typeface="+mj-cs"/>
              </a:rPr>
              <a:t>40</a:t>
            </a:r>
            <a:r>
              <a:rPr lang="ja-JP" altLang="en-US" sz="1200" dirty="0">
                <a:latin typeface="ＭＳ 明朝"/>
                <a:ea typeface="ＭＳ 明朝"/>
                <a:cs typeface="+mj-cs"/>
              </a:rPr>
              <a:t>歳から</a:t>
            </a:r>
            <a:r>
              <a:rPr lang="en-US" altLang="ja-JP" sz="1200" dirty="0">
                <a:latin typeface="ＭＳ 明朝"/>
                <a:ea typeface="ＭＳ 明朝"/>
                <a:cs typeface="+mj-cs"/>
              </a:rPr>
              <a:t>74</a:t>
            </a:r>
            <a:r>
              <a:rPr lang="ja-JP" altLang="en-US" sz="1200" dirty="0">
                <a:latin typeface="ＭＳ 明朝"/>
                <a:ea typeface="ＭＳ 明朝"/>
                <a:cs typeface="+mj-cs"/>
              </a:rPr>
              <a:t>歳の特定健康診査の受診率を以下に示す。　</a:t>
            </a:r>
            <a:endParaRPr kumimoji="1" lang="ja-JP" altLang="ja-JP" sz="1200" b="0" i="0" u="none" strike="noStrike" kern="1200" cap="none" spc="0" normalizeH="0" baseline="0" noProof="0" dirty="0">
              <a:ln>
                <a:noFill/>
              </a:ln>
              <a:effectLst/>
              <a:uLnTx/>
              <a:uFillTx/>
              <a:latin typeface="ＭＳ 明朝"/>
              <a:ea typeface="ＭＳ 明朝"/>
              <a:cs typeface="+mj-cs"/>
            </a:endParaRPr>
          </a:p>
        </p:txBody>
      </p:sp>
      <p:sp>
        <p:nvSpPr>
          <p:cNvPr id="17" name="Rectangle 5"/>
          <p:cNvSpPr>
            <a:spLocks noChangeAspect="1" noChangeArrowheads="1"/>
          </p:cNvSpPr>
          <p:nvPr/>
        </p:nvSpPr>
        <p:spPr bwMode="auto">
          <a:xfrm>
            <a:off x="381000" y="2951357"/>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特定健康診査受診率</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8" name="テキスト ボックス 17"/>
          <p:cNvSpPr txBox="1">
            <a:spLocks noChangeAspect="1"/>
          </p:cNvSpPr>
          <p:nvPr/>
        </p:nvSpPr>
        <p:spPr>
          <a:xfrm>
            <a:off x="368660" y="5939062"/>
            <a:ext cx="6120680" cy="528896"/>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a:ea typeface="ＭＳ 明朝"/>
                <a:cs typeface="Times New Roman" pitchFamily="18" charset="0"/>
              </a:rPr>
              <a:t>　男女別･年齢階層別特定健康診査受診率をみると、男女ともに年代が高いほど受診率が高い傾向がある。</a:t>
            </a:r>
            <a:endParaRPr lang="ja-JP" altLang="en-US" sz="1200" dirty="0">
              <a:latin typeface="ＭＳ 明朝"/>
              <a:ea typeface="ＭＳ 明朝"/>
              <a:cs typeface="ＭＳ Ｐゴシック" pitchFamily="50" charset="-128"/>
            </a:endParaRPr>
          </a:p>
        </p:txBody>
      </p:sp>
      <p:sp>
        <p:nvSpPr>
          <p:cNvPr id="19" name="Rectangle 5"/>
          <p:cNvSpPr>
            <a:spLocks noChangeAspect="1" noChangeArrowheads="1"/>
          </p:cNvSpPr>
          <p:nvPr/>
        </p:nvSpPr>
        <p:spPr bwMode="auto">
          <a:xfrm>
            <a:off x="154814" y="6623307"/>
            <a:ext cx="7162617"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男性</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年齢別特定健康診査受診率</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　</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女性</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年齢別特定健康診査受診率</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p>
        </p:txBody>
      </p:sp>
      <p:sp>
        <p:nvSpPr>
          <p:cNvPr id="1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a:t>
            </a:fld>
            <a:endParaRPr kumimoji="1" lang="ja-JP" altLang="en-US" dirty="0">
              <a:latin typeface="ＭＳ 明朝"/>
              <a:ea typeface="ＭＳ 明朝"/>
            </a:endParaRPr>
          </a:p>
        </p:txBody>
      </p:sp>
    </p:spTree>
    <p:extLst>
      <p:ext uri="{BB962C8B-B14F-4D97-AF65-F5344CB8AC3E}">
        <p14:creationId xmlns:p14="http://schemas.microsoft.com/office/powerpoint/2010/main" val="2100888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1601" y="1524716"/>
            <a:ext cx="6373686" cy="1056507"/>
          </a:xfrm>
          <a:prstGeom prst="rect">
            <a:avLst/>
          </a:prstGeom>
        </p:spPr>
      </p:pic>
      <p:sp>
        <p:nvSpPr>
          <p:cNvPr id="17" name="テキスト ボックス 16"/>
          <p:cNvSpPr txBox="1">
            <a:spLocks noChangeAspect="1"/>
          </p:cNvSpPr>
          <p:nvPr/>
        </p:nvSpPr>
        <p:spPr>
          <a:xfrm>
            <a:off x="370800" y="313200"/>
            <a:ext cx="6120680" cy="637083"/>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特定保健指導の効果について、平成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における、特定健康診査受診者のメタボリックシンドローム該当状況より分析する。基準該当</a:t>
            </a:r>
            <a:r>
              <a:rPr lang="en-US" altLang="ja-JP" sz="1200" dirty="0">
                <a:latin typeface="ＭＳ 明朝" panose="02020609040205080304" pitchFamily="17" charset="-128"/>
                <a:ea typeface="ＭＳ 明朝" panose="02020609040205080304" pitchFamily="17" charset="-128"/>
              </a:rPr>
              <a:t>241</a:t>
            </a:r>
            <a:r>
              <a:rPr lang="ja-JP" altLang="en-US" sz="1200" dirty="0">
                <a:latin typeface="ＭＳ 明朝" panose="02020609040205080304" pitchFamily="17" charset="-128"/>
                <a:ea typeface="ＭＳ 明朝" panose="02020609040205080304" pitchFamily="17" charset="-128"/>
              </a:rPr>
              <a:t>人、予備群該当</a:t>
            </a:r>
            <a:r>
              <a:rPr lang="en-US" altLang="ja-JP" sz="1200" dirty="0">
                <a:latin typeface="ＭＳ 明朝" panose="02020609040205080304" pitchFamily="17" charset="-128"/>
                <a:ea typeface="ＭＳ 明朝" panose="02020609040205080304" pitchFamily="17" charset="-128"/>
              </a:rPr>
              <a:t>134</a:t>
            </a:r>
            <a:r>
              <a:rPr lang="ja-JP" altLang="en-US" sz="1200" dirty="0">
                <a:latin typeface="ＭＳ 明朝" panose="02020609040205080304" pitchFamily="17" charset="-128"/>
                <a:ea typeface="ＭＳ 明朝" panose="02020609040205080304" pitchFamily="17" charset="-128"/>
              </a:rPr>
              <a:t>人である</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80" name="テキスト ボックス 179"/>
          <p:cNvSpPr txBox="1">
            <a:spLocks noChangeAspect="1"/>
          </p:cNvSpPr>
          <p:nvPr/>
        </p:nvSpPr>
        <p:spPr>
          <a:xfrm>
            <a:off x="254000" y="0"/>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特定保健指導の効果分析</a:t>
            </a: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99</a:t>
            </a:fld>
            <a:endParaRPr kumimoji="1" lang="ja-JP" altLang="en-US" dirty="0">
              <a:latin typeface="ＭＳ 明朝"/>
              <a:ea typeface="ＭＳ 明朝"/>
            </a:endParaRPr>
          </a:p>
        </p:txBody>
      </p:sp>
      <p:sp>
        <p:nvSpPr>
          <p:cNvPr id="11" name="タイトル_小_1_3_1"/>
          <p:cNvSpPr txBox="1">
            <a:spLocks/>
          </p:cNvSpPr>
          <p:nvPr/>
        </p:nvSpPr>
        <p:spPr>
          <a:xfrm>
            <a:off x="381600" y="6228184"/>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12" name="タイトル_小_1_3_1"/>
          <p:cNvSpPr txBox="1">
            <a:spLocks/>
          </p:cNvSpPr>
          <p:nvPr/>
        </p:nvSpPr>
        <p:spPr>
          <a:xfrm>
            <a:off x="381600" y="6886249"/>
            <a:ext cx="5814305" cy="6380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追加リスクの基準値は以下の通りである。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以上、または</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			</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以上、または拡張期血圧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454475971"/>
              </p:ext>
            </p:extLst>
          </p:nvPr>
        </p:nvGraphicFramePr>
        <p:xfrm>
          <a:off x="381600" y="6377717"/>
          <a:ext cx="5286375" cy="523875"/>
        </p:xfrm>
        <a:graphic>
          <a:graphicData uri="http://schemas.openxmlformats.org/presentationml/2006/ole">
            <mc:AlternateContent xmlns:mc="http://schemas.openxmlformats.org/markup-compatibility/2006">
              <mc:Choice xmlns:v="urn:schemas-microsoft-com:vml" Requires="v">
                <p:oleObj spid="_x0000_s1105" name="Worksheet" r:id="rId4" imgW="5286300" imgH="523983" progId="Excel.Sheet.12">
                  <p:embed/>
                </p:oleObj>
              </mc:Choice>
              <mc:Fallback>
                <p:oleObj name="Worksheet" r:id="rId4" imgW="5286300" imgH="523983" progId="Excel.Sheet.12">
                  <p:embed/>
                  <p:pic>
                    <p:nvPicPr>
                      <p:cNvPr id="0" name=""/>
                      <p:cNvPicPr/>
                      <p:nvPr/>
                    </p:nvPicPr>
                    <p:blipFill>
                      <a:blip r:embed="rId5"/>
                      <a:stretch>
                        <a:fillRect/>
                      </a:stretch>
                    </p:blipFill>
                    <p:spPr>
                      <a:xfrm>
                        <a:off x="381600" y="6377717"/>
                        <a:ext cx="5286375" cy="523875"/>
                      </a:xfrm>
                      <a:prstGeom prst="rect">
                        <a:avLst/>
                      </a:prstGeom>
                    </p:spPr>
                  </p:pic>
                </p:oleObj>
              </mc:Fallback>
            </mc:AlternateContent>
          </a:graphicData>
        </a:graphic>
      </p:graphicFrame>
      <p:sp>
        <p:nvSpPr>
          <p:cNvPr id="14" name="タイトル_小_1_3_1"/>
          <p:cNvSpPr txBox="1">
            <a:spLocks/>
          </p:cNvSpPr>
          <p:nvPr/>
        </p:nvSpPr>
        <p:spPr>
          <a:xfrm>
            <a:off x="381600" y="2581224"/>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 </a:t>
            </a:r>
            <a:endParaRPr lang="en-US" altLang="ja-JP" sz="800" b="1" dirty="0">
              <a:latin typeface="ＭＳ 明朝"/>
              <a:ea typeface="ＭＳ 明朝"/>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p:cNvSpPr>
          <p:nvPr/>
        </p:nvSpPr>
        <p:spPr>
          <a:xfrm>
            <a:off x="381600" y="5692289"/>
            <a:ext cx="5653087" cy="1758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 </a:t>
            </a:r>
            <a:endParaRPr lang="en-US" altLang="ja-JP" sz="800" b="1" dirty="0">
              <a:latin typeface="ＭＳ 明朝"/>
              <a:ea typeface="ＭＳ 明朝"/>
            </a:endParaRPr>
          </a:p>
        </p:txBody>
      </p:sp>
      <p:sp>
        <p:nvSpPr>
          <p:cNvPr id="19" name="Rectangle 5"/>
          <p:cNvSpPr>
            <a:spLocks noChangeAspect="1" noChangeArrowheads="1"/>
          </p:cNvSpPr>
          <p:nvPr/>
        </p:nvSpPr>
        <p:spPr bwMode="auto">
          <a:xfrm>
            <a:off x="381600" y="1249636"/>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0" name="Rectangle 5"/>
          <p:cNvSpPr>
            <a:spLocks noChangeAspect="1" noChangeArrowheads="1"/>
          </p:cNvSpPr>
          <p:nvPr/>
        </p:nvSpPr>
        <p:spPr bwMode="auto">
          <a:xfrm>
            <a:off x="381600" y="3045879"/>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メタボリックシンドローム該当割合</a:t>
            </a:r>
          </a:p>
        </p:txBody>
      </p:sp>
      <p:pic>
        <p:nvPicPr>
          <p:cNvPr id="3" name="図 2"/>
          <p:cNvPicPr>
            <a:picLocks noChangeAspect="1"/>
          </p:cNvPicPr>
          <p:nvPr/>
        </p:nvPicPr>
        <p:blipFill>
          <a:blip r:embed="rId6"/>
          <a:stretch>
            <a:fillRect/>
          </a:stretch>
        </p:blipFill>
        <p:spPr>
          <a:xfrm>
            <a:off x="381600" y="3328002"/>
            <a:ext cx="3695472" cy="2361543"/>
          </a:xfrm>
          <a:prstGeom prst="rect">
            <a:avLst/>
          </a:prstGeom>
        </p:spPr>
      </p:pic>
    </p:spTree>
    <p:extLst>
      <p:ext uri="{BB962C8B-B14F-4D97-AF65-F5344CB8AC3E}">
        <p14:creationId xmlns:p14="http://schemas.microsoft.com/office/powerpoint/2010/main" val="36527834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8990" y="2796271"/>
            <a:ext cx="6100349" cy="966896"/>
          </a:xfrm>
          <a:prstGeom prst="rect">
            <a:avLst/>
          </a:prstGeom>
        </p:spPr>
      </p:pic>
      <p:pic>
        <p:nvPicPr>
          <p:cNvPr id="3" name="図 2"/>
          <p:cNvPicPr>
            <a:picLocks noChangeAspect="1"/>
          </p:cNvPicPr>
          <p:nvPr/>
        </p:nvPicPr>
        <p:blipFill>
          <a:blip r:embed="rId3"/>
          <a:stretch>
            <a:fillRect/>
          </a:stretch>
        </p:blipFill>
        <p:spPr>
          <a:xfrm>
            <a:off x="381600" y="4498965"/>
            <a:ext cx="5702688" cy="2366383"/>
          </a:xfrm>
          <a:prstGeom prst="rect">
            <a:avLst/>
          </a:prstGeom>
        </p:spPr>
      </p:pic>
      <p:pic>
        <p:nvPicPr>
          <p:cNvPr id="2" name="図 1"/>
          <p:cNvPicPr>
            <a:picLocks noChangeAspect="1"/>
          </p:cNvPicPr>
          <p:nvPr/>
        </p:nvPicPr>
        <p:blipFill>
          <a:blip r:embed="rId4"/>
          <a:stretch>
            <a:fillRect/>
          </a:stretch>
        </p:blipFill>
        <p:spPr>
          <a:xfrm>
            <a:off x="381600" y="1764652"/>
            <a:ext cx="1849332" cy="969305"/>
          </a:xfrm>
          <a:prstGeom prst="rect">
            <a:avLst/>
          </a:prstGeom>
        </p:spPr>
      </p:pic>
      <p:sp>
        <p:nvSpPr>
          <p:cNvPr id="17" name="テキスト ボックス 16"/>
          <p:cNvSpPr txBox="1">
            <a:spLocks noChangeAspect="1"/>
          </p:cNvSpPr>
          <p:nvPr/>
        </p:nvSpPr>
        <p:spPr>
          <a:xfrm>
            <a:off x="368660" y="323083"/>
            <a:ext cx="6120680" cy="975174"/>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年度から平成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年度における、特定健康診査受診者のメタボリックシンドローム該当状況を年度別に示す。平成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年度基準該当</a:t>
            </a:r>
            <a:r>
              <a:rPr lang="en-US" altLang="ja-JP" sz="1200" dirty="0">
                <a:latin typeface="ＭＳ 明朝" panose="02020609040205080304" pitchFamily="17" charset="-128"/>
                <a:ea typeface="ＭＳ 明朝" panose="02020609040205080304" pitchFamily="17" charset="-128"/>
              </a:rPr>
              <a:t>17.2%</a:t>
            </a:r>
            <a:r>
              <a:rPr lang="ja-JP" altLang="en-US" sz="1200" dirty="0">
                <a:latin typeface="ＭＳ 明朝" panose="02020609040205080304" pitchFamily="17" charset="-128"/>
                <a:ea typeface="ＭＳ 明朝" panose="02020609040205080304" pitchFamily="17" charset="-128"/>
              </a:rPr>
              <a:t>は平成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12.6%</a:t>
            </a:r>
            <a:r>
              <a:rPr lang="ja-JP" altLang="en-US" sz="1200" dirty="0">
                <a:latin typeface="ＭＳ 明朝" panose="02020609040205080304" pitchFamily="17" charset="-128"/>
                <a:ea typeface="ＭＳ 明朝" panose="02020609040205080304" pitchFamily="17" charset="-128"/>
              </a:rPr>
              <a:t>より上昇しており、平成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年度予備群該当</a:t>
            </a:r>
            <a:r>
              <a:rPr lang="en-US" altLang="ja-JP" sz="1200" dirty="0">
                <a:latin typeface="ＭＳ 明朝" panose="02020609040205080304" pitchFamily="17" charset="-128"/>
                <a:ea typeface="ＭＳ 明朝" panose="02020609040205080304" pitchFamily="17" charset="-128"/>
              </a:rPr>
              <a:t>9.6%</a:t>
            </a:r>
            <a:r>
              <a:rPr lang="ja-JP" altLang="en-US" sz="1200" dirty="0">
                <a:latin typeface="ＭＳ 明朝" panose="02020609040205080304" pitchFamily="17" charset="-128"/>
                <a:ea typeface="ＭＳ 明朝" panose="02020609040205080304" pitchFamily="17" charset="-128"/>
              </a:rPr>
              <a:t>は平成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10.9%</a:t>
            </a:r>
            <a:r>
              <a:rPr lang="ja-JP" altLang="en-US" sz="1200" dirty="0">
                <a:latin typeface="ＭＳ 明朝" panose="02020609040205080304" pitchFamily="17" charset="-128"/>
                <a:ea typeface="ＭＳ 明朝" panose="02020609040205080304" pitchFamily="17" charset="-128"/>
              </a:rPr>
              <a:t>より低下している</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100</a:t>
            </a:fld>
            <a:endParaRPr kumimoji="1" lang="ja-JP" altLang="en-US" dirty="0">
              <a:latin typeface="ＭＳ 明朝"/>
              <a:ea typeface="ＭＳ 明朝"/>
            </a:endParaRPr>
          </a:p>
        </p:txBody>
      </p:sp>
      <p:sp>
        <p:nvSpPr>
          <p:cNvPr id="23" name="タイトル_小_1_3_1"/>
          <p:cNvSpPr txBox="1">
            <a:spLocks/>
          </p:cNvSpPr>
          <p:nvPr/>
        </p:nvSpPr>
        <p:spPr>
          <a:xfrm>
            <a:off x="381600" y="3746779"/>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26</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(36</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3" name="タイトル_小_1_3_1"/>
          <p:cNvSpPr txBox="1">
            <a:spLocks/>
          </p:cNvSpPr>
          <p:nvPr/>
        </p:nvSpPr>
        <p:spPr>
          <a:xfrm>
            <a:off x="370800" y="6869728"/>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26</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(36</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 </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2" name="Rectangle 5"/>
          <p:cNvSpPr>
            <a:spLocks noChangeAspect="1" noChangeArrowheads="1"/>
          </p:cNvSpPr>
          <p:nvPr/>
        </p:nvSpPr>
        <p:spPr bwMode="auto">
          <a:xfrm>
            <a:off x="381600" y="1473377"/>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メタボリックシンドローム該当状況</a:t>
            </a:r>
          </a:p>
        </p:txBody>
      </p:sp>
      <p:sp>
        <p:nvSpPr>
          <p:cNvPr id="14" name="Rectangle 5"/>
          <p:cNvSpPr>
            <a:spLocks noChangeAspect="1" noChangeArrowheads="1"/>
          </p:cNvSpPr>
          <p:nvPr/>
        </p:nvSpPr>
        <p:spPr bwMode="auto">
          <a:xfrm>
            <a:off x="381600" y="4229562"/>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メタボリックシンドローム該当割合</a:t>
            </a:r>
          </a:p>
        </p:txBody>
      </p:sp>
    </p:spTree>
    <p:extLst>
      <p:ext uri="{BB962C8B-B14F-4D97-AF65-F5344CB8AC3E}">
        <p14:creationId xmlns:p14="http://schemas.microsoft.com/office/powerpoint/2010/main" val="30433010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533" y="1525528"/>
            <a:ext cx="5205601" cy="1076214"/>
          </a:xfrm>
          <a:prstGeom prst="rect">
            <a:avLst/>
          </a:prstGeom>
        </p:spPr>
      </p:pic>
      <p:sp>
        <p:nvSpPr>
          <p:cNvPr id="19" name="Rectangle 1"/>
          <p:cNvSpPr>
            <a:spLocks noChangeArrowheads="1"/>
          </p:cNvSpPr>
          <p:nvPr/>
        </p:nvSpPr>
        <p:spPr bwMode="auto">
          <a:xfrm>
            <a:off x="368660" y="270939"/>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①保健指導レベル該当状況</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における、保健指導レベル該当状況は以下の通りである。積極的支援対象者は</a:t>
            </a:r>
            <a:r>
              <a:rPr lang="en-US" altLang="ja-JP" sz="1200" dirty="0">
                <a:latin typeface="ＭＳ 明朝" panose="02020609040205080304" pitchFamily="17" charset="-128"/>
                <a:ea typeface="ＭＳ 明朝" panose="02020609040205080304" pitchFamily="17" charset="-128"/>
              </a:rPr>
              <a:t>49</a:t>
            </a:r>
            <a:r>
              <a:rPr lang="ja-JP" altLang="en-US" sz="1200" dirty="0">
                <a:latin typeface="ＭＳ 明朝" panose="02020609040205080304" pitchFamily="17" charset="-128"/>
                <a:ea typeface="ＭＳ 明朝" panose="02020609040205080304" pitchFamily="17" charset="-128"/>
              </a:rPr>
              <a:t>人、動機付け支援対象者は</a:t>
            </a:r>
            <a:r>
              <a:rPr lang="en-US" altLang="ja-JP" sz="1200" dirty="0">
                <a:latin typeface="ＭＳ 明朝" panose="02020609040205080304" pitchFamily="17" charset="-128"/>
                <a:ea typeface="ＭＳ 明朝" panose="02020609040205080304" pitchFamily="17" charset="-128"/>
              </a:rPr>
              <a:t>135</a:t>
            </a:r>
            <a:r>
              <a:rPr lang="ja-JP" altLang="en-US" sz="1200" dirty="0">
                <a:latin typeface="ＭＳ 明朝" panose="02020609040205080304" pitchFamily="17" charset="-128"/>
                <a:ea typeface="ＭＳ 明朝" panose="02020609040205080304" pitchFamily="17" charset="-128"/>
              </a:rPr>
              <a:t>人である</a:t>
            </a:r>
            <a:r>
              <a:rPr lang="ja-JP" altLang="en-US" sz="1200" dirty="0">
                <a:latin typeface="ＭＳ 明朝"/>
                <a:ea typeface="ＭＳ 明朝"/>
              </a:rPr>
              <a:t>。</a:t>
            </a:r>
            <a:endParaRPr lang="en-US" altLang="ja-JP" sz="1200" dirty="0">
              <a:latin typeface="ＭＳ 明朝"/>
              <a:ea typeface="ＭＳ 明朝"/>
            </a:endParaRPr>
          </a:p>
        </p:txBody>
      </p:sp>
      <p:sp>
        <p:nvSpPr>
          <p:cNvPr id="180" name="テキスト ボックス 179"/>
          <p:cNvSpPr txBox="1">
            <a:spLocks noChangeAspect="1"/>
          </p:cNvSpPr>
          <p:nvPr/>
        </p:nvSpPr>
        <p:spPr>
          <a:xfrm>
            <a:off x="254000" y="0"/>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特定保健指導対象者の分析</a:t>
            </a: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101</a:t>
            </a:fld>
            <a:endParaRPr kumimoji="1" lang="ja-JP" altLang="en-US" dirty="0">
              <a:latin typeface="ＭＳ 明朝"/>
              <a:ea typeface="ＭＳ 明朝"/>
            </a:endParaRPr>
          </a:p>
        </p:txBody>
      </p:sp>
      <p:sp>
        <p:nvSpPr>
          <p:cNvPr id="22" name="タイトル_小_1_3_1"/>
          <p:cNvSpPr txBox="1">
            <a:spLocks/>
          </p:cNvSpPr>
          <p:nvPr/>
        </p:nvSpPr>
        <p:spPr>
          <a:xfrm>
            <a:off x="370800" y="6251304"/>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特定保健指導の対象者</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階層化の基準</a:t>
            </a:r>
            <a:r>
              <a:rPr lang="en-US" altLang="ja-JP" sz="800" b="1" dirty="0">
                <a:solidFill>
                  <a:schemeClr val="tx1"/>
                </a:solidFill>
                <a:latin typeface="ＭＳ 明朝" panose="02020609040205080304" pitchFamily="17" charset="-128"/>
                <a:ea typeface="ＭＳ 明朝" panose="02020609040205080304" pitchFamily="17" charset="-128"/>
              </a:rPr>
              <a:t>)</a:t>
            </a:r>
          </a:p>
        </p:txBody>
      </p:sp>
      <p:sp>
        <p:nvSpPr>
          <p:cNvPr id="25" name="タイトル_小_1_3_1"/>
          <p:cNvSpPr txBox="1">
            <a:spLocks/>
          </p:cNvSpPr>
          <p:nvPr/>
        </p:nvSpPr>
        <p:spPr>
          <a:xfrm>
            <a:off x="370800" y="1295214"/>
            <a:ext cx="5906550"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7" name="タイトル_小_1_3_1"/>
          <p:cNvSpPr txBox="1">
            <a:spLocks/>
          </p:cNvSpPr>
          <p:nvPr/>
        </p:nvSpPr>
        <p:spPr>
          <a:xfrm>
            <a:off x="370800" y="2596868"/>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p:cNvSpPr>
          <p:nvPr/>
        </p:nvSpPr>
        <p:spPr>
          <a:xfrm>
            <a:off x="370800" y="5708581"/>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 name="オブジェクト 1"/>
          <p:cNvGraphicFramePr>
            <a:graphicFrameLocks noChangeAspect="1"/>
          </p:cNvGraphicFramePr>
          <p:nvPr>
            <p:extLst/>
          </p:nvPr>
        </p:nvGraphicFramePr>
        <p:xfrm>
          <a:off x="379533" y="6386346"/>
          <a:ext cx="4876800" cy="1312862"/>
        </p:xfrm>
        <a:graphic>
          <a:graphicData uri="http://schemas.openxmlformats.org/presentationml/2006/ole">
            <mc:AlternateContent xmlns:mc="http://schemas.openxmlformats.org/markup-compatibility/2006">
              <mc:Choice xmlns:v="urn:schemas-microsoft-com:vml" Requires="v">
                <p:oleObj spid="_x0000_s2129" name="Worksheet" r:id="rId4" imgW="4810257" imgH="1295460" progId="Excel.Sheet.12">
                  <p:embed/>
                </p:oleObj>
              </mc:Choice>
              <mc:Fallback>
                <p:oleObj name="Worksheet" r:id="rId4" imgW="4810257" imgH="1295460" progId="Excel.Sheet.12">
                  <p:embed/>
                  <p:pic>
                    <p:nvPicPr>
                      <p:cNvPr id="0" name=""/>
                      <p:cNvPicPr>
                        <a:picLocks noChangeAspect="1" noChangeArrowheads="1"/>
                      </p:cNvPicPr>
                      <p:nvPr/>
                    </p:nvPicPr>
                    <p:blipFill>
                      <a:blip r:embed="rId5"/>
                      <a:srcRect/>
                      <a:stretch>
                        <a:fillRect/>
                      </a:stretch>
                    </p:blipFill>
                    <p:spPr bwMode="auto">
                      <a:xfrm>
                        <a:off x="379533" y="6386346"/>
                        <a:ext cx="48768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タイトル_小_1_3_1"/>
          <p:cNvSpPr txBox="1">
            <a:spLocks/>
          </p:cNvSpPr>
          <p:nvPr/>
        </p:nvSpPr>
        <p:spPr>
          <a:xfrm>
            <a:off x="395138" y="7685225"/>
            <a:ext cx="5913057" cy="13294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追加リスクの基準値は以下の通りである。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以上、または</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solidFill>
                  <a:schemeClr val="tx1"/>
                </a:solidFill>
                <a:latin typeface="ＭＳ 明朝" panose="02020609040205080304" pitchFamily="17" charset="-128"/>
                <a:ea typeface="ＭＳ 明朝" panose="02020609040205080304" pitchFamily="17" charset="-128"/>
              </a:rPr>
              <a:t>　　　　　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R="4343"/>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以上、または</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以上、または拡張期血圧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歳未満の者については、動機付け支援のみを行っている。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17" name="Rectangle 5"/>
          <p:cNvSpPr>
            <a:spLocks noChangeAspect="1" noChangeArrowheads="1"/>
          </p:cNvSpPr>
          <p:nvPr/>
        </p:nvSpPr>
        <p:spPr bwMode="auto">
          <a:xfrm>
            <a:off x="381600" y="3059559"/>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保健指導レベル該当割合</a:t>
            </a:r>
          </a:p>
        </p:txBody>
      </p:sp>
      <p:pic>
        <p:nvPicPr>
          <p:cNvPr id="5" name="図 4"/>
          <p:cNvPicPr>
            <a:picLocks noChangeAspect="1"/>
          </p:cNvPicPr>
          <p:nvPr/>
        </p:nvPicPr>
        <p:blipFill>
          <a:blip r:embed="rId6"/>
          <a:stretch>
            <a:fillRect/>
          </a:stretch>
        </p:blipFill>
        <p:spPr>
          <a:xfrm>
            <a:off x="379533" y="3336558"/>
            <a:ext cx="3699006" cy="2363802"/>
          </a:xfrm>
          <a:prstGeom prst="rect">
            <a:avLst/>
          </a:prstGeom>
        </p:spPr>
      </p:pic>
    </p:spTree>
    <p:extLst>
      <p:ext uri="{BB962C8B-B14F-4D97-AF65-F5344CB8AC3E}">
        <p14:creationId xmlns:p14="http://schemas.microsoft.com/office/powerpoint/2010/main" val="2348734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8660" y="3057929"/>
            <a:ext cx="5082965" cy="2122138"/>
          </a:xfrm>
          <a:prstGeom prst="rect">
            <a:avLst/>
          </a:prstGeom>
        </p:spPr>
      </p:pic>
      <p:pic>
        <p:nvPicPr>
          <p:cNvPr id="4" name="図 3"/>
          <p:cNvPicPr>
            <a:picLocks noChangeAspect="1"/>
          </p:cNvPicPr>
          <p:nvPr/>
        </p:nvPicPr>
        <p:blipFill>
          <a:blip r:embed="rId3"/>
          <a:stretch>
            <a:fillRect/>
          </a:stretch>
        </p:blipFill>
        <p:spPr>
          <a:xfrm>
            <a:off x="368660" y="5919878"/>
            <a:ext cx="4966962" cy="2367403"/>
          </a:xfrm>
          <a:prstGeom prst="rect">
            <a:avLst/>
          </a:prstGeom>
        </p:spPr>
      </p:pic>
      <p:pic>
        <p:nvPicPr>
          <p:cNvPr id="3" name="図 2"/>
          <p:cNvPicPr>
            <a:picLocks noChangeAspect="1"/>
          </p:cNvPicPr>
          <p:nvPr/>
        </p:nvPicPr>
        <p:blipFill>
          <a:blip r:embed="rId4"/>
          <a:stretch>
            <a:fillRect/>
          </a:stretch>
        </p:blipFill>
        <p:spPr>
          <a:xfrm>
            <a:off x="368660" y="885891"/>
            <a:ext cx="4540436" cy="2123958"/>
          </a:xfrm>
          <a:prstGeom prst="rect">
            <a:avLst/>
          </a:prstGeom>
        </p:spPr>
      </p:pic>
      <p:sp>
        <p:nvSpPr>
          <p:cNvPr id="18" name="テキスト ボックス 17"/>
          <p:cNvSpPr txBox="1">
            <a:spLocks noChangeAspect="1"/>
          </p:cNvSpPr>
          <p:nvPr/>
        </p:nvSpPr>
        <p:spPr>
          <a:xfrm>
            <a:off x="368660" y="190800"/>
            <a:ext cx="6120680" cy="637083"/>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また、年齢階層別保健指導レベル該当状況は以下の通りである。</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102</a:t>
            </a:fld>
            <a:endParaRPr kumimoji="1" lang="ja-JP" altLang="en-US" dirty="0">
              <a:latin typeface="ＭＳ 明朝"/>
              <a:ea typeface="ＭＳ 明朝"/>
            </a:endParaRPr>
          </a:p>
        </p:txBody>
      </p:sp>
      <p:sp>
        <p:nvSpPr>
          <p:cNvPr id="27" name="テキスト ボックス 26"/>
          <p:cNvSpPr txBox="1"/>
          <p:nvPr/>
        </p:nvSpPr>
        <p:spPr>
          <a:xfrm>
            <a:off x="370800" y="614058"/>
            <a:ext cx="6071588" cy="276999"/>
          </a:xfrm>
          <a:prstGeom prst="rect">
            <a:avLst/>
          </a:prstGeom>
          <a:noFill/>
        </p:spPr>
        <p:txBody>
          <a:bodyPr wrap="square" lIns="0" tIns="0" rIns="0" bIns="0" rtlCol="0">
            <a:spAutoFit/>
          </a:bodyPr>
          <a:lstStyle/>
          <a:p>
            <a:pPr>
              <a:lnSpc>
                <a:spcPct val="150000"/>
              </a:lnSpc>
            </a:pPr>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28" name="タイトル_小_1_3_1"/>
          <p:cNvSpPr txBox="1">
            <a:spLocks/>
          </p:cNvSpPr>
          <p:nvPr/>
        </p:nvSpPr>
        <p:spPr>
          <a:xfrm>
            <a:off x="370800" y="5176721"/>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9" name="テキスト ボックス 28"/>
          <p:cNvSpPr txBox="1"/>
          <p:nvPr/>
        </p:nvSpPr>
        <p:spPr>
          <a:xfrm>
            <a:off x="370800" y="5664321"/>
            <a:ext cx="6129533" cy="276999"/>
          </a:xfrm>
          <a:prstGeom prst="rect">
            <a:avLst/>
          </a:prstGeom>
          <a:noFill/>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年齢階層別 保健指導レベル該当割合</a:t>
            </a:r>
            <a:endParaRPr kumimoji="1" lang="ja-JP" altLang="en-US" sz="1200" dirty="0">
              <a:latin typeface="ＭＳ 明朝" panose="02020609040205080304" pitchFamily="17" charset="-128"/>
              <a:ea typeface="ＭＳ 明朝" panose="02020609040205080304" pitchFamily="17" charset="-128"/>
            </a:endParaRPr>
          </a:p>
        </p:txBody>
      </p:sp>
      <p:sp>
        <p:nvSpPr>
          <p:cNvPr id="30" name="タイトル_小_1_3_1"/>
          <p:cNvSpPr txBox="1">
            <a:spLocks/>
          </p:cNvSpPr>
          <p:nvPr/>
        </p:nvSpPr>
        <p:spPr>
          <a:xfrm>
            <a:off x="370800" y="8270707"/>
            <a:ext cx="5653087" cy="1480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28</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(12</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2" name="テキスト ボックス 1"/>
          <p:cNvSpPr txBox="1"/>
          <p:nvPr/>
        </p:nvSpPr>
        <p:spPr>
          <a:xfrm>
            <a:off x="707936" y="6211700"/>
            <a:ext cx="261610" cy="184666"/>
          </a:xfrm>
          <a:prstGeom prst="rect">
            <a:avLst/>
          </a:prstGeom>
          <a:noFill/>
        </p:spPr>
        <p:txBody>
          <a:bodyPr wrap="none" rtlCol="0">
            <a:spAutoFit/>
          </a:bodyPr>
          <a:lstStyle/>
          <a:p>
            <a:r>
              <a:rPr lang="en-US" altLang="ja-JP" sz="600" dirty="0">
                <a:latin typeface="+mn-ea"/>
              </a:rPr>
              <a:t>※</a:t>
            </a:r>
            <a:endParaRPr kumimoji="1" lang="ja-JP" altLang="en-US" sz="600" dirty="0">
              <a:latin typeface="+mn-ea"/>
            </a:endParaRPr>
          </a:p>
        </p:txBody>
      </p:sp>
    </p:spTree>
    <p:extLst>
      <p:ext uri="{BB962C8B-B14F-4D97-AF65-F5344CB8AC3E}">
        <p14:creationId xmlns:p14="http://schemas.microsoft.com/office/powerpoint/2010/main" val="29761850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600" y="2790629"/>
            <a:ext cx="5653087" cy="1300210"/>
          </a:xfrm>
          <a:prstGeom prst="rect">
            <a:avLst/>
          </a:prstGeom>
        </p:spPr>
      </p:pic>
      <p:pic>
        <p:nvPicPr>
          <p:cNvPr id="3" name="図 2"/>
          <p:cNvPicPr>
            <a:picLocks noChangeAspect="1"/>
          </p:cNvPicPr>
          <p:nvPr/>
        </p:nvPicPr>
        <p:blipFill>
          <a:blip r:embed="rId3"/>
          <a:stretch>
            <a:fillRect/>
          </a:stretch>
        </p:blipFill>
        <p:spPr>
          <a:xfrm>
            <a:off x="381600" y="4818763"/>
            <a:ext cx="4964822" cy="2366819"/>
          </a:xfrm>
          <a:prstGeom prst="rect">
            <a:avLst/>
          </a:prstGeom>
        </p:spPr>
      </p:pic>
      <p:pic>
        <p:nvPicPr>
          <p:cNvPr id="2" name="図 1"/>
          <p:cNvPicPr>
            <a:picLocks noChangeAspect="1"/>
          </p:cNvPicPr>
          <p:nvPr/>
        </p:nvPicPr>
        <p:blipFill>
          <a:blip r:embed="rId4"/>
          <a:stretch>
            <a:fillRect/>
          </a:stretch>
        </p:blipFill>
        <p:spPr>
          <a:xfrm>
            <a:off x="381600" y="1407618"/>
            <a:ext cx="5063624" cy="1304912"/>
          </a:xfrm>
          <a:prstGeom prst="rect">
            <a:avLst/>
          </a:prstGeom>
        </p:spPr>
      </p:pic>
      <p:sp>
        <p:nvSpPr>
          <p:cNvPr id="17" name="テキスト ボックス 16"/>
          <p:cNvSpPr txBox="1">
            <a:spLocks noChangeAspect="1"/>
          </p:cNvSpPr>
          <p:nvPr/>
        </p:nvSpPr>
        <p:spPr>
          <a:xfrm>
            <a:off x="368660" y="190800"/>
            <a:ext cx="6120680" cy="637083"/>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年度から平成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年度における、保健指導レベル該当状況を年度別に示す。平成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年度積極的支援</a:t>
            </a:r>
            <a:r>
              <a:rPr lang="en-US" altLang="ja-JP" sz="1200" dirty="0">
                <a:latin typeface="ＭＳ 明朝" panose="02020609040205080304" pitchFamily="17" charset="-128"/>
                <a:ea typeface="ＭＳ 明朝" panose="02020609040205080304" pitchFamily="17" charset="-128"/>
              </a:rPr>
              <a:t>49</a:t>
            </a:r>
            <a:r>
              <a:rPr lang="ja-JP" altLang="en-US" sz="1200" dirty="0">
                <a:latin typeface="ＭＳ 明朝" panose="02020609040205080304" pitchFamily="17" charset="-128"/>
                <a:ea typeface="ＭＳ 明朝" panose="02020609040205080304" pitchFamily="17" charset="-128"/>
              </a:rPr>
              <a:t>人は平成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35</a:t>
            </a:r>
            <a:r>
              <a:rPr lang="ja-JP" altLang="en-US" sz="1200" dirty="0">
                <a:latin typeface="ＭＳ 明朝" panose="02020609040205080304" pitchFamily="17" charset="-128"/>
                <a:ea typeface="ＭＳ 明朝" panose="02020609040205080304" pitchFamily="17" charset="-128"/>
              </a:rPr>
              <a:t>人より増加しており、平成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年度動機付け支援</a:t>
            </a:r>
            <a:r>
              <a:rPr lang="en-US" altLang="ja-JP" sz="1200" dirty="0">
                <a:latin typeface="ＭＳ 明朝" panose="02020609040205080304" pitchFamily="17" charset="-128"/>
                <a:ea typeface="ＭＳ 明朝" panose="02020609040205080304" pitchFamily="17" charset="-128"/>
              </a:rPr>
              <a:t>135</a:t>
            </a:r>
            <a:r>
              <a:rPr lang="ja-JP" altLang="en-US" sz="1200" dirty="0">
                <a:latin typeface="ＭＳ 明朝" panose="02020609040205080304" pitchFamily="17" charset="-128"/>
                <a:ea typeface="ＭＳ 明朝" panose="02020609040205080304" pitchFamily="17" charset="-128"/>
              </a:rPr>
              <a:t>人は平成</a:t>
            </a:r>
            <a:r>
              <a:rPr lang="en-US" altLang="ja-JP" sz="1200" dirty="0">
                <a:latin typeface="ＭＳ 明朝" panose="02020609040205080304" pitchFamily="17" charset="-128"/>
                <a:ea typeface="ＭＳ 明朝" panose="02020609040205080304" pitchFamily="17" charset="-128"/>
              </a:rPr>
              <a:t>26</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104</a:t>
            </a:r>
            <a:r>
              <a:rPr lang="ja-JP" altLang="en-US" sz="1200" dirty="0">
                <a:latin typeface="ＭＳ 明朝" panose="02020609040205080304" pitchFamily="17" charset="-128"/>
                <a:ea typeface="ＭＳ 明朝" panose="02020609040205080304" pitchFamily="17" charset="-128"/>
              </a:rPr>
              <a:t>人より増加している</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103</a:t>
            </a:fld>
            <a:endParaRPr kumimoji="1" lang="ja-JP" altLang="en-US" dirty="0">
              <a:latin typeface="ＭＳ 明朝"/>
              <a:ea typeface="ＭＳ 明朝"/>
            </a:endParaRPr>
          </a:p>
        </p:txBody>
      </p:sp>
      <p:sp>
        <p:nvSpPr>
          <p:cNvPr id="37" name="タイトル_小_1_3_1"/>
          <p:cNvSpPr txBox="1">
            <a:spLocks/>
          </p:cNvSpPr>
          <p:nvPr/>
        </p:nvSpPr>
        <p:spPr>
          <a:xfrm>
            <a:off x="381600" y="7174799"/>
            <a:ext cx="5653087" cy="287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26</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(36</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 </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38" name="タイトル_小_1_3_1"/>
          <p:cNvSpPr txBox="1">
            <a:spLocks/>
          </p:cNvSpPr>
          <p:nvPr/>
        </p:nvSpPr>
        <p:spPr>
          <a:xfrm>
            <a:off x="381600" y="4562475"/>
            <a:ext cx="3346232" cy="2808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保健指導レベル該当割合</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39" name="タイトル_小_1_3_1"/>
          <p:cNvSpPr txBox="1">
            <a:spLocks/>
          </p:cNvSpPr>
          <p:nvPr/>
        </p:nvSpPr>
        <p:spPr>
          <a:xfrm>
            <a:off x="381600" y="1184648"/>
            <a:ext cx="2826543" cy="2229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保健指導レベルの該当状況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40" name="タイトル_小_1_3_1"/>
          <p:cNvSpPr txBox="1">
            <a:spLocks/>
          </p:cNvSpPr>
          <p:nvPr/>
        </p:nvSpPr>
        <p:spPr>
          <a:xfrm>
            <a:off x="381600" y="4089548"/>
            <a:ext cx="5653087"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solidFill>
                  <a:schemeClr val="tx1"/>
                </a:solidFill>
                <a:latin typeface="ＭＳ 明朝" panose="02020609040205080304" pitchFamily="17" charset="-128"/>
                <a:ea typeface="ＭＳ 明朝" panose="02020609040205080304" pitchFamily="17" charset="-128"/>
              </a:rPr>
              <a:t>特定健康診査</a:t>
            </a:r>
            <a:r>
              <a:rPr lang="ja-JP" altLang="en-US" sz="800" b="1" dirty="0">
                <a:solidFill>
                  <a:schemeClr val="tx1"/>
                </a:solidFill>
                <a:latin typeface="ＭＳ 明朝" panose="02020609040205080304" pitchFamily="17" charset="-128"/>
                <a:ea typeface="ＭＳ 明朝" panose="02020609040205080304" pitchFamily="17" charset="-128"/>
              </a:rPr>
              <a:t>データは平成</a:t>
            </a:r>
            <a:r>
              <a:rPr lang="en-US" altLang="ja-JP" sz="800" b="1" dirty="0">
                <a:solidFill>
                  <a:schemeClr val="tx1"/>
                </a:solidFill>
                <a:latin typeface="ＭＳ 明朝" panose="02020609040205080304" pitchFamily="17" charset="-128"/>
                <a:ea typeface="ＭＳ 明朝" panose="02020609040205080304" pitchFamily="17" charset="-128"/>
              </a:rPr>
              <a:t>26</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4</a:t>
            </a:r>
            <a:r>
              <a:rPr lang="ja-JP" altLang="en-US" sz="800" b="1" dirty="0">
                <a:solidFill>
                  <a:schemeClr val="tx1"/>
                </a:solidFill>
                <a:latin typeface="ＭＳ 明朝" panose="02020609040205080304" pitchFamily="17" charset="-128"/>
                <a:ea typeface="ＭＳ 明朝" panose="02020609040205080304" pitchFamily="17" charset="-128"/>
              </a:rPr>
              <a:t>月～平成</a:t>
            </a:r>
            <a:r>
              <a:rPr lang="en-US" altLang="ja-JP" sz="800" b="1" dirty="0">
                <a:solidFill>
                  <a:schemeClr val="tx1"/>
                </a:solidFill>
                <a:latin typeface="ＭＳ 明朝" panose="02020609040205080304" pitchFamily="17" charset="-128"/>
                <a:ea typeface="ＭＳ 明朝" panose="02020609040205080304" pitchFamily="17" charset="-128"/>
              </a:rPr>
              <a:t>29</a:t>
            </a:r>
            <a:r>
              <a:rPr lang="ja-JP" altLang="en-US" sz="800" b="1" dirty="0">
                <a:solidFill>
                  <a:schemeClr val="tx1"/>
                </a:solidFill>
                <a:latin typeface="ＭＳ 明朝" panose="02020609040205080304" pitchFamily="17" charset="-128"/>
                <a:ea typeface="ＭＳ 明朝" panose="02020609040205080304" pitchFamily="17" charset="-128"/>
              </a:rPr>
              <a:t>年</a:t>
            </a:r>
            <a:r>
              <a:rPr lang="en-US" altLang="ja-JP" sz="800" b="1" dirty="0">
                <a:solidFill>
                  <a:schemeClr val="tx1"/>
                </a:solidFill>
                <a:latin typeface="ＭＳ 明朝" panose="02020609040205080304" pitchFamily="17" charset="-128"/>
                <a:ea typeface="ＭＳ 明朝" panose="02020609040205080304" pitchFamily="17" charset="-128"/>
              </a:rPr>
              <a:t>3</a:t>
            </a:r>
            <a:r>
              <a:rPr lang="ja-JP" altLang="en-US" sz="800" b="1" dirty="0">
                <a:solidFill>
                  <a:schemeClr val="tx1"/>
                </a:solidFill>
                <a:latin typeface="ＭＳ 明朝" panose="02020609040205080304" pitchFamily="17" charset="-128"/>
                <a:ea typeface="ＭＳ 明朝" panose="02020609040205080304" pitchFamily="17" charset="-128"/>
              </a:rPr>
              <a:t>月健診分</a:t>
            </a:r>
            <a:r>
              <a:rPr lang="en-US" altLang="ja-JP" sz="800" b="1" dirty="0">
                <a:solidFill>
                  <a:schemeClr val="tx1"/>
                </a:solidFill>
                <a:latin typeface="ＭＳ 明朝" panose="02020609040205080304" pitchFamily="17" charset="-128"/>
                <a:ea typeface="ＭＳ 明朝" panose="02020609040205080304" pitchFamily="17" charset="-128"/>
              </a:rPr>
              <a:t>(36</a:t>
            </a:r>
            <a:r>
              <a:rPr lang="ja-JP" altLang="en-US" sz="800" b="1" dirty="0">
                <a:solidFill>
                  <a:schemeClr val="tx1"/>
                </a:solidFill>
                <a:latin typeface="ＭＳ 明朝" panose="02020609040205080304" pitchFamily="17" charset="-128"/>
                <a:ea typeface="ＭＳ 明朝" panose="02020609040205080304" pitchFamily="17" charset="-128"/>
              </a:rPr>
              <a:t>カ月分</a:t>
            </a:r>
            <a:r>
              <a:rPr lang="en-US" altLang="ja-JP" sz="800" b="1" dirty="0">
                <a:solidFill>
                  <a:schemeClr val="tx1"/>
                </a:solidFill>
                <a:latin typeface="ＭＳ 明朝" panose="02020609040205080304" pitchFamily="17" charset="-128"/>
                <a:ea typeface="ＭＳ 明朝" panose="02020609040205080304" pitchFamily="17" charset="-128"/>
              </a:rPr>
              <a:t>) </a:t>
            </a:r>
            <a:r>
              <a:rPr lang="ja-JP" altLang="en-US" sz="800" b="1" dirty="0" err="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49669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8660" y="1381549"/>
            <a:ext cx="6262540" cy="4880173"/>
          </a:xfrm>
          <a:prstGeom prst="rect">
            <a:avLst/>
          </a:prstGeom>
        </p:spPr>
      </p:pic>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104</a:t>
            </a:fld>
            <a:endParaRPr kumimoji="1" lang="ja-JP" altLang="en-US" dirty="0">
              <a:latin typeface="ＭＳ 明朝"/>
              <a:ea typeface="ＭＳ 明朝"/>
            </a:endParaRPr>
          </a:p>
        </p:txBody>
      </p:sp>
      <p:sp>
        <p:nvSpPr>
          <p:cNvPr id="7" name="Rectangle 1"/>
          <p:cNvSpPr>
            <a:spLocks noChangeArrowheads="1"/>
          </p:cNvSpPr>
          <p:nvPr/>
        </p:nvSpPr>
        <p:spPr bwMode="auto">
          <a:xfrm>
            <a:off x="368660" y="126000"/>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②特定保健指導リスク因子別該当状況</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における、特定保健指導対象者のリスク因子別該当状況を以下に示す</a:t>
            </a:r>
            <a:r>
              <a:rPr lang="ja-JP" altLang="en-US" sz="1200" dirty="0">
                <a:latin typeface="ＭＳ 明朝"/>
                <a:ea typeface="ＭＳ 明朝"/>
              </a:rPr>
              <a:t>。</a:t>
            </a:r>
            <a:endParaRPr lang="en-US" altLang="ja-JP" sz="1200" dirty="0">
              <a:latin typeface="ＭＳ 明朝"/>
              <a:ea typeface="ＭＳ 明朝"/>
            </a:endParaRPr>
          </a:p>
        </p:txBody>
      </p:sp>
      <p:sp>
        <p:nvSpPr>
          <p:cNvPr id="21" name="タイトル_小_1_3_1"/>
          <p:cNvSpPr txBox="1">
            <a:spLocks/>
          </p:cNvSpPr>
          <p:nvPr/>
        </p:nvSpPr>
        <p:spPr>
          <a:xfrm>
            <a:off x="368660" y="6289023"/>
            <a:ext cx="5689600" cy="16004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fontAlgn="ctr"/>
            <a:r>
              <a:rPr lang="ja-JP" altLang="en-US" sz="800" b="1" dirty="0">
                <a:solidFill>
                  <a:srgbClr val="000000"/>
                </a:solidFill>
                <a:latin typeface="ＭＳ 明朝" panose="02020609040205080304" pitchFamily="17" charset="-128"/>
                <a:ea typeface="ＭＳ 明朝" panose="02020609040205080304" pitchFamily="17" charset="-128"/>
              </a:rPr>
              <a:t>データ化範囲（分析対象）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入院</a:t>
            </a:r>
            <a:r>
              <a:rPr lang="en-US" altLang="ja-JP" sz="800" b="1" dirty="0">
                <a:solidFill>
                  <a:srgbClr val="000000"/>
                </a:solidFill>
                <a:latin typeface="ＭＳ 明朝" panose="02020609040205080304" pitchFamily="17" charset="-128"/>
                <a:ea typeface="ＭＳ 明朝" panose="02020609040205080304" pitchFamily="17" charset="-128"/>
              </a:rPr>
              <a:t>(DPC</a:t>
            </a:r>
            <a:r>
              <a:rPr lang="ja-JP" altLang="en-US" sz="800" b="1" dirty="0">
                <a:solidFill>
                  <a:srgbClr val="000000"/>
                </a:solidFill>
                <a:latin typeface="ＭＳ 明朝" panose="02020609040205080304" pitchFamily="17" charset="-128"/>
                <a:ea typeface="ＭＳ 明朝" panose="02020609040205080304" pitchFamily="17" charset="-128"/>
              </a:rPr>
              <a:t>を含む</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rgbClr val="000000"/>
              </a:solidFill>
              <a:latin typeface="ＭＳ 明朝" panose="02020609040205080304" pitchFamily="17" charset="-128"/>
              <a:ea typeface="ＭＳ 明朝" panose="02020609040205080304" pitchFamily="17" charset="-128"/>
            </a:endParaRPr>
          </a:p>
          <a:p>
            <a:pPr fontAlgn="ctr"/>
            <a:r>
              <a:rPr lang="ja-JP" altLang="en-US" sz="800" b="1" dirty="0">
                <a:solidFill>
                  <a:srgbClr val="000000"/>
                </a:solidFill>
                <a:latin typeface="ＭＳ 明朝" panose="02020609040205080304" pitchFamily="17" charset="-128"/>
                <a:ea typeface="ＭＳ 明朝" panose="02020609040205080304" pitchFamily="17" charset="-128"/>
              </a:rPr>
              <a:t>　　　　　　　　　　　　　対象診療年月は平成</a:t>
            </a:r>
            <a:r>
              <a:rPr lang="en-US" altLang="ja-JP" sz="800" b="1" dirty="0">
                <a:solidFill>
                  <a:srgbClr val="000000"/>
                </a:solidFill>
                <a:latin typeface="ＭＳ 明朝" panose="02020609040205080304" pitchFamily="17" charset="-128"/>
                <a:ea typeface="ＭＳ 明朝" panose="02020609040205080304" pitchFamily="17" charset="-128"/>
              </a:rPr>
              <a:t>28</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4</a:t>
            </a:r>
            <a:r>
              <a:rPr lang="ja-JP" altLang="en-US" sz="800" b="1" dirty="0">
                <a:solidFill>
                  <a:srgbClr val="000000"/>
                </a:solidFill>
                <a:latin typeface="ＭＳ 明朝" panose="02020609040205080304" pitchFamily="17" charset="-128"/>
                <a:ea typeface="ＭＳ 明朝" panose="02020609040205080304" pitchFamily="17" charset="-128"/>
              </a:rPr>
              <a:t>月～平成</a:t>
            </a:r>
            <a:r>
              <a:rPr lang="en-US" altLang="ja-JP" sz="800" b="1" dirty="0">
                <a:solidFill>
                  <a:srgbClr val="000000"/>
                </a:solidFill>
                <a:latin typeface="ＭＳ 明朝" panose="02020609040205080304" pitchFamily="17" charset="-128"/>
                <a:ea typeface="ＭＳ 明朝" panose="02020609040205080304" pitchFamily="17" charset="-128"/>
              </a:rPr>
              <a:t>29</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ja-JP" altLang="en-US" sz="800" b="1" dirty="0">
                <a:solidFill>
                  <a:srgbClr val="000000"/>
                </a:solidFill>
                <a:latin typeface="ＭＳ 明朝" panose="02020609040205080304" pitchFamily="17" charset="-128"/>
                <a:ea typeface="ＭＳ 明朝" panose="02020609040205080304" pitchFamily="17" charset="-128"/>
              </a:rPr>
              <a:t>月診療分</a:t>
            </a:r>
            <a:r>
              <a:rPr lang="en-US" altLang="ja-JP" sz="800" b="1" dirty="0">
                <a:solidFill>
                  <a:srgbClr val="000000"/>
                </a:solidFill>
                <a:latin typeface="ＭＳ 明朝" panose="02020609040205080304" pitchFamily="17" charset="-128"/>
                <a:ea typeface="ＭＳ 明朝" panose="02020609040205080304" pitchFamily="17" charset="-128"/>
              </a:rPr>
              <a:t>(12</a:t>
            </a:r>
            <a:r>
              <a:rPr lang="ja-JP" altLang="en-US" sz="800" b="1" dirty="0">
                <a:solidFill>
                  <a:srgbClr val="000000"/>
                </a:solidFill>
                <a:latin typeface="ＭＳ 明朝" panose="02020609040205080304" pitchFamily="17" charset="-128"/>
                <a:ea typeface="ＭＳ 明朝" panose="02020609040205080304" pitchFamily="17" charset="-128"/>
              </a:rPr>
              <a:t>カ月分</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endParaRPr lang="en-US" altLang="ja-JP" sz="800" b="1" dirty="0">
              <a:solidFill>
                <a:srgbClr val="000000"/>
              </a:solidFill>
              <a:latin typeface="ＭＳ 明朝" panose="02020609040205080304" pitchFamily="17" charset="-128"/>
              <a:ea typeface="ＭＳ 明朝" panose="02020609040205080304" pitchFamily="17" charset="-128"/>
            </a:endParaRPr>
          </a:p>
          <a:p>
            <a:pPr fontAlgn="ctr"/>
            <a:r>
              <a:rPr lang="ja-JP" altLang="en-US" sz="800" b="1" dirty="0">
                <a:solidFill>
                  <a:srgbClr val="000000"/>
                </a:solidFill>
                <a:latin typeface="ＭＳ 明朝" panose="02020609040205080304" pitchFamily="17" charset="-128"/>
                <a:ea typeface="ＭＳ 明朝" panose="02020609040205080304" pitchFamily="17" charset="-128"/>
              </a:rPr>
              <a:t>データ化範囲（分析対象）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健診データは平成</a:t>
            </a:r>
            <a:r>
              <a:rPr lang="en-US" altLang="ja-JP" sz="800" b="1" dirty="0">
                <a:solidFill>
                  <a:srgbClr val="000000"/>
                </a:solidFill>
                <a:latin typeface="ＭＳ 明朝" panose="02020609040205080304" pitchFamily="17" charset="-128"/>
                <a:ea typeface="ＭＳ 明朝" panose="02020609040205080304" pitchFamily="17" charset="-128"/>
              </a:rPr>
              <a:t>28</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4</a:t>
            </a:r>
            <a:r>
              <a:rPr lang="ja-JP" altLang="en-US" sz="800" b="1" dirty="0">
                <a:solidFill>
                  <a:srgbClr val="000000"/>
                </a:solidFill>
                <a:latin typeface="ＭＳ 明朝" panose="02020609040205080304" pitchFamily="17" charset="-128"/>
                <a:ea typeface="ＭＳ 明朝" panose="02020609040205080304" pitchFamily="17" charset="-128"/>
              </a:rPr>
              <a:t>月～平成</a:t>
            </a:r>
            <a:r>
              <a:rPr lang="en-US" altLang="ja-JP" sz="800" b="1" dirty="0">
                <a:solidFill>
                  <a:srgbClr val="000000"/>
                </a:solidFill>
                <a:latin typeface="ＭＳ 明朝" panose="02020609040205080304" pitchFamily="17" charset="-128"/>
                <a:ea typeface="ＭＳ 明朝" panose="02020609040205080304" pitchFamily="17" charset="-128"/>
              </a:rPr>
              <a:t>29</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ja-JP" altLang="en-US" sz="800" b="1" dirty="0">
                <a:solidFill>
                  <a:srgbClr val="000000"/>
                </a:solidFill>
                <a:latin typeface="ＭＳ 明朝" panose="02020609040205080304" pitchFamily="17" charset="-128"/>
                <a:ea typeface="ＭＳ 明朝" panose="02020609040205080304" pitchFamily="17" charset="-128"/>
              </a:rPr>
              <a:t>月健診分</a:t>
            </a:r>
            <a:r>
              <a:rPr lang="en-US" altLang="ja-JP" sz="800" b="1" dirty="0">
                <a:solidFill>
                  <a:srgbClr val="000000"/>
                </a:solidFill>
                <a:latin typeface="ＭＳ 明朝" panose="02020609040205080304" pitchFamily="17" charset="-128"/>
                <a:ea typeface="ＭＳ 明朝" panose="02020609040205080304" pitchFamily="17" charset="-128"/>
              </a:rPr>
              <a:t>(12</a:t>
            </a:r>
            <a:r>
              <a:rPr lang="ja-JP" altLang="en-US" sz="800" b="1" dirty="0">
                <a:solidFill>
                  <a:srgbClr val="000000"/>
                </a:solidFill>
                <a:latin typeface="ＭＳ 明朝" panose="02020609040205080304" pitchFamily="17" charset="-128"/>
                <a:ea typeface="ＭＳ 明朝" panose="02020609040205080304" pitchFamily="17" charset="-128"/>
              </a:rPr>
              <a:t>カ月分</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endParaRPr lang="ja-JP" altLang="en-US" sz="800" b="1" dirty="0">
              <a:solidFill>
                <a:srgbClr val="000000"/>
              </a:solidFill>
              <a:latin typeface="ＭＳ 明朝" panose="02020609040205080304" pitchFamily="17" charset="-128"/>
              <a:ea typeface="ＭＳ 明朝" panose="02020609040205080304" pitchFamily="17" charset="-128"/>
            </a:endParaRPr>
          </a:p>
          <a:p>
            <a:pPr fontAlgn="ctr"/>
            <a:r>
              <a:rPr lang="zh-TW" altLang="en-US" sz="800" b="1" dirty="0">
                <a:solidFill>
                  <a:srgbClr val="000000"/>
                </a:solidFill>
                <a:latin typeface="ＭＳ 明朝" panose="02020609040205080304" pitchFamily="17" charset="-128"/>
                <a:ea typeface="ＭＳ 明朝" panose="02020609040205080304" pitchFamily="17" charset="-128"/>
              </a:rPr>
              <a:t>資格確認日</a:t>
            </a:r>
            <a:r>
              <a:rPr lang="en-US" altLang="zh-TW" sz="800" b="1" dirty="0">
                <a:solidFill>
                  <a:srgbClr val="000000"/>
                </a:solidFill>
                <a:latin typeface="ＭＳ 明朝" panose="02020609040205080304" pitchFamily="17" charset="-128"/>
                <a:ea typeface="ＭＳ 明朝" panose="02020609040205080304" pitchFamily="17" charset="-128"/>
              </a:rPr>
              <a:t>…</a:t>
            </a:r>
            <a:r>
              <a:rPr lang="zh-TW" altLang="en-US" sz="800" b="1" dirty="0">
                <a:solidFill>
                  <a:srgbClr val="000000"/>
                </a:solidFill>
                <a:latin typeface="ＭＳ 明朝" panose="02020609040205080304" pitchFamily="17" charset="-128"/>
                <a:ea typeface="ＭＳ 明朝" panose="02020609040205080304" pitchFamily="17" charset="-128"/>
              </a:rPr>
              <a:t>平成</a:t>
            </a:r>
            <a:r>
              <a:rPr lang="en-US" altLang="zh-TW" sz="800" b="1" dirty="0">
                <a:solidFill>
                  <a:srgbClr val="000000"/>
                </a:solidFill>
                <a:latin typeface="ＭＳ 明朝" panose="02020609040205080304" pitchFamily="17" charset="-128"/>
                <a:ea typeface="ＭＳ 明朝" panose="02020609040205080304" pitchFamily="17" charset="-128"/>
              </a:rPr>
              <a:t>2</a:t>
            </a:r>
            <a:r>
              <a:rPr lang="en-US" altLang="ja-JP" sz="800" b="1" dirty="0">
                <a:solidFill>
                  <a:srgbClr val="000000"/>
                </a:solidFill>
                <a:latin typeface="ＭＳ 明朝" panose="02020609040205080304" pitchFamily="17" charset="-128"/>
                <a:ea typeface="ＭＳ 明朝" panose="02020609040205080304" pitchFamily="17" charset="-128"/>
              </a:rPr>
              <a:t>9</a:t>
            </a:r>
            <a:r>
              <a:rPr lang="zh-TW"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zh-TW" altLang="en-US" sz="800" b="1" dirty="0">
                <a:solidFill>
                  <a:srgbClr val="000000"/>
                </a:solidFill>
                <a:latin typeface="ＭＳ 明朝" panose="02020609040205080304" pitchFamily="17" charset="-128"/>
                <a:ea typeface="ＭＳ 明朝" panose="02020609040205080304" pitchFamily="17" charset="-128"/>
              </a:rPr>
              <a:t>月</a:t>
            </a:r>
            <a:r>
              <a:rPr lang="en-US" altLang="zh-TW" sz="800" b="1" dirty="0">
                <a:solidFill>
                  <a:srgbClr val="000000"/>
                </a:solidFill>
                <a:latin typeface="ＭＳ 明朝" panose="02020609040205080304" pitchFamily="17" charset="-128"/>
                <a:ea typeface="ＭＳ 明朝" panose="02020609040205080304" pitchFamily="17" charset="-128"/>
              </a:rPr>
              <a:t>1</a:t>
            </a:r>
            <a:r>
              <a:rPr lang="zh-TW" altLang="en-US" sz="800" b="1" dirty="0">
                <a:solidFill>
                  <a:srgbClr val="000000"/>
                </a:solidFill>
                <a:latin typeface="ＭＳ 明朝" panose="02020609040205080304" pitchFamily="17" charset="-128"/>
                <a:ea typeface="ＭＳ 明朝" panose="02020609040205080304" pitchFamily="17" charset="-128"/>
              </a:rPr>
              <a:t>日時点。</a:t>
            </a:r>
            <a:endParaRPr lang="en-US" altLang="zh-TW" sz="800" b="1" dirty="0">
              <a:solidFill>
                <a:srgbClr val="000000"/>
              </a:solidFill>
              <a:latin typeface="ＭＳ 明朝" panose="02020609040205080304" pitchFamily="17" charset="-128"/>
              <a:ea typeface="ＭＳ 明朝" panose="02020609040205080304" pitchFamily="17" charset="-128"/>
            </a:endParaRPr>
          </a:p>
          <a:p>
            <a:pPr fontAlgn="ctr"/>
            <a:r>
              <a:rPr lang="en-US" altLang="ja-JP" sz="800" b="1" dirty="0">
                <a:solidFill>
                  <a:srgbClr val="000000"/>
                </a:solidFill>
                <a:latin typeface="ＭＳ 明朝" panose="02020609040205080304" pitchFamily="17" charset="-128"/>
                <a:ea typeface="ＭＳ 明朝" panose="02020609040205080304" pitchFamily="17" charset="-128"/>
              </a:rPr>
              <a:t>65</a:t>
            </a:r>
            <a:r>
              <a:rPr lang="ja-JP" altLang="en-US" sz="800" b="1" dirty="0">
                <a:solidFill>
                  <a:srgbClr val="000000"/>
                </a:solidFill>
                <a:latin typeface="ＭＳ 明朝" panose="02020609040205080304" pitchFamily="17" charset="-128"/>
                <a:ea typeface="ＭＳ 明朝" panose="02020609040205080304" pitchFamily="17" charset="-128"/>
              </a:rPr>
              <a:t>歳以上の者については、日常生活動作能力、運動機能等を踏まえ、</a:t>
            </a:r>
            <a:r>
              <a:rPr lang="en-US" altLang="ja-JP" sz="800" b="1" dirty="0">
                <a:solidFill>
                  <a:srgbClr val="000000"/>
                </a:solidFill>
                <a:latin typeface="ＭＳ 明朝" panose="02020609040205080304" pitchFamily="17" charset="-128"/>
                <a:ea typeface="ＭＳ 明朝" panose="02020609040205080304" pitchFamily="17" charset="-128"/>
              </a:rPr>
              <a:t>QOL(Quality of Life)</a:t>
            </a:r>
            <a:r>
              <a:rPr lang="ja-JP" altLang="en-US" sz="800" b="1" dirty="0">
                <a:solidFill>
                  <a:srgbClr val="000000"/>
                </a:solidFill>
                <a:latin typeface="ＭＳ 明朝" panose="02020609040205080304" pitchFamily="17" charset="-128"/>
                <a:ea typeface="ＭＳ 明朝" panose="02020609040205080304" pitchFamily="17" charset="-128"/>
              </a:rPr>
              <a:t>の低下予防に配慮した生活習慣の改善が重要である等から、</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積極的支援</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の対象となった場合でも</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動機付け支援</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とする</a:t>
            </a:r>
            <a:endParaRPr lang="en-US" altLang="ja-JP" sz="800" b="1" dirty="0">
              <a:solidFill>
                <a:srgbClr val="000000"/>
              </a:solidFill>
              <a:latin typeface="ＭＳ 明朝" panose="02020609040205080304" pitchFamily="17" charset="-128"/>
              <a:ea typeface="ＭＳ 明朝" panose="02020609040205080304" pitchFamily="17" charset="-128"/>
            </a:endParaRPr>
          </a:p>
          <a:p>
            <a:r>
              <a:rPr lang="en-US" altLang="ja-JP" sz="800" dirty="0">
                <a:latin typeface="ＭＳ 明朝"/>
                <a:ea typeface="ＭＳ 明朝"/>
              </a:rPr>
              <a:t>※</a:t>
            </a:r>
            <a:r>
              <a:rPr lang="ja-JP" altLang="en-US" sz="800" dirty="0">
                <a:latin typeface="ＭＳ 明朝"/>
                <a:ea typeface="ＭＳ 明朝"/>
              </a:rPr>
              <a:t>リスク判定</a:t>
            </a:r>
            <a:r>
              <a:rPr lang="en-US" altLang="ja-JP" sz="800" dirty="0">
                <a:latin typeface="ＭＳ 明朝"/>
                <a:ea typeface="ＭＳ 明朝"/>
              </a:rPr>
              <a:t>…</a:t>
            </a:r>
            <a:r>
              <a:rPr lang="ja-JP" altLang="en-US" sz="800" dirty="0">
                <a:latin typeface="ＭＳ 明朝"/>
                <a:ea typeface="ＭＳ 明朝"/>
              </a:rPr>
              <a:t>健診検査値が特定健診指導判定値を超えている組み合わせ</a:t>
            </a:r>
            <a:r>
              <a:rPr lang="en-US" altLang="ja-JP" sz="800" dirty="0">
                <a:latin typeface="ＭＳ 明朝"/>
                <a:ea typeface="ＭＳ 明朝"/>
              </a:rPr>
              <a:t>(</a:t>
            </a:r>
            <a:r>
              <a:rPr lang="ja-JP" altLang="en-US" sz="800" dirty="0">
                <a:latin typeface="ＭＳ 明朝"/>
                <a:ea typeface="ＭＳ 明朝"/>
              </a:rPr>
              <a:t>喫煙については質問回答による</a:t>
            </a:r>
            <a:r>
              <a:rPr lang="en-US" altLang="ja-JP" sz="800" dirty="0">
                <a:latin typeface="ＭＳ 明朝"/>
                <a:ea typeface="ＭＳ 明朝"/>
              </a:rPr>
              <a:t>)</a:t>
            </a:r>
            <a:r>
              <a:rPr lang="ja-JP" altLang="en-US" sz="800" dirty="0" err="1">
                <a:latin typeface="ＭＳ 明朝"/>
                <a:ea typeface="ＭＳ 明朝"/>
              </a:rPr>
              <a:t>。</a:t>
            </a:r>
            <a:r>
              <a:rPr lang="ja-JP" altLang="en-US" sz="800" dirty="0">
                <a:latin typeface="ＭＳ 明朝"/>
                <a:ea typeface="ＭＳ 明朝"/>
              </a:rPr>
              <a:t>そのため、厚生労働省が定める保健指導対象者の選定にない組み合わせに該当する場合がある。</a:t>
            </a:r>
            <a:endParaRPr lang="en-US" altLang="ja-JP" sz="800" dirty="0">
              <a:latin typeface="ＭＳ 明朝"/>
              <a:ea typeface="ＭＳ 明朝"/>
            </a:endParaRPr>
          </a:p>
          <a:p>
            <a:r>
              <a:rPr lang="ja-JP" altLang="en-US" sz="800" dirty="0">
                <a:latin typeface="ＭＳ 明朝"/>
                <a:ea typeface="ＭＳ 明朝"/>
              </a:rPr>
              <a:t>　リスク判定の詳細は以下の通りとする。</a:t>
            </a:r>
          </a:p>
          <a:p>
            <a:r>
              <a:rPr lang="ja-JP" altLang="en-US" sz="800" dirty="0">
                <a:latin typeface="ＭＳ 明朝"/>
                <a:ea typeface="ＭＳ 明朝"/>
              </a:rPr>
              <a:t>　　①血糖</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の検査値において、空腹時血糖</a:t>
            </a:r>
            <a:r>
              <a:rPr lang="en-US" altLang="ja-JP" sz="800" dirty="0">
                <a:latin typeface="ＭＳ 明朝"/>
                <a:ea typeface="ＭＳ 明朝"/>
              </a:rPr>
              <a:t>100mg/dl</a:t>
            </a:r>
            <a:r>
              <a:rPr lang="ja-JP" altLang="en-US" sz="800" dirty="0">
                <a:latin typeface="ＭＳ 明朝"/>
                <a:ea typeface="ＭＳ 明朝"/>
              </a:rPr>
              <a:t>以上または</a:t>
            </a:r>
            <a:r>
              <a:rPr lang="en-US" altLang="ja-JP" sz="800" dirty="0">
                <a:latin typeface="ＭＳ 明朝"/>
                <a:ea typeface="ＭＳ 明朝"/>
              </a:rPr>
              <a:t>HbA1c5.6%</a:t>
            </a:r>
            <a:r>
              <a:rPr lang="ja-JP" altLang="en-US" sz="800" dirty="0">
                <a:latin typeface="ＭＳ 明朝"/>
                <a:ea typeface="ＭＳ 明朝"/>
              </a:rPr>
              <a:t>以上</a:t>
            </a:r>
            <a:r>
              <a:rPr lang="en-US" altLang="ja-JP" sz="800" dirty="0">
                <a:latin typeface="ＭＳ 明朝"/>
                <a:ea typeface="ＭＳ 明朝"/>
              </a:rPr>
              <a:t>(NGSP)</a:t>
            </a:r>
          </a:p>
          <a:p>
            <a:r>
              <a:rPr lang="ja-JP" altLang="en-US" sz="800" dirty="0">
                <a:latin typeface="ＭＳ 明朝"/>
                <a:ea typeface="ＭＳ 明朝"/>
              </a:rPr>
              <a:t>　　②血圧</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の検査値において、収縮期血圧が</a:t>
            </a:r>
            <a:r>
              <a:rPr lang="en-US" altLang="ja-JP" sz="800" dirty="0">
                <a:latin typeface="ＭＳ 明朝"/>
                <a:ea typeface="ＭＳ 明朝"/>
              </a:rPr>
              <a:t>130mmHg</a:t>
            </a:r>
            <a:r>
              <a:rPr lang="ja-JP" altLang="en-US" sz="800" dirty="0">
                <a:latin typeface="ＭＳ 明朝"/>
                <a:ea typeface="ＭＳ 明朝"/>
              </a:rPr>
              <a:t>以上または拡張期血圧</a:t>
            </a:r>
            <a:r>
              <a:rPr lang="en-US" altLang="ja-JP" sz="800" dirty="0">
                <a:latin typeface="ＭＳ 明朝"/>
                <a:ea typeface="ＭＳ 明朝"/>
              </a:rPr>
              <a:t>85mmHg</a:t>
            </a:r>
            <a:r>
              <a:rPr lang="ja-JP" altLang="en-US" sz="800" dirty="0">
                <a:latin typeface="ＭＳ 明朝"/>
                <a:ea typeface="ＭＳ 明朝"/>
              </a:rPr>
              <a:t>以上</a:t>
            </a:r>
            <a:endParaRPr lang="en-US" altLang="ja-JP" sz="800" dirty="0">
              <a:latin typeface="ＭＳ 明朝"/>
              <a:ea typeface="ＭＳ 明朝"/>
            </a:endParaRPr>
          </a:p>
          <a:p>
            <a:r>
              <a:rPr lang="ja-JP" altLang="en-US" sz="800" dirty="0">
                <a:latin typeface="ＭＳ 明朝"/>
                <a:ea typeface="ＭＳ 明朝"/>
              </a:rPr>
              <a:t>　　③脂質</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の検査値において、中性脂肪</a:t>
            </a:r>
            <a:r>
              <a:rPr lang="en-US" altLang="ja-JP" sz="800" dirty="0">
                <a:latin typeface="ＭＳ 明朝"/>
                <a:ea typeface="ＭＳ 明朝"/>
              </a:rPr>
              <a:t>150mg/dl</a:t>
            </a:r>
            <a:r>
              <a:rPr lang="ja-JP" altLang="en-US" sz="800" dirty="0">
                <a:latin typeface="ＭＳ 明朝"/>
                <a:ea typeface="ＭＳ 明朝"/>
              </a:rPr>
              <a:t>以上または</a:t>
            </a:r>
            <a:r>
              <a:rPr lang="en-US" altLang="ja-JP" sz="800" dirty="0">
                <a:latin typeface="ＭＳ 明朝"/>
                <a:ea typeface="ＭＳ 明朝"/>
              </a:rPr>
              <a:t>HDL</a:t>
            </a:r>
            <a:r>
              <a:rPr lang="ja-JP" altLang="en-US" sz="800" dirty="0">
                <a:latin typeface="ＭＳ 明朝"/>
                <a:ea typeface="ＭＳ 明朝"/>
              </a:rPr>
              <a:t>コレステロール</a:t>
            </a:r>
            <a:r>
              <a:rPr lang="en-US" altLang="ja-JP" sz="800" dirty="0">
                <a:latin typeface="ＭＳ 明朝"/>
                <a:ea typeface="ＭＳ 明朝"/>
              </a:rPr>
              <a:t>40mg/dl</a:t>
            </a:r>
            <a:r>
              <a:rPr lang="ja-JP" altLang="en-US" sz="800" dirty="0">
                <a:latin typeface="ＭＳ 明朝"/>
                <a:ea typeface="ＭＳ 明朝"/>
              </a:rPr>
              <a:t>未満</a:t>
            </a:r>
          </a:p>
          <a:p>
            <a:r>
              <a:rPr lang="ja-JP" altLang="en-US" sz="800" dirty="0">
                <a:latin typeface="ＭＳ 明朝"/>
                <a:ea typeface="ＭＳ 明朝"/>
              </a:rPr>
              <a:t>　　</a:t>
            </a:r>
            <a:r>
              <a:rPr lang="en-US" altLang="ja-JP" sz="800" dirty="0">
                <a:latin typeface="ＭＳ 明朝"/>
                <a:ea typeface="ＭＳ 明朝"/>
              </a:rPr>
              <a:t>④</a:t>
            </a:r>
            <a:r>
              <a:rPr lang="ja-JP" altLang="en-US" sz="800" dirty="0">
                <a:latin typeface="ＭＳ 明朝"/>
                <a:ea typeface="ＭＳ 明朝"/>
              </a:rPr>
              <a:t>喫煙</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の生活習慣に関する質問票においてたばこを習慣的に吸っていると回答</a:t>
            </a:r>
            <a:endParaRPr lang="ja-JP" altLang="en-US" sz="800" b="1" dirty="0">
              <a:solidFill>
                <a:srgbClr val="000000"/>
              </a:solidFill>
              <a:latin typeface="ＭＳ 明朝" panose="02020609040205080304" pitchFamily="17" charset="-128"/>
              <a:ea typeface="ＭＳ 明朝" panose="02020609040205080304" pitchFamily="17" charset="-128"/>
            </a:endParaRPr>
          </a:p>
        </p:txBody>
      </p:sp>
      <p:sp>
        <p:nvSpPr>
          <p:cNvPr id="22" name="タイトル_小_1_3_1"/>
          <p:cNvSpPr txBox="1">
            <a:spLocks/>
          </p:cNvSpPr>
          <p:nvPr/>
        </p:nvSpPr>
        <p:spPr>
          <a:xfrm>
            <a:off x="370800" y="1104599"/>
            <a:ext cx="4548617" cy="184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50000"/>
              </a:lnSpc>
              <a:defRPr/>
            </a:pPr>
            <a:r>
              <a:rPr lang="ja-JP" altLang="en-US" sz="1200" spc="55" dirty="0">
                <a:latin typeface="ＭＳ 明朝" panose="02020609040205080304" pitchFamily="17" charset="-128"/>
                <a:ea typeface="ＭＳ 明朝" panose="02020609040205080304" pitchFamily="17" charset="-128"/>
                <a:cs typeface="MS UI Gothic"/>
              </a:rPr>
              <a:t>特定保健指導対象者</a:t>
            </a:r>
            <a:r>
              <a:rPr kumimoji="0" lang="ja-JP" altLang="en-US" sz="1200" kern="0" dirty="0">
                <a:solidFill>
                  <a:schemeClr val="tx1"/>
                </a:solidFill>
                <a:latin typeface="ＭＳ 明朝" panose="02020609040205080304" pitchFamily="17" charset="-128"/>
                <a:ea typeface="ＭＳ 明朝" panose="02020609040205080304" pitchFamily="17" charset="-128"/>
              </a:rPr>
              <a:t>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805415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7613" y="4539228"/>
            <a:ext cx="5888636" cy="3160299"/>
          </a:xfrm>
          <a:prstGeom prst="rect">
            <a:avLst/>
          </a:prstGeom>
        </p:spPr>
      </p:pic>
      <p:pic>
        <p:nvPicPr>
          <p:cNvPr id="2" name="図 1"/>
          <p:cNvPicPr>
            <a:picLocks noChangeAspect="1"/>
          </p:cNvPicPr>
          <p:nvPr/>
        </p:nvPicPr>
        <p:blipFill>
          <a:blip r:embed="rId3"/>
          <a:stretch>
            <a:fillRect/>
          </a:stretch>
        </p:blipFill>
        <p:spPr>
          <a:xfrm>
            <a:off x="372982" y="601888"/>
            <a:ext cx="5893267" cy="3165590"/>
          </a:xfrm>
          <a:prstGeom prst="rect">
            <a:avLst/>
          </a:prstGeom>
        </p:spPr>
      </p:pic>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105</a:t>
            </a:fld>
            <a:endParaRPr kumimoji="1" lang="ja-JP" altLang="en-US" dirty="0">
              <a:latin typeface="ＭＳ 明朝"/>
              <a:ea typeface="ＭＳ 明朝"/>
            </a:endParaRPr>
          </a:p>
        </p:txBody>
      </p:sp>
      <p:sp>
        <p:nvSpPr>
          <p:cNvPr id="10" name="タイトル_小_1_3_1"/>
          <p:cNvSpPr txBox="1">
            <a:spLocks/>
          </p:cNvSpPr>
          <p:nvPr/>
        </p:nvSpPr>
        <p:spPr>
          <a:xfrm>
            <a:off x="370800" y="4310366"/>
            <a:ext cx="4454003" cy="184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p:cNvSpPr>
          <p:nvPr/>
        </p:nvSpPr>
        <p:spPr>
          <a:xfrm>
            <a:off x="370800" y="350160"/>
            <a:ext cx="4548617" cy="184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p:cNvSpPr>
          <p:nvPr/>
        </p:nvSpPr>
        <p:spPr>
          <a:xfrm>
            <a:off x="388417" y="7710155"/>
            <a:ext cx="568960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fontAlgn="ctr"/>
            <a:r>
              <a:rPr lang="ja-JP" altLang="en-US" sz="800" b="1" dirty="0">
                <a:solidFill>
                  <a:srgbClr val="000000"/>
                </a:solidFill>
                <a:latin typeface="ＭＳ 明朝" panose="02020609040205080304" pitchFamily="17" charset="-128"/>
                <a:ea typeface="ＭＳ 明朝" panose="02020609040205080304" pitchFamily="17" charset="-128"/>
              </a:rPr>
              <a:t>データ化範囲（分析対象）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健康診査データは平成</a:t>
            </a:r>
            <a:r>
              <a:rPr lang="en-US" altLang="ja-JP" sz="800" b="1" dirty="0">
                <a:solidFill>
                  <a:srgbClr val="000000"/>
                </a:solidFill>
                <a:latin typeface="ＭＳ 明朝" panose="02020609040205080304" pitchFamily="17" charset="-128"/>
                <a:ea typeface="ＭＳ 明朝" panose="02020609040205080304" pitchFamily="17" charset="-128"/>
              </a:rPr>
              <a:t>28</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4</a:t>
            </a:r>
            <a:r>
              <a:rPr lang="ja-JP" altLang="en-US" sz="800" b="1" dirty="0">
                <a:solidFill>
                  <a:srgbClr val="000000"/>
                </a:solidFill>
                <a:latin typeface="ＭＳ 明朝" panose="02020609040205080304" pitchFamily="17" charset="-128"/>
                <a:ea typeface="ＭＳ 明朝" panose="02020609040205080304" pitchFamily="17" charset="-128"/>
              </a:rPr>
              <a:t>月～平成</a:t>
            </a:r>
            <a:r>
              <a:rPr lang="en-US" altLang="ja-JP" sz="800" b="1" dirty="0">
                <a:solidFill>
                  <a:srgbClr val="000000"/>
                </a:solidFill>
                <a:latin typeface="ＭＳ 明朝" panose="02020609040205080304" pitchFamily="17" charset="-128"/>
                <a:ea typeface="ＭＳ 明朝" panose="02020609040205080304" pitchFamily="17" charset="-128"/>
              </a:rPr>
              <a:t>29</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ja-JP" altLang="en-US" sz="800" b="1" dirty="0">
                <a:solidFill>
                  <a:srgbClr val="000000"/>
                </a:solidFill>
                <a:latin typeface="ＭＳ 明朝" panose="02020609040205080304" pitchFamily="17" charset="-128"/>
                <a:ea typeface="ＭＳ 明朝" panose="02020609040205080304" pitchFamily="17" charset="-128"/>
              </a:rPr>
              <a:t>月健診分</a:t>
            </a:r>
            <a:r>
              <a:rPr lang="en-US" altLang="ja-JP" sz="800" b="1" dirty="0">
                <a:solidFill>
                  <a:srgbClr val="000000"/>
                </a:solidFill>
                <a:latin typeface="ＭＳ 明朝" panose="02020609040205080304" pitchFamily="17" charset="-128"/>
                <a:ea typeface="ＭＳ 明朝" panose="02020609040205080304" pitchFamily="17" charset="-128"/>
              </a:rPr>
              <a:t>(12</a:t>
            </a:r>
            <a:r>
              <a:rPr lang="ja-JP" altLang="en-US" sz="800" b="1" dirty="0">
                <a:solidFill>
                  <a:srgbClr val="000000"/>
                </a:solidFill>
                <a:latin typeface="ＭＳ 明朝" panose="02020609040205080304" pitchFamily="17" charset="-128"/>
                <a:ea typeface="ＭＳ 明朝" panose="02020609040205080304" pitchFamily="17" charset="-128"/>
              </a:rPr>
              <a:t>カ月分</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endParaRPr lang="ja-JP" altLang="en-US" sz="800" b="1" dirty="0">
              <a:solidFill>
                <a:srgbClr val="000000"/>
              </a:solidFill>
              <a:latin typeface="ＭＳ 明朝" panose="02020609040205080304" pitchFamily="17" charset="-128"/>
              <a:ea typeface="ＭＳ 明朝" panose="02020609040205080304" pitchFamily="17" charset="-128"/>
            </a:endParaRPr>
          </a:p>
          <a:p>
            <a:pPr fontAlgn="ctr"/>
            <a:r>
              <a:rPr lang="zh-TW" altLang="en-US" sz="800" b="1" dirty="0">
                <a:solidFill>
                  <a:srgbClr val="000000"/>
                </a:solidFill>
                <a:latin typeface="ＭＳ 明朝" panose="02020609040205080304" pitchFamily="17" charset="-128"/>
                <a:ea typeface="ＭＳ 明朝" panose="02020609040205080304" pitchFamily="17" charset="-128"/>
              </a:rPr>
              <a:t>資格確認日</a:t>
            </a:r>
            <a:r>
              <a:rPr lang="en-US" altLang="zh-TW" sz="800" b="1" dirty="0">
                <a:solidFill>
                  <a:srgbClr val="000000"/>
                </a:solidFill>
                <a:latin typeface="ＭＳ 明朝" panose="02020609040205080304" pitchFamily="17" charset="-128"/>
                <a:ea typeface="ＭＳ 明朝" panose="02020609040205080304" pitchFamily="17" charset="-128"/>
              </a:rPr>
              <a:t>…</a:t>
            </a:r>
            <a:r>
              <a:rPr lang="zh-TW" altLang="en-US" sz="800" b="1" dirty="0">
                <a:solidFill>
                  <a:srgbClr val="000000"/>
                </a:solidFill>
                <a:latin typeface="ＭＳ 明朝" panose="02020609040205080304" pitchFamily="17" charset="-128"/>
                <a:ea typeface="ＭＳ 明朝" panose="02020609040205080304" pitchFamily="17" charset="-128"/>
              </a:rPr>
              <a:t>平成</a:t>
            </a:r>
            <a:r>
              <a:rPr lang="en-US" altLang="zh-TW" sz="800" b="1" dirty="0">
                <a:solidFill>
                  <a:srgbClr val="000000"/>
                </a:solidFill>
                <a:latin typeface="ＭＳ 明朝" panose="02020609040205080304" pitchFamily="17" charset="-128"/>
                <a:ea typeface="ＭＳ 明朝" panose="02020609040205080304" pitchFamily="17" charset="-128"/>
              </a:rPr>
              <a:t>2</a:t>
            </a:r>
            <a:r>
              <a:rPr lang="en-US" altLang="ja-JP" sz="800" b="1" dirty="0">
                <a:solidFill>
                  <a:srgbClr val="000000"/>
                </a:solidFill>
                <a:latin typeface="ＭＳ 明朝" panose="02020609040205080304" pitchFamily="17" charset="-128"/>
                <a:ea typeface="ＭＳ 明朝" panose="02020609040205080304" pitchFamily="17" charset="-128"/>
              </a:rPr>
              <a:t>9</a:t>
            </a:r>
            <a:r>
              <a:rPr lang="zh-TW"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zh-TW" altLang="en-US" sz="800" b="1" dirty="0">
                <a:solidFill>
                  <a:srgbClr val="000000"/>
                </a:solidFill>
                <a:latin typeface="ＭＳ 明朝" panose="02020609040205080304" pitchFamily="17" charset="-128"/>
                <a:ea typeface="ＭＳ 明朝" panose="02020609040205080304" pitchFamily="17" charset="-128"/>
              </a:rPr>
              <a:t>月</a:t>
            </a:r>
            <a:r>
              <a:rPr lang="en-US" altLang="ja-JP" sz="800" b="1" dirty="0">
                <a:solidFill>
                  <a:srgbClr val="000000"/>
                </a:solidFill>
                <a:latin typeface="ＭＳ 明朝" panose="02020609040205080304" pitchFamily="17" charset="-128"/>
                <a:ea typeface="ＭＳ 明朝" panose="02020609040205080304" pitchFamily="17" charset="-128"/>
              </a:rPr>
              <a:t>3</a:t>
            </a:r>
            <a:r>
              <a:rPr lang="en-US" altLang="zh-TW" sz="800" b="1" dirty="0">
                <a:solidFill>
                  <a:srgbClr val="000000"/>
                </a:solidFill>
                <a:latin typeface="ＭＳ 明朝" panose="02020609040205080304" pitchFamily="17" charset="-128"/>
                <a:ea typeface="ＭＳ 明朝" panose="02020609040205080304" pitchFamily="17" charset="-128"/>
              </a:rPr>
              <a:t>1</a:t>
            </a:r>
            <a:r>
              <a:rPr lang="zh-TW" altLang="en-US" sz="800" b="1" dirty="0">
                <a:solidFill>
                  <a:srgbClr val="000000"/>
                </a:solidFill>
                <a:latin typeface="ＭＳ 明朝" panose="02020609040205080304" pitchFamily="17" charset="-128"/>
                <a:ea typeface="ＭＳ 明朝" panose="02020609040205080304" pitchFamily="17" charset="-128"/>
              </a:rPr>
              <a:t>日時点。</a:t>
            </a: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
        <p:nvSpPr>
          <p:cNvPr id="8" name="タイトル_小_1_3_1"/>
          <p:cNvSpPr txBox="1">
            <a:spLocks/>
          </p:cNvSpPr>
          <p:nvPr/>
        </p:nvSpPr>
        <p:spPr>
          <a:xfrm>
            <a:off x="388417" y="3779096"/>
            <a:ext cx="568960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fontAlgn="ctr"/>
            <a:r>
              <a:rPr lang="ja-JP" altLang="en-US" sz="800" b="1" dirty="0">
                <a:solidFill>
                  <a:srgbClr val="000000"/>
                </a:solidFill>
                <a:latin typeface="ＭＳ 明朝" panose="02020609040205080304" pitchFamily="17" charset="-128"/>
                <a:ea typeface="ＭＳ 明朝" panose="02020609040205080304" pitchFamily="17" charset="-128"/>
              </a:rPr>
              <a:t>データ化範囲（分析対象）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健康診査データは平成</a:t>
            </a:r>
            <a:r>
              <a:rPr lang="en-US" altLang="ja-JP" sz="800" b="1" dirty="0">
                <a:solidFill>
                  <a:srgbClr val="000000"/>
                </a:solidFill>
                <a:latin typeface="ＭＳ 明朝" panose="02020609040205080304" pitchFamily="17" charset="-128"/>
                <a:ea typeface="ＭＳ 明朝" panose="02020609040205080304" pitchFamily="17" charset="-128"/>
              </a:rPr>
              <a:t>28</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4</a:t>
            </a:r>
            <a:r>
              <a:rPr lang="ja-JP" altLang="en-US" sz="800" b="1" dirty="0">
                <a:solidFill>
                  <a:srgbClr val="000000"/>
                </a:solidFill>
                <a:latin typeface="ＭＳ 明朝" panose="02020609040205080304" pitchFamily="17" charset="-128"/>
                <a:ea typeface="ＭＳ 明朝" panose="02020609040205080304" pitchFamily="17" charset="-128"/>
              </a:rPr>
              <a:t>月～平成</a:t>
            </a:r>
            <a:r>
              <a:rPr lang="en-US" altLang="ja-JP" sz="800" b="1" dirty="0">
                <a:solidFill>
                  <a:srgbClr val="000000"/>
                </a:solidFill>
                <a:latin typeface="ＭＳ 明朝" panose="02020609040205080304" pitchFamily="17" charset="-128"/>
                <a:ea typeface="ＭＳ 明朝" panose="02020609040205080304" pitchFamily="17" charset="-128"/>
              </a:rPr>
              <a:t>29</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ja-JP" altLang="en-US" sz="800" b="1" dirty="0">
                <a:solidFill>
                  <a:srgbClr val="000000"/>
                </a:solidFill>
                <a:latin typeface="ＭＳ 明朝" panose="02020609040205080304" pitchFamily="17" charset="-128"/>
                <a:ea typeface="ＭＳ 明朝" panose="02020609040205080304" pitchFamily="17" charset="-128"/>
              </a:rPr>
              <a:t>月健診分</a:t>
            </a:r>
            <a:r>
              <a:rPr lang="en-US" altLang="ja-JP" sz="800" b="1" dirty="0">
                <a:solidFill>
                  <a:srgbClr val="000000"/>
                </a:solidFill>
                <a:latin typeface="ＭＳ 明朝" panose="02020609040205080304" pitchFamily="17" charset="-128"/>
                <a:ea typeface="ＭＳ 明朝" panose="02020609040205080304" pitchFamily="17" charset="-128"/>
              </a:rPr>
              <a:t>(12</a:t>
            </a:r>
            <a:r>
              <a:rPr lang="ja-JP" altLang="en-US" sz="800" b="1" dirty="0">
                <a:solidFill>
                  <a:srgbClr val="000000"/>
                </a:solidFill>
                <a:latin typeface="ＭＳ 明朝" panose="02020609040205080304" pitchFamily="17" charset="-128"/>
                <a:ea typeface="ＭＳ 明朝" panose="02020609040205080304" pitchFamily="17" charset="-128"/>
              </a:rPr>
              <a:t>カ月分</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endParaRPr lang="ja-JP" altLang="en-US" sz="800" b="1" dirty="0">
              <a:solidFill>
                <a:srgbClr val="000000"/>
              </a:solidFill>
              <a:latin typeface="ＭＳ 明朝" panose="02020609040205080304" pitchFamily="17" charset="-128"/>
              <a:ea typeface="ＭＳ 明朝" panose="02020609040205080304" pitchFamily="17" charset="-128"/>
            </a:endParaRPr>
          </a:p>
          <a:p>
            <a:pPr fontAlgn="ctr"/>
            <a:r>
              <a:rPr lang="zh-TW" altLang="en-US" sz="800" b="1" dirty="0">
                <a:solidFill>
                  <a:srgbClr val="000000"/>
                </a:solidFill>
                <a:latin typeface="ＭＳ 明朝" panose="02020609040205080304" pitchFamily="17" charset="-128"/>
                <a:ea typeface="ＭＳ 明朝" panose="02020609040205080304" pitchFamily="17" charset="-128"/>
              </a:rPr>
              <a:t>資格確認日</a:t>
            </a:r>
            <a:r>
              <a:rPr lang="en-US" altLang="zh-TW" sz="800" b="1" dirty="0">
                <a:solidFill>
                  <a:srgbClr val="000000"/>
                </a:solidFill>
                <a:latin typeface="ＭＳ 明朝" panose="02020609040205080304" pitchFamily="17" charset="-128"/>
                <a:ea typeface="ＭＳ 明朝" panose="02020609040205080304" pitchFamily="17" charset="-128"/>
              </a:rPr>
              <a:t>…</a:t>
            </a:r>
            <a:r>
              <a:rPr lang="zh-TW" altLang="en-US" sz="800" b="1" dirty="0">
                <a:solidFill>
                  <a:srgbClr val="000000"/>
                </a:solidFill>
                <a:latin typeface="ＭＳ 明朝" panose="02020609040205080304" pitchFamily="17" charset="-128"/>
                <a:ea typeface="ＭＳ 明朝" panose="02020609040205080304" pitchFamily="17" charset="-128"/>
              </a:rPr>
              <a:t>平成</a:t>
            </a:r>
            <a:r>
              <a:rPr lang="en-US" altLang="zh-TW" sz="800" b="1" dirty="0">
                <a:solidFill>
                  <a:srgbClr val="000000"/>
                </a:solidFill>
                <a:latin typeface="ＭＳ 明朝" panose="02020609040205080304" pitchFamily="17" charset="-128"/>
                <a:ea typeface="ＭＳ 明朝" panose="02020609040205080304" pitchFamily="17" charset="-128"/>
              </a:rPr>
              <a:t>2</a:t>
            </a:r>
            <a:r>
              <a:rPr lang="en-US" altLang="ja-JP" sz="800" b="1" dirty="0">
                <a:solidFill>
                  <a:srgbClr val="000000"/>
                </a:solidFill>
                <a:latin typeface="ＭＳ 明朝" panose="02020609040205080304" pitchFamily="17" charset="-128"/>
                <a:ea typeface="ＭＳ 明朝" panose="02020609040205080304" pitchFamily="17" charset="-128"/>
              </a:rPr>
              <a:t>9</a:t>
            </a:r>
            <a:r>
              <a:rPr lang="zh-TW"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zh-TW" altLang="en-US" sz="800" b="1" dirty="0">
                <a:solidFill>
                  <a:srgbClr val="000000"/>
                </a:solidFill>
                <a:latin typeface="ＭＳ 明朝" panose="02020609040205080304" pitchFamily="17" charset="-128"/>
                <a:ea typeface="ＭＳ 明朝" panose="02020609040205080304" pitchFamily="17" charset="-128"/>
              </a:rPr>
              <a:t>月</a:t>
            </a:r>
            <a:r>
              <a:rPr lang="en-US" altLang="ja-JP" sz="800" b="1" dirty="0">
                <a:solidFill>
                  <a:srgbClr val="000000"/>
                </a:solidFill>
                <a:latin typeface="ＭＳ 明朝" panose="02020609040205080304" pitchFamily="17" charset="-128"/>
                <a:ea typeface="ＭＳ 明朝" panose="02020609040205080304" pitchFamily="17" charset="-128"/>
              </a:rPr>
              <a:t>3</a:t>
            </a:r>
            <a:r>
              <a:rPr lang="en-US" altLang="zh-TW" sz="800" b="1" dirty="0">
                <a:solidFill>
                  <a:srgbClr val="000000"/>
                </a:solidFill>
                <a:latin typeface="ＭＳ 明朝" panose="02020609040205080304" pitchFamily="17" charset="-128"/>
                <a:ea typeface="ＭＳ 明朝" panose="02020609040205080304" pitchFamily="17" charset="-128"/>
              </a:rPr>
              <a:t>1</a:t>
            </a:r>
            <a:r>
              <a:rPr lang="zh-TW" altLang="en-US" sz="800" b="1" dirty="0">
                <a:solidFill>
                  <a:srgbClr val="000000"/>
                </a:solidFill>
                <a:latin typeface="ＭＳ 明朝" panose="02020609040205080304" pitchFamily="17" charset="-128"/>
                <a:ea typeface="ＭＳ 明朝" panose="02020609040205080304" pitchFamily="17" charset="-128"/>
              </a:rPr>
              <a:t>日時点。</a:t>
            </a: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10097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8660" y="3787426"/>
            <a:ext cx="4572508" cy="1482620"/>
          </a:xfrm>
          <a:prstGeom prst="rect">
            <a:avLst/>
          </a:prstGeom>
        </p:spPr>
      </p:pic>
      <p:pic>
        <p:nvPicPr>
          <p:cNvPr id="3" name="図 2"/>
          <p:cNvPicPr>
            <a:picLocks noChangeAspect="1"/>
          </p:cNvPicPr>
          <p:nvPr/>
        </p:nvPicPr>
        <p:blipFill>
          <a:blip r:embed="rId3"/>
          <a:stretch>
            <a:fillRect/>
          </a:stretch>
        </p:blipFill>
        <p:spPr>
          <a:xfrm>
            <a:off x="368660" y="2221723"/>
            <a:ext cx="6012668" cy="1483475"/>
          </a:xfrm>
          <a:prstGeom prst="rect">
            <a:avLst/>
          </a:prstGeom>
        </p:spPr>
      </p:pic>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106</a:t>
            </a:fld>
            <a:endParaRPr kumimoji="1" lang="ja-JP" altLang="en-US" dirty="0">
              <a:latin typeface="ＭＳ 明朝"/>
              <a:ea typeface="ＭＳ 明朝"/>
            </a:endParaRPr>
          </a:p>
        </p:txBody>
      </p:sp>
      <p:sp>
        <p:nvSpPr>
          <p:cNvPr id="7" name="Rectangle 1"/>
          <p:cNvSpPr>
            <a:spLocks noChangeArrowheads="1"/>
          </p:cNvSpPr>
          <p:nvPr/>
        </p:nvSpPr>
        <p:spPr bwMode="auto">
          <a:xfrm>
            <a:off x="368660" y="190800"/>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③特定保健指導対象者と非対象者の医療費の比較</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rPr>
              <a:t>　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月健診分</a:t>
            </a:r>
            <a:r>
              <a:rPr lang="en-US" altLang="ja-JP" sz="1200" dirty="0">
                <a:latin typeface="ＭＳ 明朝"/>
                <a:ea typeface="ＭＳ 明朝"/>
              </a:rPr>
              <a:t>(12</a:t>
            </a:r>
            <a:r>
              <a:rPr lang="ja-JP" altLang="en-US" sz="1200" dirty="0">
                <a:latin typeface="ＭＳ 明朝"/>
                <a:ea typeface="ＭＳ 明朝"/>
              </a:rPr>
              <a:t>カ月</a:t>
            </a:r>
            <a:r>
              <a:rPr lang="en-US" altLang="ja-JP" sz="1200" dirty="0">
                <a:latin typeface="ＭＳ 明朝"/>
                <a:ea typeface="ＭＳ 明朝"/>
              </a:rPr>
              <a:t>)</a:t>
            </a:r>
            <a:r>
              <a:rPr lang="ja-JP" altLang="en-US" sz="1200" dirty="0">
                <a:latin typeface="ＭＳ 明朝"/>
                <a:ea typeface="ＭＳ 明朝"/>
              </a:rPr>
              <a:t>積極的支援及び動機付け支援の該当者を</a:t>
            </a:r>
            <a:r>
              <a:rPr lang="en-US" altLang="ja-JP" sz="1200" dirty="0">
                <a:latin typeface="ＭＳ 明朝"/>
                <a:ea typeface="ＭＳ 明朝"/>
              </a:rPr>
              <a:t>｢</a:t>
            </a:r>
            <a:r>
              <a:rPr lang="ja-JP" altLang="en-US" sz="1200" dirty="0">
                <a:latin typeface="ＭＳ 明朝"/>
                <a:ea typeface="ＭＳ 明朝"/>
              </a:rPr>
              <a:t>対象者</a:t>
            </a:r>
            <a:r>
              <a:rPr lang="en-US" altLang="ja-JP" sz="1200" dirty="0">
                <a:latin typeface="ＭＳ 明朝"/>
                <a:ea typeface="ＭＳ 明朝"/>
              </a:rPr>
              <a:t>｣</a:t>
            </a:r>
            <a:r>
              <a:rPr lang="ja-JP" altLang="en-US" sz="1200" dirty="0">
                <a:latin typeface="ＭＳ 明朝"/>
                <a:ea typeface="ＭＳ 明朝"/>
              </a:rPr>
              <a:t>とし、情報提供の該当者を</a:t>
            </a:r>
            <a:r>
              <a:rPr lang="en-US" altLang="ja-JP" sz="1200" dirty="0">
                <a:latin typeface="ＭＳ 明朝"/>
                <a:ea typeface="ＭＳ 明朝"/>
              </a:rPr>
              <a:t>｢</a:t>
            </a:r>
            <a:r>
              <a:rPr lang="ja-JP" altLang="en-US" sz="1200" dirty="0">
                <a:latin typeface="ＭＳ 明朝"/>
                <a:ea typeface="ＭＳ 明朝"/>
              </a:rPr>
              <a:t>非対象者</a:t>
            </a:r>
            <a:r>
              <a:rPr lang="en-US" altLang="ja-JP" sz="1200" dirty="0">
                <a:latin typeface="ＭＳ 明朝"/>
                <a:ea typeface="ＭＳ 明朝"/>
              </a:rPr>
              <a:t>｣</a:t>
            </a:r>
            <a:r>
              <a:rPr lang="ja-JP" altLang="en-US" sz="1200" dirty="0">
                <a:latin typeface="ＭＳ 明朝"/>
                <a:ea typeface="ＭＳ 明朝"/>
              </a:rPr>
              <a:t>とする。ただし、情報提供の該当者には質問票で服薬有と回答した者が含まれるため、</a:t>
            </a:r>
            <a:r>
              <a:rPr lang="en-US" altLang="ja-JP" sz="1200" dirty="0">
                <a:latin typeface="ＭＳ 明朝"/>
                <a:ea typeface="ＭＳ 明朝"/>
              </a:rPr>
              <a:t>｢</a:t>
            </a:r>
            <a:r>
              <a:rPr lang="ja-JP" altLang="en-US" sz="1200" dirty="0">
                <a:latin typeface="ＭＳ 明朝"/>
                <a:ea typeface="ＭＳ 明朝"/>
              </a:rPr>
              <a:t>非対象者</a:t>
            </a:r>
            <a:r>
              <a:rPr lang="en-US" altLang="ja-JP" sz="1200" dirty="0">
                <a:latin typeface="ＭＳ 明朝"/>
                <a:ea typeface="ＭＳ 明朝"/>
              </a:rPr>
              <a:t>｣</a:t>
            </a:r>
            <a:r>
              <a:rPr lang="ja-JP" altLang="en-US" sz="1200" dirty="0">
                <a:latin typeface="ＭＳ 明朝"/>
                <a:ea typeface="ＭＳ 明朝"/>
              </a:rPr>
              <a:t>を</a:t>
            </a:r>
            <a:r>
              <a:rPr lang="en-US" altLang="ja-JP" sz="1200" dirty="0">
                <a:latin typeface="ＭＳ 明朝"/>
                <a:ea typeface="ＭＳ 明朝"/>
              </a:rPr>
              <a:t>｢</a:t>
            </a:r>
            <a:r>
              <a:rPr lang="ja-JP" altLang="en-US" sz="1200" dirty="0">
                <a:latin typeface="ＭＳ 明朝"/>
                <a:ea typeface="ＭＳ 明朝"/>
              </a:rPr>
              <a:t>非対象者</a:t>
            </a:r>
            <a:r>
              <a:rPr lang="en-US" altLang="ja-JP" sz="1200" dirty="0">
                <a:latin typeface="ＭＳ 明朝"/>
                <a:ea typeface="ＭＳ 明朝"/>
              </a:rPr>
              <a:t>(</a:t>
            </a:r>
            <a:r>
              <a:rPr lang="ja-JP" altLang="en-US" sz="1200" dirty="0">
                <a:latin typeface="ＭＳ 明朝"/>
                <a:ea typeface="ＭＳ 明朝"/>
              </a:rPr>
              <a:t>服薬有</a:t>
            </a:r>
            <a:r>
              <a:rPr lang="en-US" altLang="ja-JP" sz="1200" dirty="0">
                <a:latin typeface="ＭＳ 明朝"/>
                <a:ea typeface="ＭＳ 明朝"/>
              </a:rPr>
              <a:t>)｣</a:t>
            </a:r>
            <a:r>
              <a:rPr lang="ja-JP" altLang="en-US" sz="1200" dirty="0">
                <a:latin typeface="ＭＳ 明朝"/>
                <a:ea typeface="ＭＳ 明朝"/>
              </a:rPr>
              <a:t>と</a:t>
            </a:r>
            <a:r>
              <a:rPr lang="en-US" altLang="ja-JP" sz="1200" dirty="0">
                <a:latin typeface="ＭＳ 明朝"/>
                <a:ea typeface="ＭＳ 明朝"/>
              </a:rPr>
              <a:t>｢</a:t>
            </a:r>
            <a:r>
              <a:rPr lang="ja-JP" altLang="en-US" sz="1200" dirty="0">
                <a:latin typeface="ＭＳ 明朝"/>
                <a:ea typeface="ＭＳ 明朝"/>
              </a:rPr>
              <a:t>非対象者</a:t>
            </a:r>
            <a:r>
              <a:rPr lang="en-US" altLang="ja-JP" sz="1200" dirty="0">
                <a:latin typeface="ＭＳ 明朝"/>
                <a:ea typeface="ＭＳ 明朝"/>
              </a:rPr>
              <a:t>(</a:t>
            </a:r>
            <a:r>
              <a:rPr lang="ja-JP" altLang="en-US" sz="1200" dirty="0">
                <a:latin typeface="ＭＳ 明朝"/>
                <a:ea typeface="ＭＳ 明朝"/>
              </a:rPr>
              <a:t>服薬無</a:t>
            </a:r>
            <a:r>
              <a:rPr lang="en-US" altLang="ja-JP" sz="1200" dirty="0">
                <a:latin typeface="ＭＳ 明朝"/>
                <a:ea typeface="ＭＳ 明朝"/>
              </a:rPr>
              <a:t>)｣</a:t>
            </a:r>
            <a:r>
              <a:rPr lang="ja-JP" altLang="en-US" sz="1200" dirty="0">
                <a:latin typeface="ＭＳ 明朝"/>
                <a:ea typeface="ＭＳ 明朝"/>
              </a:rPr>
              <a:t>に分ける。これらのグループ別に生活習慣病の患者一人当たり医療費</a:t>
            </a:r>
            <a:r>
              <a:rPr lang="en-US" altLang="ja-JP" sz="1200" dirty="0">
                <a:latin typeface="ＭＳ 明朝"/>
                <a:ea typeface="ＭＳ 明朝"/>
              </a:rPr>
              <a:t>(</a:t>
            </a:r>
            <a:r>
              <a:rPr lang="ja-JP" altLang="en-US" sz="1200" dirty="0">
                <a:latin typeface="ＭＳ 明朝"/>
                <a:ea typeface="ＭＳ 明朝"/>
              </a:rPr>
              <a:t>入院外</a:t>
            </a:r>
            <a:r>
              <a:rPr lang="en-US" altLang="ja-JP" sz="1200" dirty="0">
                <a:latin typeface="ＭＳ 明朝"/>
                <a:ea typeface="ＭＳ 明朝"/>
              </a:rPr>
              <a:t>)</a:t>
            </a:r>
            <a:r>
              <a:rPr lang="ja-JP" altLang="en-US" sz="1200" dirty="0">
                <a:latin typeface="ＭＳ 明朝"/>
                <a:ea typeface="ＭＳ 明朝"/>
              </a:rPr>
              <a:t>を比較すると</a:t>
            </a:r>
            <a:r>
              <a:rPr lang="en-US" altLang="ja-JP" sz="1200" dirty="0">
                <a:latin typeface="ＭＳ 明朝"/>
                <a:ea typeface="ＭＳ 明朝"/>
              </a:rPr>
              <a:t>｢</a:t>
            </a:r>
            <a:r>
              <a:rPr lang="ja-JP" altLang="en-US" sz="1200" dirty="0">
                <a:latin typeface="ＭＳ 明朝"/>
                <a:ea typeface="ＭＳ 明朝"/>
              </a:rPr>
              <a:t>非対象者</a:t>
            </a:r>
            <a:r>
              <a:rPr lang="en-US" altLang="ja-JP" sz="1200" dirty="0">
                <a:latin typeface="ＭＳ 明朝"/>
                <a:ea typeface="ＭＳ 明朝"/>
              </a:rPr>
              <a:t>(</a:t>
            </a:r>
            <a:r>
              <a:rPr lang="ja-JP" altLang="en-US" sz="1200" dirty="0">
                <a:latin typeface="ＭＳ 明朝"/>
                <a:ea typeface="ＭＳ 明朝"/>
              </a:rPr>
              <a:t>服薬有</a:t>
            </a:r>
            <a:r>
              <a:rPr lang="en-US" altLang="ja-JP" sz="1200" dirty="0">
                <a:latin typeface="ＭＳ 明朝"/>
                <a:ea typeface="ＭＳ 明朝"/>
              </a:rPr>
              <a:t>)｣</a:t>
            </a:r>
            <a:r>
              <a:rPr lang="ja-JP" altLang="en-US" sz="1200" dirty="0">
                <a:latin typeface="ＭＳ 明朝"/>
                <a:ea typeface="ＭＳ 明朝"/>
              </a:rPr>
              <a:t>が最も高く、次に</a:t>
            </a:r>
            <a:r>
              <a:rPr lang="en-US" altLang="ja-JP" sz="1200" dirty="0">
                <a:latin typeface="ＭＳ 明朝"/>
                <a:ea typeface="ＭＳ 明朝"/>
              </a:rPr>
              <a:t>｢</a:t>
            </a:r>
            <a:r>
              <a:rPr lang="ja-JP" altLang="en-US" sz="1200" dirty="0">
                <a:latin typeface="ＭＳ 明朝"/>
                <a:ea typeface="ＭＳ 明朝"/>
              </a:rPr>
              <a:t>対象者</a:t>
            </a:r>
            <a:r>
              <a:rPr lang="en-US" altLang="ja-JP" sz="1200" dirty="0">
                <a:latin typeface="ＭＳ 明朝"/>
                <a:ea typeface="ＭＳ 明朝"/>
              </a:rPr>
              <a:t>｣</a:t>
            </a:r>
            <a:r>
              <a:rPr lang="ja-JP" altLang="en-US" sz="1200" dirty="0">
                <a:latin typeface="ＭＳ 明朝"/>
                <a:ea typeface="ＭＳ 明朝"/>
              </a:rPr>
              <a:t>が高い。特定保健指導により</a:t>
            </a:r>
            <a:r>
              <a:rPr lang="en-US" altLang="ja-JP" sz="1200" dirty="0">
                <a:latin typeface="ＭＳ 明朝"/>
                <a:ea typeface="ＭＳ 明朝"/>
              </a:rPr>
              <a:t>｢</a:t>
            </a:r>
            <a:r>
              <a:rPr lang="ja-JP" altLang="en-US" sz="1200" dirty="0">
                <a:latin typeface="ＭＳ 明朝"/>
                <a:ea typeface="ＭＳ 明朝"/>
              </a:rPr>
              <a:t>対象者</a:t>
            </a:r>
            <a:r>
              <a:rPr lang="en-US" altLang="ja-JP" sz="1200" dirty="0">
                <a:latin typeface="ＭＳ 明朝"/>
                <a:ea typeface="ＭＳ 明朝"/>
              </a:rPr>
              <a:t>｣</a:t>
            </a:r>
            <a:r>
              <a:rPr lang="ja-JP" altLang="en-US" sz="1200" dirty="0">
                <a:latin typeface="ＭＳ 明朝"/>
                <a:ea typeface="ＭＳ 明朝"/>
              </a:rPr>
              <a:t>の生活習慣改善を促し、服薬開始を防ぐことが重要である。</a:t>
            </a:r>
            <a:endParaRPr lang="en-US" altLang="ja-JP" sz="1200" dirty="0">
              <a:latin typeface="ＭＳ 明朝"/>
              <a:ea typeface="ＭＳ 明朝"/>
            </a:endParaRPr>
          </a:p>
        </p:txBody>
      </p:sp>
      <p:sp>
        <p:nvSpPr>
          <p:cNvPr id="15" name="タイトル_小_2_1_2_1"/>
          <p:cNvSpPr txBox="1">
            <a:spLocks noChangeAspect="1"/>
          </p:cNvSpPr>
          <p:nvPr/>
        </p:nvSpPr>
        <p:spPr>
          <a:xfrm>
            <a:off x="370800" y="1907704"/>
            <a:ext cx="6120000" cy="319091"/>
          </a:xfrm>
          <a:prstGeom prst="rect">
            <a:avLst/>
          </a:prstGeom>
        </p:spPr>
        <p:txBody>
          <a:bodyPr vert="horz" lIns="0" tIns="45720" rIns="91440" bIns="45720" rtlCol="0" anchor="t">
            <a:noAutofit/>
          </a:bodyPr>
          <a:lstStyle/>
          <a:p>
            <a:pPr>
              <a:lnSpc>
                <a:spcPct val="150000"/>
              </a:lnSpc>
              <a:spcBef>
                <a:spcPct val="0"/>
              </a:spcBef>
              <a:defRPr/>
            </a:pPr>
            <a:r>
              <a:rPr lang="ja-JP" altLang="en-US" sz="1200" dirty="0">
                <a:solidFill>
                  <a:prstClr val="black"/>
                </a:solidFill>
                <a:latin typeface="ＭＳ 明朝"/>
                <a:ea typeface="ＭＳ 明朝"/>
                <a:cs typeface="+mj-cs"/>
              </a:rPr>
              <a:t>特定保健指導対象者･非対象者別 生活習慣病医療費</a:t>
            </a:r>
            <a:endParaRPr lang="en-US" altLang="ja-JP" sz="1200" dirty="0">
              <a:solidFill>
                <a:prstClr val="black"/>
              </a:solidFill>
              <a:latin typeface="ＭＳ 明朝"/>
              <a:ea typeface="ＭＳ 明朝"/>
              <a:cs typeface="+mj-cs"/>
            </a:endParaRPr>
          </a:p>
        </p:txBody>
      </p:sp>
      <p:sp>
        <p:nvSpPr>
          <p:cNvPr id="16" name="正方形/長方形 15"/>
          <p:cNvSpPr>
            <a:spLocks noChangeAspect="1"/>
          </p:cNvSpPr>
          <p:nvPr/>
        </p:nvSpPr>
        <p:spPr>
          <a:xfrm>
            <a:off x="368660" y="5270046"/>
            <a:ext cx="5905499" cy="90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a:t>
            </a:r>
            <a:r>
              <a:rPr lang="ja-JP" altLang="en-US" sz="800" b="1" dirty="0">
                <a:solidFill>
                  <a:srgbClr val="000000"/>
                </a:solidFill>
                <a:latin typeface="ＭＳ 明朝"/>
                <a:ea typeface="ＭＳ 明朝"/>
                <a:cs typeface="Meiryo UI" pitchFamily="50" charset="-128"/>
              </a:rPr>
              <a:t>平成</a:t>
            </a:r>
            <a:r>
              <a:rPr lang="en-US" altLang="ja-JP" sz="800" b="1" dirty="0">
                <a:solidFill>
                  <a:srgbClr val="000000"/>
                </a:solidFill>
                <a:latin typeface="ＭＳ 明朝"/>
                <a:ea typeface="ＭＳ 明朝"/>
                <a:cs typeface="Meiryo UI" pitchFamily="50" charset="-128"/>
              </a:rPr>
              <a:t>28</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4</a:t>
            </a:r>
            <a:r>
              <a:rPr lang="ja-JP" altLang="en-US" sz="800" b="1" dirty="0">
                <a:solidFill>
                  <a:srgbClr val="000000"/>
                </a:solidFill>
                <a:latin typeface="ＭＳ 明朝"/>
                <a:ea typeface="ＭＳ 明朝"/>
                <a:cs typeface="Meiryo UI" pitchFamily="50" charset="-128"/>
              </a:rPr>
              <a:t>月～平成</a:t>
            </a:r>
            <a:r>
              <a:rPr lang="en-US" altLang="ja-JP" sz="800" b="1" dirty="0">
                <a:solidFill>
                  <a:srgbClr val="000000"/>
                </a:solidFill>
                <a:latin typeface="ＭＳ 明朝"/>
                <a:ea typeface="ＭＳ 明朝"/>
                <a:cs typeface="Meiryo UI" pitchFamily="50" charset="-128"/>
              </a:rPr>
              <a:t>29</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3</a:t>
            </a:r>
            <a:r>
              <a:rPr lang="ja-JP" altLang="en-US" sz="800" b="1" dirty="0">
                <a:solidFill>
                  <a:srgbClr val="000000"/>
                </a:solidFill>
                <a:latin typeface="ＭＳ 明朝"/>
                <a:ea typeface="ＭＳ 明朝"/>
                <a:cs typeface="Meiryo UI" pitchFamily="50" charset="-128"/>
              </a:rPr>
              <a:t>月診療分</a:t>
            </a:r>
            <a:r>
              <a:rPr lang="en-US" altLang="ja-JP" sz="800" b="1" dirty="0">
                <a:solidFill>
                  <a:srgbClr val="000000"/>
                </a:solidFill>
                <a:latin typeface="ＭＳ 明朝"/>
                <a:ea typeface="ＭＳ 明朝"/>
                <a:cs typeface="Meiryo UI" pitchFamily="50" charset="-128"/>
              </a:rPr>
              <a:t>(12</a:t>
            </a:r>
            <a:r>
              <a:rPr lang="ja-JP" altLang="en-US" sz="800" b="1" dirty="0">
                <a:solidFill>
                  <a:srgbClr val="000000"/>
                </a:solidFill>
                <a:latin typeface="ＭＳ 明朝"/>
                <a:ea typeface="ＭＳ 明朝"/>
                <a:cs typeface="Meiryo UI" pitchFamily="50" charset="-128"/>
              </a:rPr>
              <a:t>カ月分</a:t>
            </a:r>
            <a:r>
              <a:rPr lang="en-US" altLang="ja-JP" sz="800" b="1" dirty="0">
                <a:solidFill>
                  <a:srgbClr val="000000"/>
                </a:solidFill>
                <a:latin typeface="ＭＳ 明朝"/>
                <a:ea typeface="ＭＳ 明朝"/>
                <a:cs typeface="Meiryo UI" pitchFamily="50" charset="-128"/>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健康診査データは平成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月健診分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月全てに資格がある被保険者を対象とする。</a:t>
            </a:r>
            <a:endParaRPr lang="en-US" altLang="ja-JP" sz="800" b="1"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糖尿病、高血圧症、脂質異常症</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で受</a:t>
            </a:r>
            <a:r>
              <a:rPr lang="ja-JP" altLang="en-US" sz="800" dirty="0">
                <a:solidFill>
                  <a:schemeClr val="tx1"/>
                </a:solidFill>
                <a:latin typeface="ＭＳ 明朝"/>
                <a:ea typeface="ＭＳ 明朝"/>
              </a:rPr>
              <a:t>診されたレセプトのうち、投薬のあったレセプトを集計する。</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生活習慣病患者数の合計</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入院、入院外の区分けなく集計した実人数。</a:t>
            </a:r>
            <a:endParaRPr lang="en-US" altLang="ja-JP" sz="800" dirty="0">
              <a:solidFill>
                <a:schemeClr val="tx1"/>
              </a:solidFill>
              <a:latin typeface="ＭＳ 明朝"/>
              <a:ea typeface="ＭＳ 明朝"/>
            </a:endParaRPr>
          </a:p>
          <a:p>
            <a:endParaRPr lang="en-US" altLang="ja-JP" sz="800" dirty="0">
              <a:solidFill>
                <a:schemeClr val="tx1"/>
              </a:solidFill>
              <a:latin typeface="ＭＳ 明朝"/>
              <a:ea typeface="ＭＳ 明朝"/>
            </a:endParaRPr>
          </a:p>
        </p:txBody>
      </p:sp>
    </p:spTree>
    <p:extLst>
      <p:ext uri="{BB962C8B-B14F-4D97-AF65-F5344CB8AC3E}">
        <p14:creationId xmlns:p14="http://schemas.microsoft.com/office/powerpoint/2010/main" val="2304944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70800" y="773066"/>
            <a:ext cx="6075771" cy="2583320"/>
          </a:xfrm>
          <a:prstGeom prst="rect">
            <a:avLst/>
          </a:prstGeom>
        </p:spPr>
      </p:pic>
      <p:sp>
        <p:nvSpPr>
          <p:cNvPr id="4" name="スライド番号プレースホルダー 3"/>
          <p:cNvSpPr>
            <a:spLocks noGrp="1"/>
          </p:cNvSpPr>
          <p:nvPr>
            <p:ph type="sldNum" sz="quarter" idx="12"/>
          </p:nvPr>
        </p:nvSpPr>
        <p:spPr/>
        <p:txBody>
          <a:bodyPr/>
          <a:lstStyle/>
          <a:p>
            <a:fld id="{420EA04B-0610-44E1-BBA9-CB539F9A7CEB}" type="slidenum">
              <a:rPr kumimoji="1" lang="ja-JP" altLang="en-US" smtClean="0"/>
              <a:pPr/>
              <a:t>107</a:t>
            </a:fld>
            <a:endParaRPr kumimoji="1" lang="ja-JP" altLang="en-US" dirty="0"/>
          </a:p>
        </p:txBody>
      </p:sp>
      <p:sp>
        <p:nvSpPr>
          <p:cNvPr id="5" name="テキスト ボックス 4"/>
          <p:cNvSpPr txBox="1">
            <a:spLocks noChangeAspect="1"/>
          </p:cNvSpPr>
          <p:nvPr/>
        </p:nvSpPr>
        <p:spPr>
          <a:xfrm>
            <a:off x="370800" y="486000"/>
            <a:ext cx="5906550" cy="287066"/>
          </a:xfrm>
          <a:prstGeom prst="rect">
            <a:avLst/>
          </a:prstGeom>
        </p:spPr>
        <p:txBody>
          <a:bodyPr vert="horz" lIns="0" tIns="45720" rIns="0" bIns="45720" rtlCol="0" anchor="ctr">
            <a:noAutofit/>
          </a:bodyPr>
          <a:lstStyle>
            <a:defPPr>
              <a:defRPr lang="ja-JP"/>
            </a:defPPr>
            <a:lvl1pPr>
              <a:lnSpc>
                <a:spcPct val="150000"/>
              </a:lnSpc>
              <a:spcBef>
                <a:spcPct val="0"/>
              </a:spcBef>
              <a:defRPr sz="1000">
                <a:solidFill>
                  <a:prstClr val="black"/>
                </a:solidFill>
                <a:latin typeface="ＭＳ Ｐ明朝" panose="02020600040205080304" pitchFamily="18" charset="-128"/>
                <a:ea typeface="ＭＳ Ｐ明朝" panose="02020600040205080304" pitchFamily="18" charset="-128"/>
                <a:cs typeface="+mj-cs"/>
              </a:defRPr>
            </a:lvl1pPr>
          </a:lstStyle>
          <a:p>
            <a:r>
              <a:rPr lang="ja-JP" altLang="en-US" sz="1200" dirty="0">
                <a:latin typeface="ＭＳ 明朝"/>
                <a:ea typeface="ＭＳ 明朝"/>
              </a:rPr>
              <a:t>特定保健指導対象者･非対象者別 生活習慣病患者一人当たり医療費</a:t>
            </a:r>
            <a:r>
              <a:rPr lang="en-US" altLang="ja-JP" sz="1200" dirty="0">
                <a:latin typeface="ＭＳ 明朝"/>
                <a:ea typeface="ＭＳ 明朝"/>
              </a:rPr>
              <a:t>(</a:t>
            </a:r>
            <a:r>
              <a:rPr lang="ja-JP" altLang="en-US" sz="1200" dirty="0">
                <a:latin typeface="ＭＳ 明朝"/>
                <a:ea typeface="ＭＳ 明朝"/>
              </a:rPr>
              <a:t>入院外</a:t>
            </a:r>
            <a:r>
              <a:rPr lang="en-US" altLang="ja-JP" sz="1200" dirty="0">
                <a:latin typeface="ＭＳ 明朝"/>
                <a:ea typeface="ＭＳ 明朝"/>
              </a:rPr>
              <a:t>)</a:t>
            </a:r>
          </a:p>
        </p:txBody>
      </p:sp>
      <p:sp>
        <p:nvSpPr>
          <p:cNvPr id="6" name="正方形/長方形 5"/>
          <p:cNvSpPr>
            <a:spLocks noChangeAspect="1"/>
          </p:cNvSpPr>
          <p:nvPr/>
        </p:nvSpPr>
        <p:spPr>
          <a:xfrm>
            <a:off x="370800" y="3356386"/>
            <a:ext cx="5906550" cy="538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a:t>
            </a:r>
            <a:r>
              <a:rPr lang="ja-JP" altLang="en-US" sz="800" b="1" dirty="0">
                <a:solidFill>
                  <a:srgbClr val="000000"/>
                </a:solidFill>
                <a:latin typeface="ＭＳ 明朝"/>
                <a:ea typeface="ＭＳ 明朝"/>
                <a:cs typeface="Meiryo UI" pitchFamily="50" charset="-128"/>
              </a:rPr>
              <a:t>平成</a:t>
            </a:r>
            <a:r>
              <a:rPr lang="en-US" altLang="ja-JP" sz="800" b="1" dirty="0">
                <a:solidFill>
                  <a:srgbClr val="000000"/>
                </a:solidFill>
                <a:latin typeface="ＭＳ 明朝"/>
                <a:ea typeface="ＭＳ 明朝"/>
                <a:cs typeface="Meiryo UI" pitchFamily="50" charset="-128"/>
              </a:rPr>
              <a:t>28</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4</a:t>
            </a:r>
            <a:r>
              <a:rPr lang="ja-JP" altLang="en-US" sz="800" b="1" dirty="0">
                <a:solidFill>
                  <a:srgbClr val="000000"/>
                </a:solidFill>
                <a:latin typeface="ＭＳ 明朝"/>
                <a:ea typeface="ＭＳ 明朝"/>
                <a:cs typeface="Meiryo UI" pitchFamily="50" charset="-128"/>
              </a:rPr>
              <a:t>月～平成</a:t>
            </a:r>
            <a:r>
              <a:rPr lang="en-US" altLang="ja-JP" sz="800" b="1" dirty="0">
                <a:solidFill>
                  <a:srgbClr val="000000"/>
                </a:solidFill>
                <a:latin typeface="ＭＳ 明朝"/>
                <a:ea typeface="ＭＳ 明朝"/>
                <a:cs typeface="Meiryo UI" pitchFamily="50" charset="-128"/>
              </a:rPr>
              <a:t>29</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3</a:t>
            </a:r>
            <a:r>
              <a:rPr lang="ja-JP" altLang="en-US" sz="800" b="1" dirty="0">
                <a:solidFill>
                  <a:srgbClr val="000000"/>
                </a:solidFill>
                <a:latin typeface="ＭＳ 明朝"/>
                <a:ea typeface="ＭＳ 明朝"/>
                <a:cs typeface="Meiryo UI" pitchFamily="50" charset="-128"/>
              </a:rPr>
              <a:t>月診療分</a:t>
            </a:r>
            <a:r>
              <a:rPr lang="en-US" altLang="ja-JP" sz="800" b="1" dirty="0">
                <a:solidFill>
                  <a:srgbClr val="000000"/>
                </a:solidFill>
                <a:latin typeface="ＭＳ 明朝"/>
                <a:ea typeface="ＭＳ 明朝"/>
                <a:cs typeface="Meiryo UI" pitchFamily="50" charset="-128"/>
              </a:rPr>
              <a:t>(12</a:t>
            </a:r>
            <a:r>
              <a:rPr lang="ja-JP" altLang="en-US" sz="800" b="1" dirty="0">
                <a:solidFill>
                  <a:srgbClr val="000000"/>
                </a:solidFill>
                <a:latin typeface="ＭＳ 明朝"/>
                <a:ea typeface="ＭＳ 明朝"/>
                <a:cs typeface="Meiryo UI" pitchFamily="50" charset="-128"/>
              </a:rPr>
              <a:t>カ月分</a:t>
            </a:r>
            <a:r>
              <a:rPr lang="en-US" altLang="ja-JP" sz="800" b="1" dirty="0">
                <a:solidFill>
                  <a:srgbClr val="000000"/>
                </a:solidFill>
                <a:latin typeface="ＭＳ 明朝"/>
                <a:ea typeface="ＭＳ 明朝"/>
                <a:cs typeface="Meiryo UI" pitchFamily="50" charset="-128"/>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健康診査データは平成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月健診分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全てに資格がある被保険者を対象とする。</a:t>
            </a:r>
            <a:endParaRPr lang="en-US" altLang="ja-JP" sz="800" dirty="0">
              <a:solidFill>
                <a:schemeClr val="tx1"/>
              </a:solidFill>
              <a:latin typeface="ＭＳ 明朝"/>
              <a:ea typeface="ＭＳ 明朝"/>
            </a:endParaRPr>
          </a:p>
        </p:txBody>
      </p:sp>
    </p:spTree>
    <p:extLst>
      <p:ext uri="{BB962C8B-B14F-4D97-AF65-F5344CB8AC3E}">
        <p14:creationId xmlns:p14="http://schemas.microsoft.com/office/powerpoint/2010/main" val="24807366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p:nvPr/>
        </p:nvSpPr>
        <p:spPr>
          <a:xfrm>
            <a:off x="369000" y="539552"/>
            <a:ext cx="6120000" cy="430331"/>
          </a:xfrm>
          <a:prstGeom prst="rect">
            <a:avLst/>
          </a:prstGeom>
          <a:noFill/>
          <a:ln>
            <a:noFill/>
          </a:ln>
        </p:spPr>
        <p:txBody>
          <a:bodyPr wrap="square" lIns="0" rIns="0" rtlCol="0">
            <a:noAutofit/>
          </a:bodyPr>
          <a:lstStyle/>
          <a:p>
            <a:pPr>
              <a:lnSpc>
                <a:spcPct val="125000"/>
              </a:lnSpc>
            </a:pPr>
            <a:r>
              <a:rPr lang="ja-JP" altLang="en-US" sz="1200" dirty="0">
                <a:latin typeface="ＭＳ 明朝" panose="02020609040205080304" pitchFamily="17" charset="-128"/>
                <a:ea typeface="ＭＳ 明朝" panose="02020609040205080304" pitchFamily="17" charset="-128"/>
              </a:rPr>
              <a:t>　課題と対策は以下の通りである。</a:t>
            </a:r>
          </a:p>
        </p:txBody>
      </p:sp>
      <p:sp>
        <p:nvSpPr>
          <p:cNvPr id="1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108</a:t>
            </a:fld>
            <a:endParaRPr kumimoji="1" lang="ja-JP" altLang="en-US" dirty="0">
              <a:latin typeface="ＭＳ 明朝"/>
              <a:ea typeface="ＭＳ 明朝"/>
            </a:endParaRPr>
          </a:p>
        </p:txBody>
      </p:sp>
      <p:sp>
        <p:nvSpPr>
          <p:cNvPr id="15" name="テキスト ボックス 14"/>
          <p:cNvSpPr txBox="1"/>
          <p:nvPr/>
        </p:nvSpPr>
        <p:spPr>
          <a:xfrm>
            <a:off x="371292" y="1020069"/>
            <a:ext cx="6120000" cy="3604170"/>
          </a:xfrm>
          <a:prstGeom prst="rect">
            <a:avLst/>
          </a:prstGeom>
          <a:noFill/>
          <a:ln>
            <a:noFill/>
          </a:ln>
        </p:spPr>
        <p:txBody>
          <a:bodyPr wrap="square" lIns="0" rIns="0" rtlCol="0">
            <a:noAutofit/>
          </a:bodyPr>
          <a:lstStyle/>
          <a:p>
            <a:pPr>
              <a:lnSpc>
                <a:spcPct val="125000"/>
              </a:lnSpc>
            </a:pPr>
            <a:r>
              <a:rPr lang="ja-JP" altLang="en-US" sz="1200" dirty="0">
                <a:latin typeface="ＭＳ 明朝" panose="02020609040205080304" pitchFamily="17" charset="-128"/>
                <a:ea typeface="ＭＳ 明朝" panose="02020609040205080304" pitchFamily="17" charset="-128"/>
              </a:rPr>
              <a:t>◆特定健康診査受診率</a:t>
            </a:r>
            <a:endParaRPr lang="en-US" altLang="ja-JP" sz="1200" dirty="0">
              <a:latin typeface="ＭＳ 明朝" panose="02020609040205080304" pitchFamily="17" charset="-128"/>
              <a:ea typeface="ＭＳ 明朝" panose="02020609040205080304" pitchFamily="17" charset="-128"/>
            </a:endParaRPr>
          </a:p>
          <a:p>
            <a:pPr>
              <a:lnSpc>
                <a:spcPct val="125000"/>
              </a:lnSpc>
            </a:pPr>
            <a:r>
              <a:rPr lang="ja-JP" altLang="en-US" sz="1200" dirty="0">
                <a:latin typeface="ＭＳ 明朝" panose="02020609040205080304" pitchFamily="17" charset="-128"/>
                <a:ea typeface="ＭＳ 明朝" panose="02020609040205080304" pitchFamily="17" charset="-128"/>
              </a:rPr>
              <a:t>　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年度特定健康診査受診率</a:t>
            </a:r>
            <a:r>
              <a:rPr lang="en-US" altLang="ja-JP" sz="1200" dirty="0">
                <a:latin typeface="ＭＳ 明朝" panose="02020609040205080304" pitchFamily="17" charset="-128"/>
                <a:ea typeface="ＭＳ 明朝" panose="02020609040205080304" pitchFamily="17" charset="-128"/>
              </a:rPr>
              <a:t>33.9%</a:t>
            </a:r>
            <a:r>
              <a:rPr lang="ja-JP" altLang="en-US" sz="1200" dirty="0">
                <a:latin typeface="ＭＳ 明朝" panose="02020609040205080304" pitchFamily="17" charset="-128"/>
                <a:ea typeface="ＭＳ 明朝" panose="02020609040205080304" pitchFamily="17" charset="-128"/>
              </a:rPr>
              <a:t>は、市町村国保の平成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年度到達目標値</a:t>
            </a:r>
            <a:r>
              <a:rPr lang="en-US" altLang="ja-JP" sz="1200" dirty="0">
                <a:latin typeface="ＭＳ 明朝" panose="02020609040205080304" pitchFamily="17" charset="-128"/>
                <a:ea typeface="ＭＳ 明朝" panose="02020609040205080304" pitchFamily="17" charset="-128"/>
              </a:rPr>
              <a:t>60%</a:t>
            </a:r>
            <a:r>
              <a:rPr lang="ja-JP" altLang="en-US" sz="1200" dirty="0">
                <a:latin typeface="ＭＳ 明朝" panose="02020609040205080304" pitchFamily="17" charset="-128"/>
                <a:ea typeface="ＭＳ 明朝" panose="02020609040205080304" pitchFamily="17" charset="-128"/>
              </a:rPr>
              <a:t>に未到達である。受診率向上を目指し、利用勧奨の取り組みをさらに行う必要がある。</a:t>
            </a:r>
            <a:endParaRPr lang="en-US" altLang="ja-JP" sz="1200" dirty="0">
              <a:latin typeface="ＭＳ 明朝" panose="02020609040205080304" pitchFamily="17" charset="-128"/>
              <a:ea typeface="ＭＳ 明朝" panose="02020609040205080304" pitchFamily="17" charset="-128"/>
            </a:endParaRPr>
          </a:p>
          <a:p>
            <a:pPr>
              <a:lnSpc>
                <a:spcPct val="125000"/>
              </a:lnSpc>
            </a:pPr>
            <a:r>
              <a:rPr lang="en-US" altLang="ja-JP" sz="900" dirty="0">
                <a:latin typeface="ＭＳ 明朝" panose="02020609040205080304" pitchFamily="17" charset="-128"/>
                <a:ea typeface="ＭＳ 明朝" panose="02020609040205080304" pitchFamily="17" charset="-128"/>
              </a:rPr>
              <a:t>※KDB</a:t>
            </a:r>
            <a:r>
              <a:rPr lang="ja-JP" altLang="en-US" sz="900" dirty="0">
                <a:latin typeface="ＭＳ 明朝" panose="02020609040205080304" pitchFamily="17" charset="-128"/>
                <a:ea typeface="ＭＳ 明朝" panose="02020609040205080304" pitchFamily="17" charset="-128"/>
              </a:rPr>
              <a:t>より算出</a:t>
            </a:r>
            <a:endParaRPr lang="en-US" altLang="ja-JP" sz="1200" dirty="0">
              <a:latin typeface="ＭＳ 明朝" panose="02020609040205080304" pitchFamily="17" charset="-128"/>
              <a:ea typeface="ＭＳ 明朝" panose="02020609040205080304" pitchFamily="17" charset="-128"/>
            </a:endParaRPr>
          </a:p>
          <a:p>
            <a:pPr>
              <a:lnSpc>
                <a:spcPct val="125000"/>
              </a:lnSpc>
            </a:pPr>
            <a:endParaRPr lang="en-US" altLang="ja-JP" sz="1200" dirty="0">
              <a:latin typeface="ＭＳ 明朝" panose="02020609040205080304" pitchFamily="17" charset="-128"/>
              <a:ea typeface="ＭＳ 明朝" panose="02020609040205080304" pitchFamily="17" charset="-128"/>
            </a:endParaRPr>
          </a:p>
          <a:p>
            <a:pPr>
              <a:lnSpc>
                <a:spcPct val="125000"/>
              </a:lnSpc>
            </a:pPr>
            <a:r>
              <a:rPr lang="ja-JP" altLang="en-US" sz="1200" dirty="0">
                <a:latin typeface="ＭＳ 明朝" panose="02020609040205080304" pitchFamily="17" charset="-128"/>
                <a:ea typeface="ＭＳ 明朝" panose="02020609040205080304" pitchFamily="17" charset="-128"/>
              </a:rPr>
              <a:t>◆メタボリックシンドローム及び特定保健指導該当状況</a:t>
            </a:r>
            <a:endParaRPr lang="en-US" altLang="ja-JP" sz="1200" dirty="0">
              <a:latin typeface="ＭＳ 明朝" panose="02020609040205080304" pitchFamily="17" charset="-128"/>
              <a:ea typeface="ＭＳ 明朝" panose="02020609040205080304" pitchFamily="17" charset="-128"/>
            </a:endParaRPr>
          </a:p>
          <a:p>
            <a:pPr>
              <a:lnSpc>
                <a:spcPct val="125000"/>
              </a:lnSpc>
            </a:pPr>
            <a:r>
              <a:rPr lang="ja-JP" altLang="en-US" sz="1200" dirty="0">
                <a:latin typeface="ＭＳ 明朝" panose="02020609040205080304" pitchFamily="17" charset="-128"/>
                <a:ea typeface="ＭＳ 明朝" panose="02020609040205080304" pitchFamily="17" charset="-128"/>
              </a:rPr>
              <a:t>　メタボリックシンドローム基準該当割合は</a:t>
            </a:r>
            <a:r>
              <a:rPr lang="en-US" altLang="ja-JP" sz="1200" dirty="0">
                <a:latin typeface="ＭＳ 明朝" panose="02020609040205080304" pitchFamily="17" charset="-128"/>
                <a:ea typeface="ＭＳ 明朝" panose="02020609040205080304" pitchFamily="17" charset="-128"/>
              </a:rPr>
              <a:t>17.2%</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予備群該当割合は</a:t>
            </a:r>
            <a:r>
              <a:rPr lang="en-US" altLang="ja-JP" sz="1200" dirty="0">
                <a:latin typeface="ＭＳ 明朝" panose="02020609040205080304" pitchFamily="17" charset="-128"/>
                <a:ea typeface="ＭＳ 明朝" panose="02020609040205080304" pitchFamily="17" charset="-128"/>
              </a:rPr>
              <a:t>9.6%</a:t>
            </a:r>
            <a:r>
              <a:rPr lang="ja-JP" altLang="en-US" sz="1200" dirty="0">
                <a:latin typeface="ＭＳ 明朝" panose="02020609040205080304" pitchFamily="17" charset="-128"/>
                <a:ea typeface="ＭＳ 明朝" panose="02020609040205080304" pitchFamily="17" charset="-128"/>
              </a:rPr>
              <a:t>である。また、積極的支援対象者割合は</a:t>
            </a:r>
            <a:r>
              <a:rPr lang="en-US" altLang="ja-JP" sz="1200" dirty="0">
                <a:latin typeface="ＭＳ 明朝" panose="02020609040205080304" pitchFamily="17" charset="-128"/>
                <a:ea typeface="ＭＳ 明朝" panose="02020609040205080304" pitchFamily="17" charset="-128"/>
              </a:rPr>
              <a:t>3.5%</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動機付け支援対象者割合は</a:t>
            </a:r>
            <a:r>
              <a:rPr lang="en-US" altLang="ja-JP" sz="1200" dirty="0">
                <a:latin typeface="ＭＳ 明朝" panose="02020609040205080304" pitchFamily="17" charset="-128"/>
                <a:ea typeface="ＭＳ 明朝" panose="02020609040205080304" pitchFamily="17" charset="-128"/>
              </a:rPr>
              <a:t>9.6%</a:t>
            </a:r>
            <a:r>
              <a:rPr lang="ja-JP" altLang="en-US" sz="1200" dirty="0">
                <a:latin typeface="ＭＳ 明朝" panose="02020609040205080304" pitchFamily="17" charset="-128"/>
                <a:ea typeface="ＭＳ 明朝" panose="02020609040205080304" pitchFamily="17" charset="-128"/>
              </a:rPr>
              <a:t>である。メタボリックシンドローム及び特定保健指導該当者数を減少させるため、年齢が比較的若い対象者に対して優先的に指導する等、効果的･効率的な特定保健指導を実施する必要がある。</a:t>
            </a:r>
            <a:endParaRPr lang="en-US" altLang="ja-JP" sz="1200" dirty="0">
              <a:latin typeface="ＭＳ 明朝" panose="02020609040205080304" pitchFamily="17" charset="-128"/>
              <a:ea typeface="ＭＳ 明朝" panose="02020609040205080304" pitchFamily="17" charset="-128"/>
            </a:endParaRPr>
          </a:p>
          <a:p>
            <a:pPr>
              <a:lnSpc>
                <a:spcPct val="125000"/>
              </a:lnSpc>
            </a:pPr>
            <a:r>
              <a:rPr lang="en-US" altLang="ja-JP" sz="900" dirty="0">
                <a:latin typeface="ＭＳ 明朝" panose="02020609040205080304" pitchFamily="17" charset="-128"/>
                <a:ea typeface="ＭＳ 明朝" panose="02020609040205080304" pitchFamily="17" charset="-128"/>
              </a:rPr>
              <a:t>※</a:t>
            </a:r>
            <a:r>
              <a:rPr lang="ja-JP" altLang="en-US" sz="900" dirty="0">
                <a:latin typeface="ＭＳ 明朝" panose="02020609040205080304" pitchFamily="17" charset="-128"/>
                <a:ea typeface="ＭＳ 明朝" panose="02020609040205080304" pitchFamily="17" charset="-128"/>
              </a:rPr>
              <a:t>健康診査データより算出</a:t>
            </a:r>
            <a:endParaRPr lang="en-US" altLang="ja-JP" sz="900" dirty="0">
              <a:latin typeface="ＭＳ 明朝" panose="02020609040205080304" pitchFamily="17" charset="-128"/>
              <a:ea typeface="ＭＳ 明朝" panose="02020609040205080304" pitchFamily="17" charset="-128"/>
            </a:endParaRPr>
          </a:p>
        </p:txBody>
      </p:sp>
      <p:cxnSp>
        <p:nvCxnSpPr>
          <p:cNvPr id="14" name="直線コネクタ 13"/>
          <p:cNvCxnSpPr/>
          <p:nvPr/>
        </p:nvCxnSpPr>
        <p:spPr>
          <a:xfrm flipV="1">
            <a:off x="188640" y="418960"/>
            <a:ext cx="6361200" cy="0"/>
          </a:xfrm>
          <a:prstGeom prst="line">
            <a:avLst/>
          </a:prstGeom>
          <a:effectLst/>
        </p:spPr>
        <p:style>
          <a:lnRef idx="1">
            <a:schemeClr val="dk1"/>
          </a:lnRef>
          <a:fillRef idx="0">
            <a:schemeClr val="dk1"/>
          </a:fillRef>
          <a:effectRef idx="0">
            <a:schemeClr val="dk1"/>
          </a:effectRef>
          <a:fontRef idx="minor">
            <a:schemeClr val="tx1"/>
          </a:fontRef>
        </p:style>
      </p:cxnSp>
      <p:sp>
        <p:nvSpPr>
          <p:cNvPr id="16" name="テキスト ボックス 15"/>
          <p:cNvSpPr txBox="1">
            <a:spLocks noChangeAspect="1"/>
          </p:cNvSpPr>
          <p:nvPr/>
        </p:nvSpPr>
        <p:spPr>
          <a:xfrm>
            <a:off x="251840" y="107504"/>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5.</a:t>
            </a:r>
            <a:r>
              <a:rPr lang="ja-JP" altLang="en-US" sz="1600" b="1" dirty="0">
                <a:latin typeface="ＭＳ 明朝"/>
                <a:ea typeface="ＭＳ 明朝"/>
              </a:rPr>
              <a:t>特定健康診査及び特定保健指導実施状況に基づく課題と対策</a:t>
            </a:r>
          </a:p>
        </p:txBody>
      </p:sp>
    </p:spTree>
    <p:extLst>
      <p:ext uri="{BB962C8B-B14F-4D97-AF65-F5344CB8AC3E}">
        <p14:creationId xmlns:p14="http://schemas.microsoft.com/office/powerpoint/2010/main" val="58644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000" y="6859901"/>
            <a:ext cx="4120028" cy="1924768"/>
          </a:xfrm>
          <a:prstGeom prst="rect">
            <a:avLst/>
          </a:prstGeom>
        </p:spPr>
      </p:pic>
      <p:pic>
        <p:nvPicPr>
          <p:cNvPr id="2" name="図 1"/>
          <p:cNvPicPr>
            <a:picLocks noChangeAspect="1"/>
          </p:cNvPicPr>
          <p:nvPr/>
        </p:nvPicPr>
        <p:blipFill>
          <a:blip r:embed="rId3"/>
          <a:stretch>
            <a:fillRect/>
          </a:stretch>
        </p:blipFill>
        <p:spPr>
          <a:xfrm>
            <a:off x="365659" y="1355390"/>
            <a:ext cx="1800732" cy="1339460"/>
          </a:xfrm>
          <a:prstGeom prst="rect">
            <a:avLst/>
          </a:prstGeom>
        </p:spPr>
      </p:pic>
      <p:sp>
        <p:nvSpPr>
          <p:cNvPr id="16" name="テキスト ボックス 15"/>
          <p:cNvSpPr txBox="1">
            <a:spLocks noChangeAspect="1"/>
          </p:cNvSpPr>
          <p:nvPr/>
        </p:nvSpPr>
        <p:spPr>
          <a:xfrm>
            <a:off x="368660" y="5696588"/>
            <a:ext cx="6120680" cy="720080"/>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男女別の特定健康診査の受診率をみると、男性の平成</a:t>
            </a:r>
            <a:r>
              <a:rPr lang="en-US" altLang="ja-JP" sz="1200" dirty="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44.6%</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36.0%</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8.6</a:t>
            </a:r>
            <a:r>
              <a:rPr lang="ja-JP" altLang="en-US" sz="1200" dirty="0">
                <a:latin typeface="ＭＳ 明朝" panose="02020609040205080304" pitchFamily="17" charset="-128"/>
                <a:ea typeface="ＭＳ 明朝" panose="02020609040205080304" pitchFamily="17" charset="-128"/>
                <a:cs typeface="Times New Roman" pitchFamily="18" charset="0"/>
              </a:rPr>
              <a:t>ポイント上昇し、女性の平成</a:t>
            </a:r>
            <a:r>
              <a:rPr lang="en-US" altLang="ja-JP" sz="1200" dirty="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48.7%</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41.8%</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6.9</a:t>
            </a:r>
            <a:r>
              <a:rPr lang="ja-JP" altLang="en-US" sz="1200" dirty="0">
                <a:latin typeface="ＭＳ 明朝" panose="02020609040205080304" pitchFamily="17" charset="-128"/>
                <a:ea typeface="ＭＳ 明朝" panose="02020609040205080304" pitchFamily="17" charset="-128"/>
                <a:cs typeface="Times New Roman" pitchFamily="18" charset="0"/>
              </a:rPr>
              <a:t>ポイント上昇している。</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1" name="タイトル 1"/>
          <p:cNvSpPr txBox="1">
            <a:spLocks/>
          </p:cNvSpPr>
          <p:nvPr/>
        </p:nvSpPr>
        <p:spPr>
          <a:xfrm>
            <a:off x="365659" y="631305"/>
            <a:ext cx="6112060"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13" name="テキスト ボックス 12"/>
          <p:cNvSpPr txBox="1">
            <a:spLocks noChangeAspect="1"/>
          </p:cNvSpPr>
          <p:nvPr/>
        </p:nvSpPr>
        <p:spPr>
          <a:xfrm>
            <a:off x="368660" y="190501"/>
            <a:ext cx="6120680" cy="781100"/>
          </a:xfrm>
          <a:prstGeom prst="rect">
            <a:avLst/>
          </a:prstGeom>
          <a:noFill/>
          <a:ln>
            <a:noFill/>
          </a:ln>
        </p:spPr>
        <p:txBody>
          <a:bodyPr wrap="square" lIns="0" rIns="0" rtlCol="0">
            <a:noAutofit/>
          </a:bodyPr>
          <a:lstStyle/>
          <a:p>
            <a:pPr indent="-90488">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26</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年度から平成</a:t>
            </a:r>
            <a:r>
              <a:rPr kumimoji="0" lang="en-US" altLang="ja-JP" sz="1200" kern="0" dirty="0">
                <a:solidFill>
                  <a:prstClr val="black"/>
                </a:solidFill>
                <a:latin typeface="ＭＳ 明朝" panose="02020609040205080304" pitchFamily="17" charset="-128"/>
                <a:ea typeface="ＭＳ 明朝" panose="02020609040205080304" pitchFamily="17" charset="-128"/>
              </a:rPr>
              <a:t>28</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a:t>
            </a:r>
            <a:r>
              <a:rPr kumimoji="0" lang="en-US" altLang="ja-JP" sz="1200" kern="0" dirty="0">
                <a:solidFill>
                  <a:prstClr val="black"/>
                </a:solidFill>
                <a:latin typeface="ＭＳ 明朝" panose="02020609040205080304" pitchFamily="17" charset="-128"/>
                <a:ea typeface="ＭＳ 明朝" panose="02020609040205080304" pitchFamily="17" charset="-128"/>
              </a:rPr>
              <a:t>40</a:t>
            </a:r>
            <a:r>
              <a:rPr kumimoji="0" lang="ja-JP" altLang="en-US" sz="1200" kern="0" dirty="0">
                <a:solidFill>
                  <a:prstClr val="black"/>
                </a:solidFill>
                <a:latin typeface="ＭＳ 明朝" panose="02020609040205080304" pitchFamily="17" charset="-128"/>
                <a:ea typeface="ＭＳ 明朝" panose="02020609040205080304" pitchFamily="17" charset="-128"/>
              </a:rPr>
              <a:t>歳から</a:t>
            </a:r>
            <a:r>
              <a:rPr kumimoji="0" lang="en-US" altLang="ja-JP" sz="1200" kern="0" dirty="0">
                <a:solidFill>
                  <a:prstClr val="black"/>
                </a:solidFill>
                <a:latin typeface="ＭＳ 明朝" panose="02020609040205080304" pitchFamily="17" charset="-128"/>
                <a:ea typeface="ＭＳ 明朝" panose="02020609040205080304" pitchFamily="17" charset="-128"/>
              </a:rPr>
              <a:t>74</a:t>
            </a:r>
            <a:r>
              <a:rPr kumimoji="0" lang="ja-JP" altLang="en-US" sz="1200" kern="0" dirty="0">
                <a:solidFill>
                  <a:prstClr val="black"/>
                </a:solidFill>
                <a:latin typeface="ＭＳ 明朝" panose="02020609040205080304" pitchFamily="17" charset="-128"/>
                <a:ea typeface="ＭＳ 明朝" panose="02020609040205080304" pitchFamily="17" charset="-128"/>
              </a:rPr>
              <a:t>歳の特定健康診査受診率を年度別に示す。平成</a:t>
            </a:r>
            <a:r>
              <a:rPr kumimoji="0" lang="en-US" altLang="ja-JP" sz="1200" kern="0" dirty="0">
                <a:solidFill>
                  <a:prstClr val="black"/>
                </a:solidFill>
                <a:latin typeface="ＭＳ 明朝" panose="02020609040205080304" pitchFamily="17" charset="-128"/>
                <a:ea typeface="ＭＳ 明朝" panose="02020609040205080304" pitchFamily="17" charset="-128"/>
              </a:rPr>
              <a:t>28</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年度の特定健康診査受診率</a:t>
            </a:r>
            <a:r>
              <a:rPr kumimoji="0" lang="en-US" altLang="ja-JP" sz="1200" kern="0" dirty="0">
                <a:solidFill>
                  <a:prstClr val="black"/>
                </a:solidFill>
                <a:latin typeface="ＭＳ 明朝" panose="02020609040205080304" pitchFamily="17" charset="-128"/>
                <a:ea typeface="ＭＳ 明朝" panose="02020609040205080304" pitchFamily="17" charset="-128"/>
              </a:rPr>
              <a:t>46.7%</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26</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38.9%</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7.8</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ポイント上昇している。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381000" y="1078391"/>
            <a:ext cx="6453338" cy="276999"/>
          </a:xfrm>
          <a:prstGeom prst="rect">
            <a:avLst/>
          </a:prstGeom>
          <a:noFill/>
          <a:ln>
            <a:noFill/>
          </a:ln>
        </p:spPr>
        <p:txBody>
          <a:bodyPr wrap="square" lIns="0" rIns="0" rtlCol="0">
            <a:spAutoFit/>
          </a:bodyPr>
          <a:lstStyle/>
          <a:p>
            <a:r>
              <a:rPr lang="ja-JP" altLang="en-US" sz="1200" dirty="0">
                <a:latin typeface="ＭＳ 明朝" panose="02020609040205080304" pitchFamily="17" charset="-128"/>
                <a:ea typeface="ＭＳ 明朝" panose="02020609040205080304" pitchFamily="17" charset="-128"/>
              </a:rPr>
              <a:t>年度別 特定健康診査受診率</a:t>
            </a:r>
          </a:p>
        </p:txBody>
      </p:sp>
      <p:sp>
        <p:nvSpPr>
          <p:cNvPr id="21" name="テキスト ボックス 20"/>
          <p:cNvSpPr txBox="1">
            <a:spLocks noChangeAspect="1"/>
          </p:cNvSpPr>
          <p:nvPr/>
        </p:nvSpPr>
        <p:spPr>
          <a:xfrm>
            <a:off x="381000" y="3191131"/>
            <a:ext cx="5697086" cy="276999"/>
          </a:xfrm>
          <a:prstGeom prst="rect">
            <a:avLst/>
          </a:prstGeom>
          <a:noFill/>
          <a:ln>
            <a:noFill/>
          </a:ln>
        </p:spPr>
        <p:txBody>
          <a:bodyPr wrap="square" l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noChangeAspect="1"/>
          </p:cNvSpPr>
          <p:nvPr/>
        </p:nvSpPr>
        <p:spPr>
          <a:xfrm>
            <a:off x="381000" y="8784669"/>
            <a:ext cx="5905078" cy="215444"/>
          </a:xfrm>
          <a:prstGeom prst="rect">
            <a:avLst/>
          </a:prstGeom>
          <a:noFill/>
          <a:ln>
            <a:noFill/>
          </a:ln>
        </p:spPr>
        <p:txBody>
          <a:bodyPr wrap="square" lIns="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381000" y="2680807"/>
            <a:ext cx="6120000"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381000" y="6586624"/>
            <a:ext cx="5697086" cy="276999"/>
          </a:xfrm>
          <a:prstGeom prst="rect">
            <a:avLst/>
          </a:prstGeom>
          <a:noFill/>
          <a:ln>
            <a:noFill/>
          </a:ln>
        </p:spPr>
        <p:txBody>
          <a:bodyPr wrap="square" l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年度･男女別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15" name="注釈文章 9"/>
          <p:cNvSpPr txBox="1">
            <a:spLocks noChangeAspect="1"/>
          </p:cNvSpPr>
          <p:nvPr/>
        </p:nvSpPr>
        <p:spPr>
          <a:xfrm>
            <a:off x="381000" y="5337886"/>
            <a:ext cx="6097016"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a:t>
            </a:fld>
            <a:endParaRPr kumimoji="1" lang="ja-JP" altLang="en-US" dirty="0">
              <a:latin typeface="ＭＳ 明朝"/>
              <a:ea typeface="ＭＳ 明朝"/>
            </a:endParaRPr>
          </a:p>
        </p:txBody>
      </p:sp>
      <p:pic>
        <p:nvPicPr>
          <p:cNvPr id="3" name="図 2"/>
          <p:cNvPicPr>
            <a:picLocks noChangeAspect="1"/>
          </p:cNvPicPr>
          <p:nvPr/>
        </p:nvPicPr>
        <p:blipFill>
          <a:blip r:embed="rId4"/>
          <a:stretch>
            <a:fillRect/>
          </a:stretch>
        </p:blipFill>
        <p:spPr>
          <a:xfrm>
            <a:off x="365659" y="3468130"/>
            <a:ext cx="2717764" cy="1869756"/>
          </a:xfrm>
          <a:prstGeom prst="rect">
            <a:avLst/>
          </a:prstGeom>
        </p:spPr>
      </p:pic>
    </p:spTree>
    <p:extLst>
      <p:ext uri="{BB962C8B-B14F-4D97-AF65-F5344CB8AC3E}">
        <p14:creationId xmlns:p14="http://schemas.microsoft.com/office/powerpoint/2010/main" val="18437958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76992" y="7133516"/>
            <a:ext cx="5460246" cy="1505295"/>
          </a:xfrm>
          <a:prstGeom prst="rect">
            <a:avLst/>
          </a:prstGeom>
        </p:spPr>
      </p:pic>
      <p:pic>
        <p:nvPicPr>
          <p:cNvPr id="6" name="図 5"/>
          <p:cNvPicPr>
            <a:picLocks noChangeAspect="1"/>
          </p:cNvPicPr>
          <p:nvPr/>
        </p:nvPicPr>
        <p:blipFill>
          <a:blip r:embed="rId3"/>
          <a:stretch>
            <a:fillRect/>
          </a:stretch>
        </p:blipFill>
        <p:spPr>
          <a:xfrm>
            <a:off x="369000" y="5236462"/>
            <a:ext cx="5468863" cy="1208981"/>
          </a:xfrm>
          <a:prstGeom prst="rect">
            <a:avLst/>
          </a:prstGeom>
        </p:spPr>
      </p:pic>
      <p:pic>
        <p:nvPicPr>
          <p:cNvPr id="5" name="図 4"/>
          <p:cNvPicPr>
            <a:picLocks noChangeAspect="1"/>
          </p:cNvPicPr>
          <p:nvPr/>
        </p:nvPicPr>
        <p:blipFill>
          <a:blip r:embed="rId4"/>
          <a:stretch>
            <a:fillRect/>
          </a:stretch>
        </p:blipFill>
        <p:spPr>
          <a:xfrm>
            <a:off x="376992" y="2104361"/>
            <a:ext cx="6112008" cy="1202594"/>
          </a:xfrm>
          <a:prstGeom prst="rect">
            <a:avLst/>
          </a:prstGeom>
        </p:spPr>
      </p:pic>
      <p:sp>
        <p:nvSpPr>
          <p:cNvPr id="25" name="テキスト ボックス 24"/>
          <p:cNvSpPr txBox="1">
            <a:spLocks noChangeAspect="1"/>
          </p:cNvSpPr>
          <p:nvPr/>
        </p:nvSpPr>
        <p:spPr>
          <a:xfrm>
            <a:off x="254000" y="40514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目標</a:t>
            </a:r>
            <a:endParaRPr lang="ja-JP" altLang="ja-JP" sz="1400" dirty="0">
              <a:latin typeface="ＭＳ 明朝" panose="02020609040205080304" pitchFamily="17" charset="-128"/>
              <a:ea typeface="ＭＳ 明朝" panose="02020609040205080304" pitchFamily="17" charset="-128"/>
            </a:endParaRPr>
          </a:p>
        </p:txBody>
      </p:sp>
      <p:sp>
        <p:nvSpPr>
          <p:cNvPr id="28" name="テキスト ボックス 27"/>
          <p:cNvSpPr txBox="1">
            <a:spLocks noChangeAspect="1"/>
          </p:cNvSpPr>
          <p:nvPr/>
        </p:nvSpPr>
        <p:spPr>
          <a:xfrm>
            <a:off x="254000" y="3705899"/>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(2)</a:t>
            </a:r>
            <a:r>
              <a:rPr kumimoji="0" lang="ja-JP" altLang="en-US" sz="1400" kern="0" dirty="0">
                <a:solidFill>
                  <a:sysClr val="windowText" lastClr="000000"/>
                </a:solidFill>
                <a:latin typeface="ＭＳ 明朝" panose="02020609040205080304" pitchFamily="17" charset="-128"/>
                <a:ea typeface="ＭＳ 明朝" panose="02020609040205080304" pitchFamily="17" charset="-128"/>
              </a:rPr>
              <a:t>対象者数推計</a:t>
            </a:r>
            <a:endParaRPr lang="ja-JP" altLang="ja-JP" sz="1400" dirty="0">
              <a:latin typeface="ＭＳ 明朝" panose="02020609040205080304" pitchFamily="17" charset="-128"/>
              <a:ea typeface="ＭＳ 明朝" panose="02020609040205080304" pitchFamily="17" charset="-128"/>
            </a:endParaRP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109</a:t>
            </a:fld>
            <a:endParaRPr kumimoji="1" lang="ja-JP" altLang="en-US" dirty="0">
              <a:latin typeface="ＭＳ 明朝"/>
              <a:ea typeface="ＭＳ 明朝"/>
            </a:endParaRPr>
          </a:p>
        </p:txBody>
      </p:sp>
      <p:sp>
        <p:nvSpPr>
          <p:cNvPr id="31" name="タイトル_小_1_3_1"/>
          <p:cNvSpPr txBox="1">
            <a:spLocks/>
          </p:cNvSpPr>
          <p:nvPr/>
        </p:nvSpPr>
        <p:spPr>
          <a:xfrm>
            <a:off x="5777324" y="3309120"/>
            <a:ext cx="821742" cy="19997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平成</a:t>
            </a:r>
            <a:r>
              <a:rPr lang="en-US" altLang="ja-JP" sz="800" dirty="0">
                <a:solidFill>
                  <a:schemeClr val="tx1"/>
                </a:solidFill>
                <a:latin typeface="ＭＳ 明朝" panose="02020609040205080304" pitchFamily="17" charset="-128"/>
                <a:ea typeface="ＭＳ 明朝" panose="02020609040205080304" pitchFamily="17" charset="-128"/>
              </a:rPr>
              <a:t>20</a:t>
            </a:r>
            <a:r>
              <a:rPr lang="ja-JP" altLang="en-US" sz="800" dirty="0">
                <a:solidFill>
                  <a:schemeClr val="tx1"/>
                </a:solidFill>
                <a:latin typeface="ＭＳ 明朝" panose="02020609040205080304" pitchFamily="17" charset="-128"/>
                <a:ea typeface="ＭＳ 明朝" panose="02020609040205080304" pitchFamily="17" charset="-128"/>
              </a:rPr>
              <a:t>年度比</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3" name="テキスト ボックス 2"/>
          <p:cNvSpPr txBox="1"/>
          <p:nvPr/>
        </p:nvSpPr>
        <p:spPr>
          <a:xfrm>
            <a:off x="293306" y="1827612"/>
            <a:ext cx="2449744" cy="276999"/>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目標値</a:t>
            </a:r>
          </a:p>
        </p:txBody>
      </p:sp>
      <p:sp>
        <p:nvSpPr>
          <p:cNvPr id="21" name="テキスト ボックス 20"/>
          <p:cNvSpPr txBox="1"/>
          <p:nvPr/>
        </p:nvSpPr>
        <p:spPr>
          <a:xfrm>
            <a:off x="310884" y="4948774"/>
            <a:ext cx="3406148" cy="291426"/>
          </a:xfrm>
          <a:prstGeom prst="rect">
            <a:avLst/>
          </a:prstGeom>
          <a:noFill/>
        </p:spPr>
        <p:txBody>
          <a:bodyPr wrap="square" rtlCol="0">
            <a:spAutoFit/>
          </a:bodyPr>
          <a:lstStyle/>
          <a:p>
            <a:pPr fontAlgn="base">
              <a:lnSpc>
                <a:spcPct val="125000"/>
              </a:lnSpc>
              <a:spcBef>
                <a:spcPct val="0"/>
              </a:spcBef>
              <a:spcAft>
                <a:spcPct val="0"/>
              </a:spcAft>
            </a:pPr>
            <a:r>
              <a:rPr lang="zh-TW" altLang="en-US" sz="1200" dirty="0">
                <a:latin typeface="ＭＳ 明朝"/>
                <a:ea typeface="ＭＳ 明朝"/>
                <a:cs typeface="Times New Roman" pitchFamily="18" charset="0"/>
              </a:rPr>
              <a:t>特定健康診査対象者</a:t>
            </a:r>
            <a:r>
              <a:rPr lang="ja-JP" altLang="en-US" sz="1200" dirty="0">
                <a:latin typeface="ＭＳ 明朝"/>
                <a:ea typeface="ＭＳ 明朝"/>
                <a:cs typeface="Times New Roman" pitchFamily="18" charset="0"/>
              </a:rPr>
              <a:t>数及び受診者数の見込み</a:t>
            </a:r>
            <a:endParaRPr lang="en-US" altLang="zh-TW" sz="1200" dirty="0">
              <a:latin typeface="ＭＳ 明朝"/>
              <a:ea typeface="ＭＳ 明朝"/>
              <a:cs typeface="Times New Roman" pitchFamily="18" charset="0"/>
            </a:endParaRPr>
          </a:p>
        </p:txBody>
      </p:sp>
      <p:sp>
        <p:nvSpPr>
          <p:cNvPr id="33" name="テキスト ボックス 32"/>
          <p:cNvSpPr txBox="1"/>
          <p:nvPr/>
        </p:nvSpPr>
        <p:spPr>
          <a:xfrm>
            <a:off x="310875" y="6860797"/>
            <a:ext cx="4228254" cy="291426"/>
          </a:xfrm>
          <a:prstGeom prst="rect">
            <a:avLst/>
          </a:prstGeom>
          <a:noFill/>
        </p:spPr>
        <p:txBody>
          <a:bodyPr wrap="square" rtlCol="0">
            <a:spAutoFit/>
          </a:bodyPr>
          <a:lstStyle/>
          <a:p>
            <a:pPr fontAlgn="base">
              <a:lnSpc>
                <a:spcPct val="125000"/>
              </a:lnSpc>
              <a:spcBef>
                <a:spcPct val="0"/>
              </a:spcBef>
              <a:spcAft>
                <a:spcPct val="0"/>
              </a:spcAft>
            </a:pPr>
            <a:r>
              <a:rPr lang="ja-JP" altLang="en-US" sz="1200" dirty="0">
                <a:latin typeface="ＭＳ 明朝"/>
                <a:ea typeface="ＭＳ 明朝"/>
                <a:cs typeface="Times New Roman" pitchFamily="18" charset="0"/>
              </a:rPr>
              <a:t>年齢階層別　</a:t>
            </a:r>
            <a:r>
              <a:rPr lang="zh-TW" altLang="en-US" sz="1200" dirty="0">
                <a:latin typeface="ＭＳ 明朝"/>
                <a:ea typeface="ＭＳ 明朝"/>
                <a:cs typeface="Times New Roman" pitchFamily="18" charset="0"/>
              </a:rPr>
              <a:t>特定健康診査対象者</a:t>
            </a:r>
            <a:r>
              <a:rPr lang="ja-JP" altLang="en-US" sz="1200" dirty="0">
                <a:latin typeface="ＭＳ 明朝"/>
                <a:ea typeface="ＭＳ 明朝"/>
                <a:cs typeface="Times New Roman" pitchFamily="18" charset="0"/>
              </a:rPr>
              <a:t>数及び受診者数の見込み</a:t>
            </a:r>
            <a:endParaRPr lang="en-US" altLang="zh-TW" sz="1200" dirty="0">
              <a:latin typeface="ＭＳ 明朝"/>
              <a:ea typeface="ＭＳ 明朝"/>
              <a:cs typeface="Times New Roman" pitchFamily="18" charset="0"/>
            </a:endParaRPr>
          </a:p>
        </p:txBody>
      </p:sp>
      <p:sp>
        <p:nvSpPr>
          <p:cNvPr id="20" name="テキスト ボックス 19"/>
          <p:cNvSpPr txBox="1"/>
          <p:nvPr/>
        </p:nvSpPr>
        <p:spPr>
          <a:xfrm>
            <a:off x="369000" y="716226"/>
            <a:ext cx="6120000" cy="308960"/>
          </a:xfrm>
          <a:prstGeom prst="rect">
            <a:avLst/>
          </a:prstGeom>
          <a:noFill/>
          <a:ln>
            <a:noFill/>
          </a:ln>
        </p:spPr>
        <p:txBody>
          <a:bodyPr wrap="square" lIns="0" rIns="0" rtlCol="0">
            <a:noAutofit/>
          </a:bodyPr>
          <a:lstStyle/>
          <a:p>
            <a:pPr>
              <a:lnSpc>
                <a:spcPct val="125000"/>
              </a:lnSpc>
            </a:pPr>
            <a:r>
              <a:rPr lang="ja-JP" altLang="en-US" sz="1200" dirty="0">
                <a:latin typeface="ＭＳ 明朝" panose="02020609040205080304" pitchFamily="17" charset="-128"/>
                <a:ea typeface="ＭＳ 明朝" panose="02020609040205080304" pitchFamily="17" charset="-128"/>
              </a:rPr>
              <a:t>　国では、市町村国保において、計画期間の最終年度である平成</a:t>
            </a:r>
            <a:r>
              <a:rPr lang="en-US" altLang="ja-JP" sz="1200" dirty="0">
                <a:latin typeface="ＭＳ 明朝" panose="02020609040205080304" pitchFamily="17" charset="-128"/>
                <a:ea typeface="ＭＳ 明朝" panose="02020609040205080304" pitchFamily="17" charset="-128"/>
              </a:rPr>
              <a:t>35</a:t>
            </a:r>
            <a:r>
              <a:rPr lang="ja-JP" altLang="en-US" sz="1200" dirty="0">
                <a:latin typeface="ＭＳ 明朝" panose="02020609040205080304" pitchFamily="17" charset="-128"/>
                <a:ea typeface="ＭＳ 明朝" panose="02020609040205080304" pitchFamily="17" charset="-128"/>
              </a:rPr>
              <a:t>年度までに特定健康診査受診率</a:t>
            </a:r>
            <a:r>
              <a:rPr lang="en-US" altLang="ja-JP" sz="1200" dirty="0">
                <a:latin typeface="ＭＳ 明朝" panose="02020609040205080304" pitchFamily="17" charset="-128"/>
                <a:ea typeface="ＭＳ 明朝" panose="02020609040205080304" pitchFamily="17" charset="-128"/>
              </a:rPr>
              <a:t>60.0%</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特定保健指導実施率</a:t>
            </a:r>
            <a:r>
              <a:rPr lang="en-US" altLang="ja-JP" sz="1200" dirty="0">
                <a:latin typeface="ＭＳ 明朝" panose="02020609040205080304" pitchFamily="17" charset="-128"/>
                <a:ea typeface="ＭＳ 明朝" panose="02020609040205080304" pitchFamily="17" charset="-128"/>
              </a:rPr>
              <a:t>60.0%</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メタボリックシンドロームの該当者及び予備群の減少率</a:t>
            </a:r>
            <a:r>
              <a:rPr lang="en-US" altLang="ja-JP" sz="1200" dirty="0">
                <a:latin typeface="ＭＳ 明朝" panose="02020609040205080304" pitchFamily="17" charset="-128"/>
                <a:ea typeface="ＭＳ 明朝" panose="02020609040205080304" pitchFamily="17" charset="-128"/>
              </a:rPr>
              <a:t>25.0%(</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年度比</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を達成することとしている。本町においては各年度の目標値を以下の通り設定する。</a:t>
            </a:r>
            <a:endParaRPr lang="en-US" altLang="ja-JP" sz="1200" dirty="0">
              <a:latin typeface="ＭＳ 明朝" panose="02020609040205080304" pitchFamily="17" charset="-128"/>
              <a:ea typeface="ＭＳ 明朝" panose="02020609040205080304" pitchFamily="17" charset="-128"/>
            </a:endParaRPr>
          </a:p>
        </p:txBody>
      </p:sp>
      <p:sp>
        <p:nvSpPr>
          <p:cNvPr id="23" name="Rectangle 1"/>
          <p:cNvSpPr>
            <a:spLocks noChangeArrowheads="1"/>
          </p:cNvSpPr>
          <p:nvPr/>
        </p:nvSpPr>
        <p:spPr bwMode="auto">
          <a:xfrm>
            <a:off x="369000" y="3994688"/>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①特定健康診査対象者数及び受診者数の見込み</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平成</a:t>
            </a:r>
            <a:r>
              <a:rPr lang="en-US" altLang="ja-JP" sz="1200" dirty="0">
                <a:solidFill>
                  <a:prstClr val="black"/>
                </a:solidFill>
                <a:latin typeface="ＭＳ 明朝"/>
                <a:ea typeface="ＭＳ 明朝"/>
              </a:rPr>
              <a:t>30</a:t>
            </a:r>
            <a:r>
              <a:rPr lang="ja-JP" altLang="en-US" sz="1200" dirty="0">
                <a:solidFill>
                  <a:prstClr val="black"/>
                </a:solidFill>
                <a:latin typeface="ＭＳ 明朝"/>
                <a:ea typeface="ＭＳ 明朝"/>
              </a:rPr>
              <a:t>年度から平成</a:t>
            </a:r>
            <a:r>
              <a:rPr lang="en-US" altLang="ja-JP" sz="1200" dirty="0">
                <a:solidFill>
                  <a:prstClr val="black"/>
                </a:solidFill>
                <a:latin typeface="ＭＳ 明朝"/>
                <a:ea typeface="ＭＳ 明朝"/>
              </a:rPr>
              <a:t>35</a:t>
            </a:r>
            <a:r>
              <a:rPr lang="ja-JP" altLang="en-US" sz="1200" dirty="0">
                <a:solidFill>
                  <a:prstClr val="black"/>
                </a:solidFill>
                <a:latin typeface="ＭＳ 明朝"/>
                <a:ea typeface="ＭＳ 明朝"/>
              </a:rPr>
              <a:t>年度までの特定健康診査対象者数及び受診者数について、各年度の見込みを示す</a:t>
            </a:r>
            <a:r>
              <a:rPr lang="ja-JP" altLang="en-US" sz="1200" dirty="0">
                <a:latin typeface="ＭＳ 明朝"/>
                <a:ea typeface="ＭＳ 明朝"/>
              </a:rPr>
              <a:t>。</a:t>
            </a:r>
            <a:endParaRPr lang="en-US" altLang="ja-JP" sz="1200" dirty="0">
              <a:latin typeface="ＭＳ 明朝"/>
              <a:ea typeface="ＭＳ 明朝"/>
            </a:endParaRPr>
          </a:p>
        </p:txBody>
      </p:sp>
      <p:cxnSp>
        <p:nvCxnSpPr>
          <p:cNvPr id="18" name="直線コネクタ 17"/>
          <p:cNvCxnSpPr>
            <a:cxnSpLocks noChangeAspect="1"/>
          </p:cNvCxnSpPr>
          <p:nvPr/>
        </p:nvCxnSpPr>
        <p:spPr>
          <a:xfrm>
            <a:off x="190500" y="399104"/>
            <a:ext cx="6362000" cy="0"/>
          </a:xfrm>
          <a:prstGeom prst="line">
            <a:avLst/>
          </a:prstGeom>
          <a:effectLst/>
        </p:spPr>
        <p:style>
          <a:lnRef idx="1">
            <a:schemeClr val="dk1"/>
          </a:lnRef>
          <a:fillRef idx="0">
            <a:schemeClr val="dk1"/>
          </a:fillRef>
          <a:effectRef idx="0">
            <a:schemeClr val="dk1"/>
          </a:effectRef>
          <a:fontRef idx="minor">
            <a:schemeClr val="tx1"/>
          </a:fontRef>
        </p:style>
      </p:cxnSp>
      <p:sp>
        <p:nvSpPr>
          <p:cNvPr id="19" name="テキスト ボックス 18"/>
          <p:cNvSpPr txBox="1">
            <a:spLocks noChangeAspect="1"/>
          </p:cNvSpPr>
          <p:nvPr/>
        </p:nvSpPr>
        <p:spPr>
          <a:xfrm>
            <a:off x="254000" y="107504"/>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6</a:t>
            </a:r>
            <a:r>
              <a:rPr lang="en-US" altLang="zh-TW" sz="1600" b="1" dirty="0">
                <a:latin typeface="ＭＳ 明朝"/>
                <a:ea typeface="ＭＳ 明朝"/>
              </a:rPr>
              <a:t>.</a:t>
            </a:r>
            <a:r>
              <a:rPr lang="zh-TW" altLang="en-US" sz="1600" b="1" dirty="0">
                <a:latin typeface="ＭＳ 明朝"/>
                <a:ea typeface="ＭＳ 明朝"/>
              </a:rPr>
              <a:t>特定健康診査等実施計画</a:t>
            </a:r>
            <a:endParaRPr lang="ja-JP" altLang="en-US" sz="1600" b="1" dirty="0">
              <a:latin typeface="ＭＳ 明朝"/>
              <a:ea typeface="ＭＳ 明朝"/>
            </a:endParaRPr>
          </a:p>
        </p:txBody>
      </p:sp>
    </p:spTree>
    <p:extLst>
      <p:ext uri="{BB962C8B-B14F-4D97-AF65-F5344CB8AC3E}">
        <p14:creationId xmlns:p14="http://schemas.microsoft.com/office/powerpoint/2010/main" val="711506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05484" y="3375854"/>
            <a:ext cx="6166106" cy="2105152"/>
          </a:xfrm>
          <a:prstGeom prst="rect">
            <a:avLst/>
          </a:prstGeom>
        </p:spPr>
      </p:pic>
      <p:pic>
        <p:nvPicPr>
          <p:cNvPr id="2" name="図 1"/>
          <p:cNvPicPr>
            <a:picLocks noChangeAspect="1"/>
          </p:cNvPicPr>
          <p:nvPr/>
        </p:nvPicPr>
        <p:blipFill>
          <a:blip r:embed="rId3"/>
          <a:stretch>
            <a:fillRect/>
          </a:stretch>
        </p:blipFill>
        <p:spPr>
          <a:xfrm>
            <a:off x="305484" y="1458109"/>
            <a:ext cx="5497200" cy="1210523"/>
          </a:xfrm>
          <a:prstGeom prst="rect">
            <a:avLst/>
          </a:prstGeom>
        </p:spPr>
      </p:pic>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110</a:t>
            </a:fld>
            <a:endParaRPr kumimoji="1" lang="ja-JP" altLang="en-US" dirty="0">
              <a:latin typeface="ＭＳ 明朝"/>
              <a:ea typeface="ＭＳ 明朝"/>
            </a:endParaRPr>
          </a:p>
        </p:txBody>
      </p:sp>
      <p:sp>
        <p:nvSpPr>
          <p:cNvPr id="8" name="テキスト ボックス 7"/>
          <p:cNvSpPr txBox="1"/>
          <p:nvPr/>
        </p:nvSpPr>
        <p:spPr>
          <a:xfrm>
            <a:off x="251054" y="1195997"/>
            <a:ext cx="3483556" cy="323165"/>
          </a:xfrm>
          <a:prstGeom prst="rect">
            <a:avLst/>
          </a:prstGeom>
          <a:noFill/>
        </p:spPr>
        <p:txBody>
          <a:bodyPr wrap="square" rtlCol="0">
            <a:spAutoFit/>
          </a:bodyPr>
          <a:lstStyle/>
          <a:p>
            <a:pPr fontAlgn="base">
              <a:lnSpc>
                <a:spcPct val="125000"/>
              </a:lnSpc>
              <a:spcBef>
                <a:spcPct val="0"/>
              </a:spcBef>
              <a:spcAft>
                <a:spcPct val="0"/>
              </a:spcAft>
            </a:pPr>
            <a:r>
              <a:rPr lang="ja-JP" altLang="en-US" sz="1200" dirty="0">
                <a:solidFill>
                  <a:prstClr val="black"/>
                </a:solidFill>
                <a:latin typeface="ＭＳ 明朝"/>
                <a:ea typeface="ＭＳ 明朝"/>
              </a:rPr>
              <a:t>特定保健指導</a:t>
            </a:r>
            <a:r>
              <a:rPr lang="zh-TW" altLang="en-US" sz="1200" dirty="0">
                <a:latin typeface="ＭＳ 明朝"/>
                <a:ea typeface="ＭＳ 明朝"/>
                <a:cs typeface="Times New Roman" pitchFamily="18" charset="0"/>
              </a:rPr>
              <a:t>対象者</a:t>
            </a:r>
            <a:r>
              <a:rPr lang="ja-JP" altLang="en-US" sz="1200" dirty="0">
                <a:latin typeface="ＭＳ 明朝"/>
                <a:ea typeface="ＭＳ 明朝"/>
                <a:cs typeface="Times New Roman" pitchFamily="18" charset="0"/>
              </a:rPr>
              <a:t>数及び実施者数の見込み</a:t>
            </a:r>
            <a:endParaRPr lang="en-US" altLang="zh-TW" sz="1200" dirty="0">
              <a:latin typeface="ＭＳ 明朝"/>
              <a:ea typeface="ＭＳ 明朝"/>
              <a:cs typeface="Times New Roman" pitchFamily="18" charset="0"/>
            </a:endParaRPr>
          </a:p>
        </p:txBody>
      </p:sp>
      <p:sp>
        <p:nvSpPr>
          <p:cNvPr id="12" name="テキスト ボックス 11"/>
          <p:cNvSpPr txBox="1"/>
          <p:nvPr/>
        </p:nvSpPr>
        <p:spPr>
          <a:xfrm>
            <a:off x="251054" y="3099677"/>
            <a:ext cx="4823064" cy="291426"/>
          </a:xfrm>
          <a:prstGeom prst="rect">
            <a:avLst/>
          </a:prstGeom>
          <a:noFill/>
        </p:spPr>
        <p:txBody>
          <a:bodyPr wrap="square" rtlCol="0">
            <a:spAutoFit/>
          </a:bodyPr>
          <a:lstStyle/>
          <a:p>
            <a:pPr fontAlgn="base">
              <a:lnSpc>
                <a:spcPct val="125000"/>
              </a:lnSpc>
              <a:spcBef>
                <a:spcPct val="0"/>
              </a:spcBef>
              <a:spcAft>
                <a:spcPct val="0"/>
              </a:spcAft>
            </a:pPr>
            <a:r>
              <a:rPr lang="ja-JP" altLang="en-US" sz="1200" dirty="0">
                <a:latin typeface="ＭＳ 明朝"/>
                <a:ea typeface="ＭＳ 明朝"/>
                <a:cs typeface="Times New Roman" pitchFamily="18" charset="0"/>
              </a:rPr>
              <a:t>支援レベル別　</a:t>
            </a:r>
            <a:r>
              <a:rPr lang="ja-JP" altLang="en-US" sz="1200" dirty="0">
                <a:solidFill>
                  <a:prstClr val="black"/>
                </a:solidFill>
                <a:latin typeface="ＭＳ 明朝"/>
                <a:ea typeface="ＭＳ 明朝"/>
              </a:rPr>
              <a:t>特定保健指導</a:t>
            </a:r>
            <a:r>
              <a:rPr lang="zh-TW" altLang="en-US" sz="1200" dirty="0">
                <a:latin typeface="ＭＳ 明朝"/>
                <a:ea typeface="ＭＳ 明朝"/>
                <a:cs typeface="Times New Roman" pitchFamily="18" charset="0"/>
              </a:rPr>
              <a:t>対象者</a:t>
            </a:r>
            <a:r>
              <a:rPr lang="ja-JP" altLang="en-US" sz="1200" dirty="0">
                <a:latin typeface="ＭＳ 明朝"/>
                <a:ea typeface="ＭＳ 明朝"/>
                <a:cs typeface="Times New Roman" pitchFamily="18" charset="0"/>
              </a:rPr>
              <a:t>数及び実施者数の見込み</a:t>
            </a:r>
            <a:endParaRPr lang="en-US" altLang="zh-TW" sz="1200" dirty="0">
              <a:latin typeface="ＭＳ 明朝"/>
              <a:ea typeface="ＭＳ 明朝"/>
              <a:cs typeface="Times New Roman" pitchFamily="18" charset="0"/>
            </a:endParaRPr>
          </a:p>
        </p:txBody>
      </p:sp>
      <p:sp>
        <p:nvSpPr>
          <p:cNvPr id="9" name="Rectangle 1"/>
          <p:cNvSpPr>
            <a:spLocks noChangeArrowheads="1"/>
          </p:cNvSpPr>
          <p:nvPr/>
        </p:nvSpPr>
        <p:spPr bwMode="auto">
          <a:xfrm>
            <a:off x="370800" y="190800"/>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②特定保健指導対象者数及び実施者数の見込み</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平成</a:t>
            </a:r>
            <a:r>
              <a:rPr lang="en-US" altLang="ja-JP" sz="1200" dirty="0">
                <a:solidFill>
                  <a:prstClr val="black"/>
                </a:solidFill>
                <a:latin typeface="ＭＳ 明朝"/>
                <a:ea typeface="ＭＳ 明朝"/>
              </a:rPr>
              <a:t>30</a:t>
            </a:r>
            <a:r>
              <a:rPr lang="ja-JP" altLang="en-US" sz="1200" dirty="0">
                <a:solidFill>
                  <a:prstClr val="black"/>
                </a:solidFill>
                <a:latin typeface="ＭＳ 明朝"/>
                <a:ea typeface="ＭＳ 明朝"/>
              </a:rPr>
              <a:t>年度から平成</a:t>
            </a:r>
            <a:r>
              <a:rPr lang="en-US" altLang="ja-JP" sz="1200" dirty="0">
                <a:solidFill>
                  <a:prstClr val="black"/>
                </a:solidFill>
                <a:latin typeface="ＭＳ 明朝"/>
                <a:ea typeface="ＭＳ 明朝"/>
              </a:rPr>
              <a:t>35</a:t>
            </a:r>
            <a:r>
              <a:rPr lang="ja-JP" altLang="en-US" sz="1200" dirty="0">
                <a:solidFill>
                  <a:prstClr val="black"/>
                </a:solidFill>
                <a:latin typeface="ＭＳ 明朝"/>
                <a:ea typeface="ＭＳ 明朝"/>
              </a:rPr>
              <a:t>年度までの特定保健指導対象者数及び実施者数について、各年度の見込みを示す</a:t>
            </a:r>
            <a:r>
              <a:rPr lang="ja-JP" altLang="en-US" sz="1200" dirty="0">
                <a:latin typeface="ＭＳ 明朝"/>
                <a:ea typeface="ＭＳ 明朝"/>
              </a:rPr>
              <a:t>。</a:t>
            </a:r>
            <a:endParaRPr lang="en-US" altLang="ja-JP" sz="1200" dirty="0">
              <a:latin typeface="ＭＳ 明朝"/>
              <a:ea typeface="ＭＳ 明朝"/>
            </a:endParaRPr>
          </a:p>
        </p:txBody>
      </p:sp>
    </p:spTree>
    <p:extLst>
      <p:ext uri="{BB962C8B-B14F-4D97-AF65-F5344CB8AC3E}">
        <p14:creationId xmlns:p14="http://schemas.microsoft.com/office/powerpoint/2010/main" val="530026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テキスト ボックス 24"/>
          <p:cNvSpPr txBox="1">
            <a:spLocks noChangeAspect="1"/>
          </p:cNvSpPr>
          <p:nvPr/>
        </p:nvSpPr>
        <p:spPr>
          <a:xfrm>
            <a:off x="254000" y="26988"/>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(3)</a:t>
            </a:r>
            <a:r>
              <a:rPr lang="ja-JP" altLang="en-US" sz="1400" dirty="0">
                <a:solidFill>
                  <a:srgbClr val="000000"/>
                </a:solidFill>
                <a:latin typeface="ＭＳ 明朝" panose="02020609040205080304" pitchFamily="17" charset="-128"/>
                <a:ea typeface="ＭＳ 明朝" panose="02020609040205080304" pitchFamily="17" charset="-128"/>
              </a:rPr>
              <a:t>実施方法</a:t>
            </a:r>
            <a:endParaRPr kumimoji="0" lang="ja-JP" altLang="en-US" sz="14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111</a:t>
            </a:fld>
            <a:endParaRPr kumimoji="1" lang="ja-JP" altLang="en-US" dirty="0">
              <a:latin typeface="ＭＳ 明朝"/>
              <a:ea typeface="ＭＳ 明朝"/>
            </a:endParaRPr>
          </a:p>
        </p:txBody>
      </p:sp>
      <p:sp>
        <p:nvSpPr>
          <p:cNvPr id="32" name="Rectangle 1"/>
          <p:cNvSpPr>
            <a:spLocks noChangeArrowheads="1"/>
          </p:cNvSpPr>
          <p:nvPr/>
        </p:nvSpPr>
        <p:spPr bwMode="auto">
          <a:xfrm>
            <a:off x="368660" y="331660"/>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①</a:t>
            </a:r>
            <a:r>
              <a:rPr lang="ja-JP" altLang="en-US" sz="1300" dirty="0">
                <a:latin typeface="ＭＳ 明朝" panose="02020609040205080304" pitchFamily="17" charset="-128"/>
                <a:ea typeface="ＭＳ 明朝" panose="02020609040205080304" pitchFamily="17" charset="-128"/>
              </a:rPr>
              <a:t>特定健康診査の実施方法</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endParaRPr lang="en-US" altLang="ja-JP" sz="1200" dirty="0">
              <a:latin typeface="ＭＳ 明朝"/>
              <a:ea typeface="ＭＳ 明朝"/>
            </a:endParaRPr>
          </a:p>
        </p:txBody>
      </p:sp>
      <p:sp>
        <p:nvSpPr>
          <p:cNvPr id="14" name="タイトル_小_1_3_1"/>
          <p:cNvSpPr txBox="1">
            <a:spLocks/>
          </p:cNvSpPr>
          <p:nvPr/>
        </p:nvSpPr>
        <p:spPr>
          <a:xfrm>
            <a:off x="368660" y="1979712"/>
            <a:ext cx="612000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委託契約を結んだ医療機関等で実施する。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p:cNvSpPr>
          <p:nvPr/>
        </p:nvSpPr>
        <p:spPr>
          <a:xfrm>
            <a:off x="368660" y="795868"/>
            <a:ext cx="612000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対象者</a:t>
            </a:r>
            <a:endParaRPr lang="en-US" altLang="ja-JP" sz="1200" dirty="0">
              <a:solidFill>
                <a:schemeClr val="tx1"/>
              </a:solidFill>
              <a:latin typeface="ＭＳ 明朝" panose="02020609040205080304" pitchFamily="17" charset="-128"/>
              <a:ea typeface="ＭＳ 明朝" panose="02020609040205080304" pitchFamily="17" charset="-128"/>
            </a:endParaRPr>
          </a:p>
          <a:p>
            <a:pPr marL="180975" marR="5429" indent="-180975">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実施年度中に</a:t>
            </a:r>
            <a:r>
              <a:rPr lang="en-US" altLang="ja-JP" sz="1200" dirty="0">
                <a:solidFill>
                  <a:schemeClr val="tx1"/>
                </a:solidFill>
                <a:latin typeface="ＭＳ 明朝" panose="02020609040205080304" pitchFamily="17" charset="-128"/>
                <a:ea typeface="ＭＳ 明朝" panose="02020609040205080304" pitchFamily="17" charset="-128"/>
              </a:rPr>
              <a:t>40</a:t>
            </a:r>
            <a:r>
              <a:rPr lang="ja-JP" altLang="en-US" sz="1200" dirty="0">
                <a:solidFill>
                  <a:schemeClr val="tx1"/>
                </a:solidFill>
                <a:latin typeface="ＭＳ 明朝" panose="02020609040205080304" pitchFamily="17" charset="-128"/>
                <a:ea typeface="ＭＳ 明朝" panose="02020609040205080304" pitchFamily="17" charset="-128"/>
              </a:rPr>
              <a:t>歳～</a:t>
            </a:r>
            <a:r>
              <a:rPr lang="en-US" altLang="ja-JP" sz="1200" dirty="0">
                <a:solidFill>
                  <a:schemeClr val="tx1"/>
                </a:solidFill>
                <a:latin typeface="ＭＳ 明朝" panose="02020609040205080304" pitchFamily="17" charset="-128"/>
                <a:ea typeface="ＭＳ 明朝" panose="02020609040205080304" pitchFamily="17" charset="-128"/>
              </a:rPr>
              <a:t>74</a:t>
            </a:r>
            <a:r>
              <a:rPr lang="ja-JP" altLang="en-US" sz="1200" dirty="0">
                <a:solidFill>
                  <a:schemeClr val="tx1"/>
                </a:solidFill>
                <a:latin typeface="ＭＳ 明朝" panose="02020609040205080304" pitchFamily="17" charset="-128"/>
                <a:ea typeface="ＭＳ 明朝" panose="02020609040205080304" pitchFamily="17" charset="-128"/>
              </a:rPr>
              <a:t>歳になる被保険者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実施年度中に</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歳になる</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歳未満の者も含む</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err="1">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ただし、妊産婦、刑務所入所者、海外在住、長期入院等厚生労働省令で定める除外規定に該当する者は対象者から除くものとする。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タイトル_小_1_3_1"/>
          <p:cNvSpPr txBox="1">
            <a:spLocks/>
          </p:cNvSpPr>
          <p:nvPr/>
        </p:nvSpPr>
        <p:spPr>
          <a:xfrm>
            <a:off x="368660" y="2662263"/>
            <a:ext cx="5906550" cy="7552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実施項目</a:t>
            </a:r>
            <a:endParaRPr lang="en-US" altLang="ja-JP" sz="1200" dirty="0">
              <a:solidFill>
                <a:schemeClr val="tx1"/>
              </a:solidFill>
              <a:latin typeface="ＭＳ 明朝" panose="02020609040205080304" pitchFamily="17" charset="-128"/>
              <a:ea typeface="ＭＳ 明朝" panose="02020609040205080304" pitchFamily="17" charset="-128"/>
            </a:endParaRPr>
          </a:p>
          <a:p>
            <a:pPr marL="180975" marR="5429" indent="-180975">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国が定める対象者全員に実施する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基本的な健診項目</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と、医師が必要と判断した場合に実施する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詳細な健診項目</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に基づき実施する。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8" name="タイトル_小_1_3_1"/>
          <p:cNvSpPr txBox="1">
            <a:spLocks/>
          </p:cNvSpPr>
          <p:nvPr/>
        </p:nvSpPr>
        <p:spPr>
          <a:xfrm>
            <a:off x="552872" y="3536381"/>
            <a:ext cx="6084676" cy="2156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健診項目</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9" name="タイトル_小_1_3_1"/>
          <p:cNvSpPr txBox="1">
            <a:spLocks/>
          </p:cNvSpPr>
          <p:nvPr/>
        </p:nvSpPr>
        <p:spPr>
          <a:xfrm>
            <a:off x="368660" y="6430800"/>
            <a:ext cx="612000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実施時期</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６月から１０月に実施する。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0" name="タイトル_小_1_3_1"/>
          <p:cNvSpPr txBox="1">
            <a:spLocks/>
          </p:cNvSpPr>
          <p:nvPr/>
        </p:nvSpPr>
        <p:spPr>
          <a:xfrm>
            <a:off x="368660" y="7092280"/>
            <a:ext cx="6120000" cy="14655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オ</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案内方法</a:t>
            </a:r>
            <a:endParaRPr lang="en-US" altLang="ja-JP" sz="1200" dirty="0">
              <a:solidFill>
                <a:schemeClr val="tx1"/>
              </a:solidFill>
              <a:latin typeface="ＭＳ 明朝" panose="02020609040205080304" pitchFamily="17" charset="-128"/>
              <a:ea typeface="ＭＳ 明朝" panose="02020609040205080304" pitchFamily="17" charset="-128"/>
            </a:endParaRPr>
          </a:p>
          <a:p>
            <a:pPr marL="127000" marR="5429" indent="-127000">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対象者に、特定健康診査受診券と受診案内を個別に発送する。また、広報やホームページ等で周知を図る。</a:t>
            </a:r>
            <a:endParaRPr lang="en-US" altLang="ja-JP" sz="1200" dirty="0">
              <a:solidFill>
                <a:schemeClr val="tx1"/>
              </a:solidFill>
              <a:latin typeface="ＭＳ 明朝" panose="02020609040205080304" pitchFamily="17" charset="-128"/>
              <a:ea typeface="ＭＳ 明朝" panose="02020609040205080304" pitchFamily="17" charset="-128"/>
            </a:endParaRPr>
          </a:p>
          <a:p>
            <a:pPr marL="127000" marR="5429" indent="-127000">
              <a:lnSpc>
                <a:spcPct val="125000"/>
              </a:lnSpc>
            </a:pP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A0D7596B-5DE3-40BF-B39F-3E77B44643C5}"/>
              </a:ext>
            </a:extLst>
          </p:cNvPr>
          <p:cNvPicPr>
            <a:picLocks noChangeAspect="1"/>
          </p:cNvPicPr>
          <p:nvPr/>
        </p:nvPicPr>
        <p:blipFill>
          <a:blip r:embed="rId2"/>
          <a:stretch>
            <a:fillRect/>
          </a:stretch>
        </p:blipFill>
        <p:spPr>
          <a:xfrm>
            <a:off x="551400" y="3841441"/>
            <a:ext cx="5401763" cy="2535867"/>
          </a:xfrm>
          <a:prstGeom prst="rect">
            <a:avLst/>
          </a:prstGeom>
        </p:spPr>
      </p:pic>
    </p:spTree>
    <p:extLst>
      <p:ext uri="{BB962C8B-B14F-4D97-AF65-F5344CB8AC3E}">
        <p14:creationId xmlns:p14="http://schemas.microsoft.com/office/powerpoint/2010/main" val="39373732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90" name="Picture 1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98" y="2505003"/>
            <a:ext cx="4876800"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112</a:t>
            </a:fld>
            <a:endParaRPr kumimoji="1" lang="ja-JP" altLang="en-US" dirty="0">
              <a:latin typeface="ＭＳ 明朝"/>
              <a:ea typeface="ＭＳ 明朝"/>
            </a:endParaRPr>
          </a:p>
        </p:txBody>
      </p:sp>
      <p:sp>
        <p:nvSpPr>
          <p:cNvPr id="32" name="Rectangle 1"/>
          <p:cNvSpPr>
            <a:spLocks noChangeArrowheads="1"/>
          </p:cNvSpPr>
          <p:nvPr/>
        </p:nvSpPr>
        <p:spPr bwMode="auto">
          <a:xfrm>
            <a:off x="368660" y="260152"/>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②</a:t>
            </a:r>
            <a:r>
              <a:rPr lang="ja-JP" altLang="en-US" sz="1300" dirty="0">
                <a:latin typeface="ＭＳ 明朝" panose="02020609040205080304" pitchFamily="17" charset="-128"/>
                <a:ea typeface="ＭＳ 明朝" panose="02020609040205080304" pitchFamily="17" charset="-128"/>
              </a:rPr>
              <a:t>特定保健指導の実施方法</a:t>
            </a:r>
            <a:endParaRPr lang="en-US" altLang="ja-JP" sz="1300" dirty="0">
              <a:latin typeface="ＭＳ 明朝"/>
              <a:ea typeface="ＭＳ 明朝"/>
              <a:cs typeface="Times New Roman" pitchFamily="18" charset="0"/>
            </a:endParaRPr>
          </a:p>
        </p:txBody>
      </p:sp>
      <p:sp>
        <p:nvSpPr>
          <p:cNvPr id="15" name="タイトル_小_1_3_1"/>
          <p:cNvSpPr txBox="1">
            <a:spLocks/>
          </p:cNvSpPr>
          <p:nvPr/>
        </p:nvSpPr>
        <p:spPr>
          <a:xfrm>
            <a:off x="368660" y="683568"/>
            <a:ext cx="612000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対象者</a:t>
            </a: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国が定める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特定保健指導対象者の選定基準</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に基づき、特定健康診査の結果を踏まえ、 </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内臓脂肪蓄積の程度とリスク要因数による階層化を行い、対象者を抽出する。　　　　</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ただし、質問票により服薬中と判断された者は、医療機関における継続的な医学的管</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理のもとでの指導が適当であるため、対象者から除くこととする。また、</a:t>
            </a:r>
            <a:r>
              <a:rPr lang="en-US" altLang="ja-JP" sz="1200" dirty="0">
                <a:solidFill>
                  <a:schemeClr val="tx1"/>
                </a:solidFill>
                <a:latin typeface="ＭＳ 明朝" panose="02020609040205080304" pitchFamily="17" charset="-128"/>
                <a:ea typeface="ＭＳ 明朝" panose="02020609040205080304" pitchFamily="17" charset="-128"/>
              </a:rPr>
              <a:t>65</a:t>
            </a:r>
            <a:r>
              <a:rPr lang="ja-JP" altLang="en-US" sz="1200" dirty="0">
                <a:solidFill>
                  <a:schemeClr val="tx1"/>
                </a:solidFill>
                <a:latin typeface="ＭＳ 明朝" panose="02020609040205080304" pitchFamily="17" charset="-128"/>
                <a:ea typeface="ＭＳ 明朝" panose="02020609040205080304" pitchFamily="17" charset="-128"/>
              </a:rPr>
              <a:t>歳以上</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未満の者については、動機付け支援のみ実施する。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7" name="タイトル_小_1_3_1"/>
          <p:cNvSpPr txBox="1">
            <a:spLocks/>
          </p:cNvSpPr>
          <p:nvPr/>
        </p:nvSpPr>
        <p:spPr>
          <a:xfrm>
            <a:off x="368660" y="5277458"/>
            <a:ext cx="590655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委託契約を結んだ医療機関等で実施する。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p:cNvSpPr>
          <p:nvPr/>
        </p:nvSpPr>
        <p:spPr>
          <a:xfrm>
            <a:off x="531209" y="2267744"/>
            <a:ext cx="5906550" cy="2156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特定保健指導対象者の選定基準</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3" name="タイトル_小_1_3_1"/>
          <p:cNvSpPr txBox="1">
            <a:spLocks/>
          </p:cNvSpPr>
          <p:nvPr/>
        </p:nvSpPr>
        <p:spPr>
          <a:xfrm>
            <a:off x="514174" y="3818158"/>
            <a:ext cx="5913057" cy="13294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追加リスクの基準値は以下の通りである。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以上、または</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solidFill>
                  <a:schemeClr val="tx1"/>
                </a:solidFill>
                <a:latin typeface="ＭＳ 明朝" panose="02020609040205080304" pitchFamily="17" charset="-128"/>
                <a:ea typeface="ＭＳ 明朝" panose="02020609040205080304" pitchFamily="17" charset="-128"/>
              </a:rPr>
              <a:t>　　　　　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R="4343"/>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以上、または</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以上、または拡張期血圧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歳未満の者については、動機付け支援のみを行っている。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2319385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440668" y="1501961"/>
          <a:ext cx="5904000" cy="3590628"/>
        </p:xfrm>
        <a:graphic>
          <a:graphicData uri="http://schemas.openxmlformats.org/drawingml/2006/table">
            <a:tbl>
              <a:tblPr/>
              <a:tblGrid>
                <a:gridCol w="1584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246228">
                <a:tc>
                  <a:txBody>
                    <a:bodyPr/>
                    <a:lstStyle/>
                    <a:p>
                      <a:pPr algn="ctr" fontAlgn="ct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支援形態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支援内容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443600">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積極的支援</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初回面接</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分以上の個別支援、または</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分以上のグループ支援。</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b.3</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カ月以上の継続支援</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個別支援、グループ支援の他、電話、</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e-mail</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等の通信手段を組み合わせて行う。</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c.3</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カ月経過後の評価</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面接または通信手段を利用して行う。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から、対象者自らが自分の身体に起こっている変化を理解し、生活習慣改善の必要性を実感できるような働きかけを行う。また、具体的に実践可能な行動目標を対象者が選択できるように支援する。</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支援者は目標達成のために必要な支援計画を立て、行動が継続できるように定期的･継続的に介入する。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4000">
                <a:tc>
                  <a:txBody>
                    <a:body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初回面接</a:t>
                      </a:r>
                      <a:b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分以上の個別支援、または</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分以上のグループ支援。</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b.3</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カ月経過後の評価</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面接または通信手段を利用して行う。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対象者自らが、自分の生活習慣の改善すべき点を自覚することで行動目標を設定し、目標達成に向けた取り組みが継続できるように動機付け支援を行う。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9" name="タイトル_小_1_3_1"/>
          <p:cNvSpPr txBox="1">
            <a:spLocks/>
          </p:cNvSpPr>
          <p:nvPr/>
        </p:nvSpPr>
        <p:spPr>
          <a:xfrm>
            <a:off x="368660" y="506619"/>
            <a:ext cx="5906550" cy="8366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実施項目</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保健指導レベルに応じた内容の保健指導を実施する。</a:t>
            </a: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113</a:t>
            </a:fld>
            <a:endParaRPr kumimoji="1" lang="ja-JP" altLang="en-US" dirty="0">
              <a:latin typeface="ＭＳ 明朝"/>
              <a:ea typeface="ＭＳ 明朝"/>
            </a:endParaRPr>
          </a:p>
        </p:txBody>
      </p:sp>
      <p:sp>
        <p:nvSpPr>
          <p:cNvPr id="33" name="タイトル_小_1_3_1"/>
          <p:cNvSpPr txBox="1">
            <a:spLocks/>
          </p:cNvSpPr>
          <p:nvPr/>
        </p:nvSpPr>
        <p:spPr>
          <a:xfrm>
            <a:off x="482840" y="1233086"/>
            <a:ext cx="5906550" cy="2156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保健指導の内容</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34" name="タイトル_小_1_3_1"/>
          <p:cNvSpPr txBox="1">
            <a:spLocks/>
          </p:cNvSpPr>
          <p:nvPr/>
        </p:nvSpPr>
        <p:spPr>
          <a:xfrm>
            <a:off x="368660" y="5409196"/>
            <a:ext cx="5906550" cy="760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実施時期</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７月から翌年度６月に実施する。</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35" name="タイトル_小_1_3_1"/>
          <p:cNvSpPr txBox="1">
            <a:spLocks/>
          </p:cNvSpPr>
          <p:nvPr/>
        </p:nvSpPr>
        <p:spPr>
          <a:xfrm>
            <a:off x="368660" y="6088736"/>
            <a:ext cx="5906550" cy="655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オ</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案内方法</a:t>
            </a:r>
          </a:p>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対象者に対して、特定保健指導利用券を発送する。</a:t>
            </a:r>
          </a:p>
        </p:txBody>
      </p:sp>
    </p:spTree>
    <p:extLst>
      <p:ext uri="{BB962C8B-B14F-4D97-AF65-F5344CB8AC3E}">
        <p14:creationId xmlns:p14="http://schemas.microsoft.com/office/powerpoint/2010/main" val="19919902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テキスト ボックス 24"/>
          <p:cNvSpPr txBox="1">
            <a:spLocks noChangeAspect="1"/>
          </p:cNvSpPr>
          <p:nvPr/>
        </p:nvSpPr>
        <p:spPr>
          <a:xfrm>
            <a:off x="254000" y="15976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(4)</a:t>
            </a:r>
            <a:r>
              <a:rPr lang="ja-JP" altLang="en-US" sz="1400" dirty="0">
                <a:solidFill>
                  <a:srgbClr val="000000"/>
                </a:solidFill>
                <a:latin typeface="ＭＳ 明朝" panose="02020609040205080304" pitchFamily="17" charset="-128"/>
                <a:ea typeface="ＭＳ 明朝" panose="02020609040205080304" pitchFamily="17" charset="-128"/>
              </a:rPr>
              <a:t>実施スケジュール</a:t>
            </a:r>
            <a:endParaRPr lang="ja-JP" altLang="ja-JP" sz="1400" dirty="0">
              <a:latin typeface="ＭＳ 明朝" panose="02020609040205080304" pitchFamily="17" charset="-128"/>
              <a:ea typeface="ＭＳ 明朝" panose="02020609040205080304" pitchFamily="17" charset="-128"/>
            </a:endParaRP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114</a:t>
            </a:fld>
            <a:endParaRPr kumimoji="1" lang="ja-JP" altLang="en-US" dirty="0">
              <a:latin typeface="ＭＳ 明朝"/>
              <a:ea typeface="ＭＳ 明朝"/>
            </a:endParaRPr>
          </a:p>
        </p:txBody>
      </p:sp>
      <p:graphicFrame>
        <p:nvGraphicFramePr>
          <p:cNvPr id="3" name="表 2"/>
          <p:cNvGraphicFramePr>
            <a:graphicFrameLocks noGrp="1"/>
          </p:cNvGraphicFramePr>
          <p:nvPr>
            <p:extLst/>
          </p:nvPr>
        </p:nvGraphicFramePr>
        <p:xfrm>
          <a:off x="381600" y="626400"/>
          <a:ext cx="5904007" cy="3632400"/>
        </p:xfrm>
        <a:graphic>
          <a:graphicData uri="http://schemas.openxmlformats.org/drawingml/2006/table">
            <a:tbl>
              <a:tblPr firstRow="1" bandRow="1">
                <a:tableStyleId>{5C22544A-7EE6-4342-B048-85BDC9FD1C3A}</a:tableStyleId>
              </a:tblPr>
              <a:tblGrid>
                <a:gridCol w="292850">
                  <a:extLst>
                    <a:ext uri="{9D8B030D-6E8A-4147-A177-3AD203B41FA5}">
                      <a16:colId xmlns:a16="http://schemas.microsoft.com/office/drawing/2014/main" val="20000"/>
                    </a:ext>
                  </a:extLst>
                </a:gridCol>
                <a:gridCol w="983397">
                  <a:extLst>
                    <a:ext uri="{9D8B030D-6E8A-4147-A177-3AD203B41FA5}">
                      <a16:colId xmlns:a16="http://schemas.microsoft.com/office/drawing/2014/main" val="20001"/>
                    </a:ext>
                  </a:extLst>
                </a:gridCol>
                <a:gridCol w="289235">
                  <a:extLst>
                    <a:ext uri="{9D8B030D-6E8A-4147-A177-3AD203B41FA5}">
                      <a16:colId xmlns:a16="http://schemas.microsoft.com/office/drawing/2014/main" val="20002"/>
                    </a:ext>
                  </a:extLst>
                </a:gridCol>
                <a:gridCol w="289235">
                  <a:extLst>
                    <a:ext uri="{9D8B030D-6E8A-4147-A177-3AD203B41FA5}">
                      <a16:colId xmlns:a16="http://schemas.microsoft.com/office/drawing/2014/main" val="20003"/>
                    </a:ext>
                  </a:extLst>
                </a:gridCol>
                <a:gridCol w="289235">
                  <a:extLst>
                    <a:ext uri="{9D8B030D-6E8A-4147-A177-3AD203B41FA5}">
                      <a16:colId xmlns:a16="http://schemas.microsoft.com/office/drawing/2014/main" val="20004"/>
                    </a:ext>
                  </a:extLst>
                </a:gridCol>
                <a:gridCol w="289235">
                  <a:extLst>
                    <a:ext uri="{9D8B030D-6E8A-4147-A177-3AD203B41FA5}">
                      <a16:colId xmlns:a16="http://schemas.microsoft.com/office/drawing/2014/main" val="20005"/>
                    </a:ext>
                  </a:extLst>
                </a:gridCol>
                <a:gridCol w="289235">
                  <a:extLst>
                    <a:ext uri="{9D8B030D-6E8A-4147-A177-3AD203B41FA5}">
                      <a16:colId xmlns:a16="http://schemas.microsoft.com/office/drawing/2014/main" val="20006"/>
                    </a:ext>
                  </a:extLst>
                </a:gridCol>
                <a:gridCol w="289235">
                  <a:extLst>
                    <a:ext uri="{9D8B030D-6E8A-4147-A177-3AD203B41FA5}">
                      <a16:colId xmlns:a16="http://schemas.microsoft.com/office/drawing/2014/main" val="20007"/>
                    </a:ext>
                  </a:extLst>
                </a:gridCol>
                <a:gridCol w="289235">
                  <a:extLst>
                    <a:ext uri="{9D8B030D-6E8A-4147-A177-3AD203B41FA5}">
                      <a16:colId xmlns:a16="http://schemas.microsoft.com/office/drawing/2014/main" val="20008"/>
                    </a:ext>
                  </a:extLst>
                </a:gridCol>
                <a:gridCol w="289235">
                  <a:extLst>
                    <a:ext uri="{9D8B030D-6E8A-4147-A177-3AD203B41FA5}">
                      <a16:colId xmlns:a16="http://schemas.microsoft.com/office/drawing/2014/main" val="20009"/>
                    </a:ext>
                  </a:extLst>
                </a:gridCol>
                <a:gridCol w="289235">
                  <a:extLst>
                    <a:ext uri="{9D8B030D-6E8A-4147-A177-3AD203B41FA5}">
                      <a16:colId xmlns:a16="http://schemas.microsoft.com/office/drawing/2014/main" val="20010"/>
                    </a:ext>
                  </a:extLst>
                </a:gridCol>
                <a:gridCol w="289235">
                  <a:extLst>
                    <a:ext uri="{9D8B030D-6E8A-4147-A177-3AD203B41FA5}">
                      <a16:colId xmlns:a16="http://schemas.microsoft.com/office/drawing/2014/main" val="20011"/>
                    </a:ext>
                  </a:extLst>
                </a:gridCol>
                <a:gridCol w="289235">
                  <a:extLst>
                    <a:ext uri="{9D8B030D-6E8A-4147-A177-3AD203B41FA5}">
                      <a16:colId xmlns:a16="http://schemas.microsoft.com/office/drawing/2014/main" val="20012"/>
                    </a:ext>
                  </a:extLst>
                </a:gridCol>
                <a:gridCol w="289235">
                  <a:extLst>
                    <a:ext uri="{9D8B030D-6E8A-4147-A177-3AD203B41FA5}">
                      <a16:colId xmlns:a16="http://schemas.microsoft.com/office/drawing/2014/main" val="20013"/>
                    </a:ext>
                  </a:extLst>
                </a:gridCol>
                <a:gridCol w="289235">
                  <a:extLst>
                    <a:ext uri="{9D8B030D-6E8A-4147-A177-3AD203B41FA5}">
                      <a16:colId xmlns:a16="http://schemas.microsoft.com/office/drawing/2014/main" val="20014"/>
                    </a:ext>
                  </a:extLst>
                </a:gridCol>
                <a:gridCol w="289235">
                  <a:extLst>
                    <a:ext uri="{9D8B030D-6E8A-4147-A177-3AD203B41FA5}">
                      <a16:colId xmlns:a16="http://schemas.microsoft.com/office/drawing/2014/main" val="20015"/>
                    </a:ext>
                  </a:extLst>
                </a:gridCol>
                <a:gridCol w="289235">
                  <a:extLst>
                    <a:ext uri="{9D8B030D-6E8A-4147-A177-3AD203B41FA5}">
                      <a16:colId xmlns:a16="http://schemas.microsoft.com/office/drawing/2014/main" val="20016"/>
                    </a:ext>
                  </a:extLst>
                </a:gridCol>
                <a:gridCol w="289235">
                  <a:extLst>
                    <a:ext uri="{9D8B030D-6E8A-4147-A177-3AD203B41FA5}">
                      <a16:colId xmlns:a16="http://schemas.microsoft.com/office/drawing/2014/main" val="20017"/>
                    </a:ext>
                  </a:extLst>
                </a:gridCol>
              </a:tblGrid>
              <a:tr h="302700">
                <a:tc rowSpan="2">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実施項目</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gridSpan="1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当年度</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8</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9</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10</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3</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302700">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a:t>
                      </a:r>
                    </a:p>
                  </a:txBody>
                  <a:tcPr marL="7200" marR="7200" marT="720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対象者抽出</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受診券送付</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特定健康診査実施</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未受診者受診勧奨</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2700">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特定保健指導</a:t>
                      </a:r>
                    </a:p>
                  </a:txBody>
                  <a:tcPr marL="7200" marR="7200" marT="720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対象者抽出</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利用券送付</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zh-TW" altLang="en-US" sz="900" b="0" kern="1200" dirty="0">
                          <a:solidFill>
                            <a:schemeClr val="tx1"/>
                          </a:solidFill>
                          <a:latin typeface="ＭＳ 明朝" panose="02020609040205080304" pitchFamily="17" charset="-128"/>
                          <a:ea typeface="ＭＳ 明朝" panose="02020609040205080304" pitchFamily="17" charset="-128"/>
                          <a:cs typeface="+mn-cs"/>
                        </a:rPr>
                        <a:t>特定保健指導実施</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2700">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未利用者利用勧奨</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2700">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前年度の評価</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2700">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次年度の計画</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5" name="左右矢印 4"/>
          <p:cNvSpPr/>
          <p:nvPr/>
        </p:nvSpPr>
        <p:spPr>
          <a:xfrm>
            <a:off x="1657443" y="1284015"/>
            <a:ext cx="288000" cy="180000"/>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右矢印 20"/>
          <p:cNvSpPr/>
          <p:nvPr/>
        </p:nvSpPr>
        <p:spPr>
          <a:xfrm>
            <a:off x="1945443" y="1590461"/>
            <a:ext cx="299064" cy="1666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左右矢印 22"/>
          <p:cNvSpPr/>
          <p:nvPr/>
        </p:nvSpPr>
        <p:spPr>
          <a:xfrm>
            <a:off x="2244507" y="1872419"/>
            <a:ext cx="1434489" cy="201568"/>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右矢印 23"/>
          <p:cNvSpPr/>
          <p:nvPr/>
        </p:nvSpPr>
        <p:spPr>
          <a:xfrm>
            <a:off x="2532139" y="2189262"/>
            <a:ext cx="1146857" cy="182282"/>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a:off x="2532139" y="2489101"/>
            <a:ext cx="1728000" cy="180000"/>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右矢印 27"/>
          <p:cNvSpPr/>
          <p:nvPr/>
        </p:nvSpPr>
        <p:spPr>
          <a:xfrm>
            <a:off x="2532139" y="2784376"/>
            <a:ext cx="1728000" cy="180000"/>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右矢印 28"/>
          <p:cNvSpPr/>
          <p:nvPr/>
        </p:nvSpPr>
        <p:spPr>
          <a:xfrm>
            <a:off x="2532139" y="3098907"/>
            <a:ext cx="3456000" cy="180000"/>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左右矢印 41"/>
          <p:cNvSpPr/>
          <p:nvPr/>
        </p:nvSpPr>
        <p:spPr>
          <a:xfrm>
            <a:off x="2852936" y="3394182"/>
            <a:ext cx="3135202" cy="201498"/>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右矢印 42"/>
          <p:cNvSpPr/>
          <p:nvPr/>
        </p:nvSpPr>
        <p:spPr>
          <a:xfrm>
            <a:off x="3108507" y="3713237"/>
            <a:ext cx="576000" cy="180000"/>
          </a:xfrm>
          <a:prstGeom prst="leftRightArrow">
            <a:avLst/>
          </a:prstGeom>
          <a:solidFill>
            <a:srgbClr val="FDEAD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右矢印 43"/>
          <p:cNvSpPr/>
          <p:nvPr/>
        </p:nvSpPr>
        <p:spPr>
          <a:xfrm>
            <a:off x="3678996" y="4010794"/>
            <a:ext cx="576000" cy="180000"/>
          </a:xfrm>
          <a:prstGeom prst="leftRightArrow">
            <a:avLst/>
          </a:prstGeom>
          <a:solidFill>
            <a:srgbClr val="DBEEF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8838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p:cNvSpPr txBox="1">
            <a:spLocks noChangeAspect="1"/>
          </p:cNvSpPr>
          <p:nvPr/>
        </p:nvSpPr>
        <p:spPr>
          <a:xfrm>
            <a:off x="254000" y="38771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(1)</a:t>
            </a:r>
            <a:r>
              <a:rPr lang="ja-JP" altLang="en-US" sz="1400" kern="0" dirty="0">
                <a:solidFill>
                  <a:sysClr val="windowText" lastClr="000000"/>
                </a:solidFill>
                <a:latin typeface="ＭＳ 明朝" panose="02020609040205080304" pitchFamily="17" charset="-128"/>
                <a:ea typeface="ＭＳ 明朝" panose="02020609040205080304" pitchFamily="17" charset="-128"/>
              </a:rPr>
              <a:t>個人情報の保護</a:t>
            </a:r>
            <a:endParaRPr lang="ja-JP" altLang="ja-JP" sz="1400"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369000" y="674863"/>
            <a:ext cx="6120000" cy="1115714"/>
          </a:xfrm>
          <a:prstGeom prst="rect">
            <a:avLst/>
          </a:prstGeom>
          <a:noFill/>
          <a:ln>
            <a:noFill/>
          </a:ln>
        </p:spPr>
        <p:txBody>
          <a:bodyPr wrap="square" lIns="0" rIns="0" rtlCol="0">
            <a:noAutofit/>
          </a:bodyPr>
          <a:lstStyle/>
          <a:p>
            <a:pPr indent="-228600">
              <a:lnSpc>
                <a:spcPct val="125000"/>
              </a:lnSpc>
            </a:pPr>
            <a:r>
              <a:rPr lang="ja-JP" altLang="en-US" sz="1300" dirty="0">
                <a:latin typeface="ＭＳ 明朝" panose="02020609040205080304" pitchFamily="17" charset="-128"/>
                <a:ea typeface="ＭＳ 明朝" panose="02020609040205080304" pitchFamily="17" charset="-128"/>
              </a:rPr>
              <a:t>①個人情報保護関係規定の遵守</a:t>
            </a:r>
          </a:p>
          <a:p>
            <a:pPr marR="5429">
              <a:lnSpc>
                <a:spcPct val="125000"/>
              </a:lnSpc>
            </a:pPr>
            <a:r>
              <a:rPr lang="ja-JP" altLang="en-US" sz="1200" dirty="0">
                <a:latin typeface="ＭＳ 明朝" panose="02020609040205080304" pitchFamily="17" charset="-128"/>
                <a:ea typeface="ＭＳ 明朝" panose="02020609040205080304" pitchFamily="17" charset="-128"/>
              </a:rPr>
              <a:t>　個人情報の保護に関する法律及び同法に基づくガイドライン等に準じて、厳格な運用管理を行い、役員･職員の義務</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データの正確性の確保、漏洩防止措置、従業者の監督、委託先の監督</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について周知を図る。</a:t>
            </a:r>
            <a:endParaRPr lang="en-US" altLang="ja-JP" sz="1200" dirty="0">
              <a:latin typeface="ＭＳ 明朝" panose="02020609040205080304" pitchFamily="17" charset="-128"/>
              <a:ea typeface="ＭＳ 明朝" panose="02020609040205080304" pitchFamily="17" charset="-128"/>
            </a:endParaRPr>
          </a:p>
          <a:p>
            <a:pPr marR="5429">
              <a:lnSpc>
                <a:spcPct val="125000"/>
              </a:lnSpc>
            </a:pPr>
            <a:r>
              <a:rPr lang="ja-JP" altLang="en-US" sz="1200" dirty="0">
                <a:latin typeface="ＭＳ 明朝" panose="02020609040205080304" pitchFamily="17" charset="-128"/>
                <a:ea typeface="ＭＳ 明朝" panose="02020609040205080304" pitchFamily="17" charset="-128"/>
              </a:rPr>
              <a:t>　また、外部委託を行う場合は個人情報の厳重な管理や、目的外使用の禁止等を契約書に明示し、委託先の契約遵守状況を管理する。</a:t>
            </a:r>
            <a:endParaRPr lang="en-US" altLang="ja-JP" sz="1200" dirty="0">
              <a:latin typeface="ＭＳ 明朝" panose="02020609040205080304" pitchFamily="17" charset="-128"/>
              <a:ea typeface="ＭＳ 明朝" panose="02020609040205080304" pitchFamily="17" charset="-128"/>
            </a:endParaRPr>
          </a:p>
          <a:p>
            <a:pPr marR="5429">
              <a:lnSpc>
                <a:spcPct val="125000"/>
              </a:lnSpc>
            </a:pPr>
            <a:endParaRPr lang="en-US" altLang="ja-JP" sz="1200" dirty="0">
              <a:latin typeface="ＭＳ 明朝" panose="02020609040205080304" pitchFamily="17" charset="-128"/>
              <a:ea typeface="ＭＳ 明朝" panose="02020609040205080304" pitchFamily="17" charset="-128"/>
            </a:endParaRPr>
          </a:p>
          <a:p>
            <a:pPr indent="-228600">
              <a:lnSpc>
                <a:spcPct val="125000"/>
              </a:lnSpc>
            </a:pPr>
            <a:r>
              <a:rPr lang="ja-JP" altLang="en-US" sz="1300" dirty="0">
                <a:latin typeface="ＭＳ 明朝" panose="02020609040205080304" pitchFamily="17" charset="-128"/>
                <a:ea typeface="ＭＳ 明朝" panose="02020609040205080304" pitchFamily="17" charset="-128"/>
              </a:rPr>
              <a:t>②データの管理</a:t>
            </a:r>
            <a:endParaRPr lang="en-US" altLang="ja-JP" sz="1300" dirty="0">
              <a:latin typeface="ＭＳ 明朝" panose="02020609040205080304" pitchFamily="17" charset="-128"/>
              <a:ea typeface="ＭＳ 明朝" panose="02020609040205080304" pitchFamily="17" charset="-128"/>
            </a:endParaRPr>
          </a:p>
          <a:p>
            <a:pPr indent="-228600">
              <a:lnSpc>
                <a:spcPct val="125000"/>
              </a:lnSpc>
            </a:pPr>
            <a:r>
              <a:rPr lang="ja-JP" altLang="en-US" sz="14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特定健康診査･特定保健指導結果のデータの保存年限は原則</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年とし、保存期間経過後適切に破棄する。また、他の医療保険に異動する等で被保険者でなくなった場合は、異動年度の翌年度末まで保管し、その後適切に破棄する。</a:t>
            </a:r>
            <a:endParaRPr lang="en-US" altLang="ja-JP" sz="1200" dirty="0">
              <a:latin typeface="ＭＳ 明朝" panose="02020609040205080304" pitchFamily="17" charset="-128"/>
              <a:ea typeface="ＭＳ 明朝" panose="02020609040205080304" pitchFamily="17" charset="-128"/>
            </a:endParaRPr>
          </a:p>
          <a:p>
            <a:pPr marR="5429">
              <a:lnSpc>
                <a:spcPct val="125000"/>
              </a:lnSpc>
            </a:pP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115</a:t>
            </a:fld>
            <a:endParaRPr kumimoji="1" lang="ja-JP" altLang="en-US" dirty="0">
              <a:latin typeface="ＭＳ 明朝"/>
              <a:ea typeface="ＭＳ 明朝"/>
            </a:endParaRPr>
          </a:p>
        </p:txBody>
      </p:sp>
      <p:sp>
        <p:nvSpPr>
          <p:cNvPr id="8" name="テキスト ボックス 7"/>
          <p:cNvSpPr txBox="1"/>
          <p:nvPr/>
        </p:nvSpPr>
        <p:spPr>
          <a:xfrm>
            <a:off x="369000" y="4253580"/>
            <a:ext cx="6120000" cy="1184798"/>
          </a:xfrm>
          <a:prstGeom prst="rect">
            <a:avLst/>
          </a:prstGeom>
          <a:noFill/>
          <a:ln>
            <a:noFill/>
          </a:ln>
        </p:spPr>
        <p:txBody>
          <a:bodyPr wrap="square" lIns="0" rIns="0" rtlCol="0">
            <a:noAutofit/>
          </a:bodyPr>
          <a:lstStyle/>
          <a:p>
            <a:pPr>
              <a:lnSpc>
                <a:spcPct val="125000"/>
              </a:lnSpc>
            </a:pPr>
            <a:r>
              <a:rPr lang="ja-JP" altLang="en-US" sz="1200" dirty="0">
                <a:solidFill>
                  <a:prstClr val="black"/>
                </a:solidFill>
                <a:latin typeface="ＭＳ 明朝" panose="02020609040205080304" pitchFamily="17" charset="-128"/>
                <a:ea typeface="ＭＳ 明朝" panose="02020609040205080304" pitchFamily="17" charset="-128"/>
              </a:rPr>
              <a:t>　法第</a:t>
            </a:r>
            <a:r>
              <a:rPr lang="en-US" altLang="ja-JP" sz="1200" dirty="0">
                <a:solidFill>
                  <a:prstClr val="black"/>
                </a:solidFill>
                <a:latin typeface="ＭＳ 明朝" panose="02020609040205080304" pitchFamily="17" charset="-128"/>
                <a:ea typeface="ＭＳ 明朝" panose="02020609040205080304" pitchFamily="17" charset="-128"/>
              </a:rPr>
              <a:t>19</a:t>
            </a:r>
            <a:r>
              <a:rPr lang="ja-JP" altLang="en-US" sz="1200" dirty="0">
                <a:solidFill>
                  <a:prstClr val="black"/>
                </a:solidFill>
                <a:latin typeface="ＭＳ 明朝" panose="02020609040205080304" pitchFamily="17" charset="-128"/>
                <a:ea typeface="ＭＳ 明朝" panose="02020609040205080304" pitchFamily="17" charset="-128"/>
              </a:rPr>
              <a:t>条</a:t>
            </a:r>
            <a:r>
              <a:rPr lang="en-US" altLang="ja-JP" sz="1200" dirty="0">
                <a:solidFill>
                  <a:prstClr val="black"/>
                </a:solidFill>
                <a:latin typeface="ＭＳ 明朝" panose="02020609040205080304" pitchFamily="17" charset="-128"/>
                <a:ea typeface="ＭＳ 明朝" panose="02020609040205080304" pitchFamily="17" charset="-128"/>
              </a:rPr>
              <a:t>3</a:t>
            </a:r>
            <a:r>
              <a:rPr lang="ja-JP" altLang="en-US" sz="1200" dirty="0">
                <a:solidFill>
                  <a:prstClr val="black"/>
                </a:solidFill>
                <a:latin typeface="ＭＳ 明朝" panose="02020609040205080304" pitchFamily="17" charset="-128"/>
                <a:ea typeface="ＭＳ 明朝" panose="02020609040205080304" pitchFamily="17" charset="-128"/>
              </a:rPr>
              <a:t>において、</a:t>
            </a:r>
            <a:r>
              <a:rPr lang="en-US" altLang="ja-JP" sz="1200" dirty="0">
                <a:solidFill>
                  <a:prstClr val="black"/>
                </a:solidFill>
                <a:latin typeface="ＭＳ 明朝" panose="02020609040205080304" pitchFamily="17" charset="-128"/>
                <a:ea typeface="ＭＳ 明朝" panose="02020609040205080304" pitchFamily="17" charset="-128"/>
              </a:rPr>
              <a:t>｢</a:t>
            </a:r>
            <a:r>
              <a:rPr lang="ja-JP" altLang="en-US" sz="1200" dirty="0">
                <a:solidFill>
                  <a:prstClr val="black"/>
                </a:solidFill>
                <a:latin typeface="ＭＳ 明朝" panose="02020609040205080304" pitchFamily="17" charset="-128"/>
                <a:ea typeface="ＭＳ 明朝" panose="02020609040205080304" pitchFamily="17" charset="-128"/>
              </a:rPr>
              <a:t>保険者は、特定健康診査等実施計画を定め、又はこれを変更したときは、遅滞なく、これを公表しなければならない。</a:t>
            </a:r>
            <a:r>
              <a:rPr lang="en-US" altLang="ja-JP" sz="1200" dirty="0">
                <a:solidFill>
                  <a:prstClr val="black"/>
                </a:solidFill>
                <a:latin typeface="ＭＳ 明朝" panose="02020609040205080304" pitchFamily="17" charset="-128"/>
                <a:ea typeface="ＭＳ 明朝" panose="02020609040205080304" pitchFamily="17" charset="-128"/>
              </a:rPr>
              <a:t>｣</a:t>
            </a:r>
            <a:r>
              <a:rPr lang="ja-JP" altLang="en-US" sz="1200" dirty="0">
                <a:solidFill>
                  <a:prstClr val="black"/>
                </a:solidFill>
                <a:latin typeface="ＭＳ 明朝" panose="02020609040205080304" pitchFamily="17" charset="-128"/>
                <a:ea typeface="ＭＳ 明朝" panose="02020609040205080304" pitchFamily="17" charset="-128"/>
              </a:rPr>
              <a:t>とあるため、広報、ホームページ等で公表し、広く周知を図る。</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0" name="テキスト ボックス 9"/>
          <p:cNvSpPr txBox="1">
            <a:spLocks noChangeAspect="1"/>
          </p:cNvSpPr>
          <p:nvPr/>
        </p:nvSpPr>
        <p:spPr>
          <a:xfrm>
            <a:off x="254000" y="3948708"/>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(2)</a:t>
            </a:r>
            <a:r>
              <a:rPr lang="ja-JP" altLang="en-US" sz="1400" kern="0" dirty="0">
                <a:solidFill>
                  <a:sysClr val="windowText" lastClr="000000"/>
                </a:solidFill>
                <a:latin typeface="ＭＳ 明朝" panose="02020609040205080304" pitchFamily="17" charset="-128"/>
                <a:ea typeface="ＭＳ 明朝" panose="02020609040205080304" pitchFamily="17" charset="-128"/>
              </a:rPr>
              <a:t>特定健康診査等実施計画の公表及び周知</a:t>
            </a:r>
            <a:endParaRPr lang="ja-JP" altLang="ja-JP" sz="14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252140" y="56982"/>
            <a:ext cx="6858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7.</a:t>
            </a:r>
            <a:r>
              <a:rPr lang="ja-JP" altLang="en-US" sz="1600" b="1" dirty="0">
                <a:latin typeface="ＭＳ 明朝" panose="02020609040205080304" pitchFamily="17" charset="-128"/>
                <a:ea typeface="ＭＳ 明朝" panose="02020609040205080304" pitchFamily="17" charset="-128"/>
              </a:rPr>
              <a:t>その他</a:t>
            </a:r>
            <a:endParaRPr lang="ja-JP" altLang="ja-JP" sz="1600" dirty="0">
              <a:latin typeface="ＭＳ 明朝" panose="02020609040205080304" pitchFamily="17" charset="-128"/>
              <a:ea typeface="ＭＳ 明朝" panose="02020609040205080304" pitchFamily="17" charset="-128"/>
            </a:endParaRPr>
          </a:p>
        </p:txBody>
      </p:sp>
      <p:cxnSp>
        <p:nvCxnSpPr>
          <p:cNvPr id="16" name="直線コネクタ 15"/>
          <p:cNvCxnSpPr>
            <a:cxnSpLocks noChangeAspect="1"/>
          </p:cNvCxnSpPr>
          <p:nvPr/>
        </p:nvCxnSpPr>
        <p:spPr>
          <a:xfrm>
            <a:off x="188640" y="356002"/>
            <a:ext cx="636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00205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タイトル_小_1_3_1"/>
          <p:cNvSpPr txBox="1">
            <a:spLocks noChangeAspect="1"/>
          </p:cNvSpPr>
          <p:nvPr/>
        </p:nvSpPr>
        <p:spPr>
          <a:xfrm>
            <a:off x="311500" y="654907"/>
            <a:ext cx="6120000" cy="1224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marL="90488" indent="-90488">
              <a:lnSpc>
                <a:spcPct val="125000"/>
              </a:lnSpc>
              <a:spcBef>
                <a:spcPct val="0"/>
              </a:spcBef>
              <a:defRPr/>
            </a:pPr>
            <a:r>
              <a:rPr lang="ja-JP" altLang="en-US" sz="1300" dirty="0">
                <a:solidFill>
                  <a:schemeClr val="tx1"/>
                </a:solidFill>
                <a:latin typeface="ＭＳ 明朝" panose="02020609040205080304" pitchFamily="17" charset="-128"/>
                <a:ea typeface="ＭＳ 明朝" panose="02020609040205080304" pitchFamily="17" charset="-128"/>
              </a:rPr>
              <a:t>①評価</a:t>
            </a:r>
            <a:endParaRPr lang="en-US" altLang="ja-JP" sz="1300" dirty="0">
              <a:solidFill>
                <a:schemeClr val="tx1"/>
              </a:solidFill>
              <a:latin typeface="ＭＳ 明朝" panose="02020609040205080304" pitchFamily="17" charset="-128"/>
              <a:ea typeface="ＭＳ 明朝" panose="02020609040205080304" pitchFamily="17" charset="-128"/>
            </a:endParaRPr>
          </a:p>
          <a:p>
            <a:pPr>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cs typeface="+mj-cs"/>
              </a:rPr>
              <a:t>　</a:t>
            </a:r>
            <a:r>
              <a:rPr lang="ja-JP" altLang="en-US" sz="1200" dirty="0">
                <a:latin typeface="ＭＳ 明朝" panose="02020609040205080304" pitchFamily="17" charset="-128"/>
                <a:ea typeface="ＭＳ 明朝" panose="02020609040205080304" pitchFamily="17" charset="-128"/>
              </a:rPr>
              <a:t>特定健康診査の受診率、特定保健指導の実施率、メタボリックシンドローム該当者及び予備群の減少率等について、客観的に評価を行う。</a:t>
            </a:r>
            <a:endParaRPr lang="en-US" altLang="ja-JP" sz="1200" dirty="0">
              <a:latin typeface="ＭＳ 明朝" panose="02020609040205080304" pitchFamily="17" charset="-128"/>
              <a:ea typeface="ＭＳ 明朝" panose="02020609040205080304" pitchFamily="17" charset="-128"/>
            </a:endParaRPr>
          </a:p>
          <a:p>
            <a:pPr>
              <a:lnSpc>
                <a:spcPct val="125000"/>
              </a:lnSpc>
              <a:spcBef>
                <a:spcPct val="0"/>
              </a:spcBef>
              <a:defRPr/>
            </a:pPr>
            <a:endParaRPr lang="en-US" altLang="ja-JP" sz="1200" dirty="0">
              <a:latin typeface="ＭＳ 明朝" panose="02020609040205080304" pitchFamily="17" charset="-128"/>
              <a:ea typeface="ＭＳ 明朝" panose="02020609040205080304" pitchFamily="17" charset="-128"/>
            </a:endParaRPr>
          </a:p>
          <a:p>
            <a:pPr indent="-90488">
              <a:lnSpc>
                <a:spcPct val="150000"/>
              </a:lnSpc>
              <a:spcBef>
                <a:spcPct val="0"/>
              </a:spcBef>
            </a:pPr>
            <a:r>
              <a:rPr lang="ja-JP" altLang="en-US" sz="1300" dirty="0">
                <a:latin typeface="ＭＳ 明朝" panose="02020609040205080304" pitchFamily="17" charset="-128"/>
                <a:ea typeface="ＭＳ 明朝" panose="02020609040205080304" pitchFamily="17" charset="-128"/>
              </a:rPr>
              <a:t>②計画の見直し</a:t>
            </a:r>
            <a:endParaRPr lang="en-US" altLang="ja-JP" sz="1300" dirty="0">
              <a:latin typeface="ＭＳ 明朝" panose="02020609040205080304" pitchFamily="17" charset="-128"/>
              <a:ea typeface="ＭＳ 明朝" panose="02020609040205080304" pitchFamily="17" charset="-128"/>
            </a:endParaRPr>
          </a:p>
          <a:p>
            <a:pPr lvl="0">
              <a:lnSpc>
                <a:spcPct val="125000"/>
              </a:lnSpc>
              <a:spcBef>
                <a:spcPct val="0"/>
              </a:spcBef>
            </a:pPr>
            <a:r>
              <a:rPr lang="ja-JP" altLang="en-US" sz="1200" dirty="0">
                <a:latin typeface="ＭＳ 明朝" panose="02020609040205080304" pitchFamily="17" charset="-128"/>
                <a:ea typeface="ＭＳ 明朝" panose="02020609040205080304" pitchFamily="17" charset="-128"/>
              </a:rPr>
              <a:t>　計画の見直しについては、毎年度目標の達成状況を評価し、必要に応じて見直しを行うものとする。</a:t>
            </a:r>
            <a:endParaRPr lang="en-US" altLang="ja-JP" sz="1200" dirty="0">
              <a:latin typeface="ＭＳ 明朝" panose="02020609040205080304" pitchFamily="17" charset="-128"/>
              <a:ea typeface="ＭＳ 明朝" panose="02020609040205080304" pitchFamily="17" charset="-128"/>
            </a:endParaRPr>
          </a:p>
          <a:p>
            <a:pPr>
              <a:lnSpc>
                <a:spcPct val="125000"/>
              </a:lnSpc>
              <a:spcBef>
                <a:spcPct val="0"/>
              </a:spcBef>
              <a:defRPr/>
            </a:pPr>
            <a:endParaRPr lang="ja-JP" altLang="en-US" sz="1200" dirty="0">
              <a:latin typeface="ＭＳ 明朝" panose="02020609040205080304" pitchFamily="17" charset="-128"/>
              <a:ea typeface="ＭＳ 明朝" panose="02020609040205080304" pitchFamily="17" charset="-128"/>
            </a:endParaRPr>
          </a:p>
        </p:txBody>
      </p:sp>
      <p:sp>
        <p:nvSpPr>
          <p:cNvPr id="25" name="テキスト ボックス 24"/>
          <p:cNvSpPr txBox="1">
            <a:spLocks noChangeAspect="1"/>
          </p:cNvSpPr>
          <p:nvPr/>
        </p:nvSpPr>
        <p:spPr>
          <a:xfrm>
            <a:off x="230166" y="376486"/>
            <a:ext cx="6858000" cy="307777"/>
          </a:xfrm>
          <a:prstGeom prst="rect">
            <a:avLst/>
          </a:prstGeom>
          <a:noFill/>
          <a:ln>
            <a:noFill/>
          </a:ln>
        </p:spPr>
        <p:txBody>
          <a:bodyPr wrap="square" lIns="0" rtlCol="0">
            <a:spAutoFit/>
          </a:bodyPr>
          <a:lstStyle/>
          <a:p>
            <a:pPr lvl="0"/>
            <a:r>
              <a:rPr lang="en-US" altLang="ja-JP" sz="1400" dirty="0">
                <a:latin typeface="ＭＳ 明朝" panose="02020609040205080304" pitchFamily="17" charset="-128"/>
                <a:ea typeface="ＭＳ 明朝" panose="02020609040205080304" pitchFamily="17" charset="-128"/>
              </a:rPr>
              <a:t>(3)</a:t>
            </a:r>
            <a:r>
              <a:rPr lang="ja-JP" altLang="en-US" sz="1400" kern="0" dirty="0">
                <a:solidFill>
                  <a:sysClr val="windowText" lastClr="000000"/>
                </a:solidFill>
                <a:latin typeface="ＭＳ 明朝" panose="02020609040205080304" pitchFamily="17" charset="-128"/>
                <a:ea typeface="ＭＳ 明朝" panose="02020609040205080304" pitchFamily="17" charset="-128"/>
              </a:rPr>
              <a:t>特定健康診査等実施計画の評価及び見直し</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116</a:t>
            </a:fld>
            <a:endParaRPr kumimoji="1" lang="ja-JP" altLang="en-US" dirty="0">
              <a:latin typeface="ＭＳ 明朝"/>
              <a:ea typeface="ＭＳ 明朝"/>
            </a:endParaRPr>
          </a:p>
        </p:txBody>
      </p:sp>
      <p:sp>
        <p:nvSpPr>
          <p:cNvPr id="31" name="テキスト ボックス 30"/>
          <p:cNvSpPr txBox="1">
            <a:spLocks noChangeAspect="1"/>
          </p:cNvSpPr>
          <p:nvPr/>
        </p:nvSpPr>
        <p:spPr>
          <a:xfrm>
            <a:off x="254000" y="2843808"/>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(4)</a:t>
            </a:r>
            <a:r>
              <a:rPr lang="ja-JP" altLang="en-US" sz="1400" kern="0" dirty="0">
                <a:solidFill>
                  <a:sysClr val="windowText" lastClr="000000"/>
                </a:solidFill>
                <a:latin typeface="ＭＳ 明朝" panose="02020609040205080304" pitchFamily="17" charset="-128"/>
                <a:ea typeface="ＭＳ 明朝" panose="02020609040205080304" pitchFamily="17" charset="-128"/>
              </a:rPr>
              <a:t>事業運営上の留意事項</a:t>
            </a:r>
            <a:endParaRPr lang="ja-JP" altLang="ja-JP" sz="1400" dirty="0">
              <a:latin typeface="ＭＳ 明朝" panose="02020609040205080304" pitchFamily="17" charset="-128"/>
              <a:ea typeface="ＭＳ 明朝" panose="02020609040205080304" pitchFamily="17" charset="-128"/>
            </a:endParaRPr>
          </a:p>
        </p:txBody>
      </p:sp>
      <p:sp>
        <p:nvSpPr>
          <p:cNvPr id="11" name="テキスト ボックス 10"/>
          <p:cNvSpPr txBox="1"/>
          <p:nvPr/>
        </p:nvSpPr>
        <p:spPr>
          <a:xfrm>
            <a:off x="369000" y="3137563"/>
            <a:ext cx="6120000" cy="2231429"/>
          </a:xfrm>
          <a:prstGeom prst="rect">
            <a:avLst/>
          </a:prstGeom>
          <a:noFill/>
          <a:ln>
            <a:noFill/>
          </a:ln>
        </p:spPr>
        <p:txBody>
          <a:bodyPr wrap="square" lIns="0" rIns="0" rtlCol="0">
            <a:noAutofit/>
          </a:bodyPr>
          <a:lstStyle/>
          <a:p>
            <a:pPr indent="-228600">
              <a:lnSpc>
                <a:spcPct val="125000"/>
              </a:lnSpc>
            </a:pPr>
            <a:r>
              <a:rPr lang="ja-JP" altLang="en-US" sz="1300" dirty="0">
                <a:latin typeface="ＭＳ 明朝" panose="02020609040205080304" pitchFamily="17" charset="-128"/>
                <a:ea typeface="ＭＳ 明朝" panose="02020609040205080304" pitchFamily="17" charset="-128"/>
              </a:rPr>
              <a:t>①各種検</a:t>
            </a:r>
            <a:r>
              <a:rPr lang="en-US" altLang="ja-JP" sz="1300" dirty="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健</a:t>
            </a:r>
            <a:r>
              <a:rPr lang="en-US" altLang="ja-JP" sz="1300" dirty="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診等との連携</a:t>
            </a:r>
          </a:p>
          <a:p>
            <a:pPr>
              <a:lnSpc>
                <a:spcPct val="125000"/>
              </a:lnSpc>
            </a:pPr>
            <a:r>
              <a:rPr lang="ja-JP" altLang="en-US" sz="1200" dirty="0">
                <a:latin typeface="ＭＳ 明朝" panose="02020609040205080304" pitchFamily="17" charset="-128"/>
                <a:ea typeface="ＭＳ 明朝" panose="02020609040205080304" pitchFamily="17" charset="-128"/>
              </a:rPr>
              <a:t>　</a:t>
            </a:r>
            <a:r>
              <a:rPr lang="zh-TW" altLang="en-US" sz="1200" dirty="0">
                <a:latin typeface="ＭＳ 明朝" panose="02020609040205080304" pitchFamily="17" charset="-128"/>
                <a:ea typeface="ＭＳ 明朝" panose="02020609040205080304" pitchFamily="17" charset="-128"/>
              </a:rPr>
              <a:t>特定健康診査</a:t>
            </a:r>
            <a:r>
              <a:rPr lang="ja-JP" altLang="en-US" sz="1200" dirty="0">
                <a:latin typeface="ＭＳ 明朝" panose="02020609040205080304" pitchFamily="17" charset="-128"/>
                <a:ea typeface="ＭＳ 明朝" panose="02020609040205080304" pitchFamily="17" charset="-128"/>
              </a:rPr>
              <a:t>の実施に当たっては、健康増進法及び介護保険法に基づき実施する検</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健</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診等についても可能な限り連携して実施するものとする。</a:t>
            </a:r>
            <a:endParaRPr lang="en-US" altLang="ja-JP" sz="1200" dirty="0">
              <a:latin typeface="ＭＳ 明朝" panose="02020609040205080304" pitchFamily="17" charset="-128"/>
              <a:ea typeface="ＭＳ 明朝" panose="02020609040205080304" pitchFamily="17" charset="-128"/>
            </a:endParaRPr>
          </a:p>
          <a:p>
            <a:pPr indent="171450">
              <a:lnSpc>
                <a:spcPct val="125000"/>
              </a:lnSpc>
            </a:pPr>
            <a:endParaRPr lang="en-US" altLang="ja-JP" sz="1200" dirty="0">
              <a:latin typeface="ＭＳ 明朝" panose="02020609040205080304" pitchFamily="17" charset="-128"/>
              <a:ea typeface="ＭＳ 明朝" panose="02020609040205080304" pitchFamily="17" charset="-128"/>
            </a:endParaRPr>
          </a:p>
          <a:p>
            <a:pPr indent="-228600">
              <a:lnSpc>
                <a:spcPct val="125000"/>
              </a:lnSpc>
            </a:pPr>
            <a:r>
              <a:rPr lang="ja-JP" altLang="en-US" sz="1300" dirty="0">
                <a:latin typeface="ＭＳ 明朝" panose="02020609040205080304" pitchFamily="17" charset="-128"/>
                <a:ea typeface="ＭＳ 明朝" panose="02020609040205080304" pitchFamily="17" charset="-128"/>
              </a:rPr>
              <a:t>②健康づくり事業との連携</a:t>
            </a:r>
            <a:endParaRPr lang="en-US" altLang="ja-JP" sz="13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特定健康診査･特定保健指導の対象となる年代だけでなく、生活習慣病予防のためには、</a:t>
            </a:r>
            <a:r>
              <a:rPr lang="en-US" altLang="ja-JP" sz="1200" dirty="0">
                <a:latin typeface="ＭＳ 明朝" panose="02020609040205080304" pitchFamily="17" charset="-128"/>
                <a:ea typeface="ＭＳ 明朝" panose="02020609040205080304" pitchFamily="17" charset="-128"/>
              </a:rPr>
              <a:t>40</a:t>
            </a:r>
            <a:r>
              <a:rPr lang="ja-JP" altLang="en-US" sz="1200" dirty="0">
                <a:latin typeface="ＭＳ 明朝" panose="02020609040205080304" pitchFamily="17" charset="-128"/>
                <a:ea typeface="ＭＳ 明朝" panose="02020609040205080304" pitchFamily="17" charset="-128"/>
              </a:rPr>
              <a:t>歳より若い世代へ働きかけ、生活習慣病のリスクの周知や日々の生活スタイルを見直していくことが重要になる。そのためには、関係部署が実施する保健事業とも連携しながら、生活習慣病予防を推進していく必要がある。</a:t>
            </a:r>
            <a:endParaRPr lang="en-US" altLang="ja-JP" sz="1200" dirty="0">
              <a:latin typeface="ＭＳ 明朝" panose="02020609040205080304" pitchFamily="17" charset="-128"/>
              <a:ea typeface="ＭＳ 明朝" panose="02020609040205080304" pitchFamily="17" charset="-128"/>
            </a:endParaRPr>
          </a:p>
          <a:p>
            <a:pPr indent="-228600">
              <a:lnSpc>
                <a:spcPct val="125000"/>
              </a:lnSpc>
            </a:pP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741714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369000" y="2411760"/>
            <a:ext cx="6120000" cy="1080120"/>
          </a:xfrm>
          <a:prstGeom prst="rect">
            <a:avLst/>
          </a:prstGeom>
          <a:solidFill>
            <a:schemeClr val="bg1">
              <a:lumMod val="85000"/>
            </a:schemeClr>
          </a:solidFill>
        </p:spPr>
        <p:txBody>
          <a:bodyPr vert="horz" lIns="0" tIns="45720" rIns="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kumimoji="0" lang="ja-JP" altLang="en-US" sz="2400" kern="0" dirty="0">
                <a:latin typeface="ＭＳ 明朝" panose="02020609040205080304" pitchFamily="17" charset="-128"/>
                <a:ea typeface="ＭＳ 明朝" panose="02020609040205080304" pitchFamily="17" charset="-128"/>
              </a:rPr>
              <a:t>巻末資料</a:t>
            </a:r>
          </a:p>
        </p:txBody>
      </p:sp>
      <p:sp>
        <p:nvSpPr>
          <p:cNvPr id="3" name="タイトル 1"/>
          <p:cNvSpPr txBox="1">
            <a:spLocks/>
          </p:cNvSpPr>
          <p:nvPr/>
        </p:nvSpPr>
        <p:spPr>
          <a:xfrm>
            <a:off x="1268760" y="3635896"/>
            <a:ext cx="4320480" cy="17281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defPPr>
              <a:defRPr lang="ja-JP"/>
            </a:defPPr>
            <a:lvl1pPr marL="90488" indent="-90488">
              <a:lnSpc>
                <a:spcPct val="125000"/>
              </a:lnSpc>
              <a:spcBef>
                <a:spcPct val="0"/>
              </a:spcBef>
              <a:defRPr sz="1300">
                <a:latin typeface="ＭＳ 明朝" panose="02020609040205080304" pitchFamily="17" charset="-128"/>
                <a:ea typeface="ＭＳ 明朝" panose="02020609040205080304" pitchFamily="17"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sz="1600" dirty="0"/>
              <a:t>1.</a:t>
            </a:r>
            <a:r>
              <a:rPr lang="ja-JP" altLang="en-US" sz="1600" dirty="0"/>
              <a:t>地区分析</a:t>
            </a:r>
            <a:endParaRPr lang="en-US" altLang="ja-JP" sz="1600" dirty="0"/>
          </a:p>
          <a:p>
            <a:r>
              <a:rPr lang="en-US" altLang="ja-JP" sz="1600" dirty="0"/>
              <a:t>2.</a:t>
            </a:r>
            <a:r>
              <a:rPr lang="ja-JP" altLang="en-US" sz="1600" dirty="0"/>
              <a:t>年度別 特定健康診査結果分析</a:t>
            </a:r>
            <a:endParaRPr lang="en-US" altLang="ja-JP" sz="1600" dirty="0"/>
          </a:p>
          <a:p>
            <a:r>
              <a:rPr lang="en-US" altLang="ja-JP" sz="1600" dirty="0"/>
              <a:t>3.｢</a:t>
            </a:r>
            <a:r>
              <a:rPr lang="ja-JP" altLang="en-US" sz="1600" dirty="0"/>
              <a:t>指導対象者群分析</a:t>
            </a:r>
            <a:r>
              <a:rPr lang="en-US" altLang="ja-JP" sz="1600" dirty="0"/>
              <a:t>｣</a:t>
            </a:r>
            <a:r>
              <a:rPr lang="ja-JP" altLang="en-US" sz="1600" dirty="0"/>
              <a:t>のグループ分けの見方</a:t>
            </a:r>
            <a:endParaRPr lang="en-US" altLang="ja-JP" sz="1600" dirty="0"/>
          </a:p>
          <a:p>
            <a:r>
              <a:rPr lang="en-US" altLang="ja-JP" sz="1600" dirty="0"/>
              <a:t>4.</a:t>
            </a:r>
            <a:r>
              <a:rPr lang="ja-JP" altLang="en-US" sz="1600" dirty="0"/>
              <a:t>用語解説集</a:t>
            </a:r>
            <a:endParaRPr lang="en-US" altLang="ja-JP" sz="1600" dirty="0"/>
          </a:p>
          <a:p>
            <a:r>
              <a:rPr lang="en-US" altLang="ja-JP" sz="1600" dirty="0"/>
              <a:t>5.</a:t>
            </a:r>
            <a:r>
              <a:rPr lang="ja-JP" altLang="en-US" sz="1600" dirty="0"/>
              <a:t>疾病分類</a:t>
            </a:r>
            <a:endParaRPr lang="ja-JP" altLang="ja-JP" sz="1600" dirty="0"/>
          </a:p>
        </p:txBody>
      </p:sp>
      <p:sp>
        <p:nvSpPr>
          <p:cNvPr id="4" name="タイトル 1"/>
          <p:cNvSpPr txBox="1">
            <a:spLocks noChangeAspect="1"/>
          </p:cNvSpPr>
          <p:nvPr/>
        </p:nvSpPr>
        <p:spPr>
          <a:xfrm>
            <a:off x="1187751" y="5940152"/>
            <a:ext cx="4482498" cy="1872208"/>
          </a:xfrm>
          <a:prstGeom prst="rect">
            <a:avLst/>
          </a:prstGeom>
          <a:ln>
            <a:solidFill>
              <a:schemeClr val="tx1">
                <a:lumMod val="50000"/>
                <a:lumOff val="50000"/>
              </a:schemeClr>
            </a:solidFill>
          </a:ln>
        </p:spPr>
        <p:txBody>
          <a:bodyPr vert="horz" lIns="0" tIns="45720" rIns="0" bIns="45720" rtlCol="0" anchor="t">
            <a:noAutofit/>
          </a:bodyPr>
          <a:lstStyle/>
          <a:p>
            <a:pPr lvl="0" fontAlgn="base">
              <a:lnSpc>
                <a:spcPct val="125000"/>
              </a:lnSpc>
              <a:spcBef>
                <a:spcPct val="0"/>
              </a:spcBef>
              <a:spcAft>
                <a:spcPct val="0"/>
              </a:spcAft>
            </a:pPr>
            <a:r>
              <a:rPr lang="ja-JP" altLang="en-US" sz="1200" dirty="0">
                <a:latin typeface="ＭＳ 明朝"/>
                <a:ea typeface="ＭＳ 明朝"/>
                <a:cs typeface="ＭＳ Ｐゴシック" pitchFamily="50" charset="-128"/>
              </a:rPr>
              <a:t> ■データ分析期間</a:t>
            </a:r>
            <a:endParaRPr lang="en-US" altLang="ja-JP" sz="1200" dirty="0">
              <a:latin typeface="ＭＳ 明朝"/>
              <a:ea typeface="ＭＳ 明朝"/>
              <a:cs typeface="ＭＳ Ｐゴシック" pitchFamily="50" charset="-128"/>
            </a:endParaRPr>
          </a:p>
          <a:p>
            <a:pPr lvl="0" fontAlgn="base">
              <a:lnSpc>
                <a:spcPct val="125000"/>
              </a:lnSpc>
              <a:spcBef>
                <a:spcPct val="0"/>
              </a:spcBef>
              <a:spcAft>
                <a:spcPct val="0"/>
              </a:spcAft>
            </a:pPr>
            <a:r>
              <a:rPr lang="ja-JP" altLang="en-US" sz="1400" dirty="0">
                <a:latin typeface="ＭＳ 明朝"/>
                <a:ea typeface="ＭＳ 明朝"/>
                <a:cs typeface="ＭＳ Ｐゴシック" pitchFamily="50" charset="-128"/>
              </a:rPr>
              <a:t>　</a:t>
            </a:r>
            <a:r>
              <a:rPr lang="ja-JP" altLang="en-US" sz="1100" dirty="0">
                <a:latin typeface="ＭＳ 明朝"/>
                <a:ea typeface="ＭＳ 明朝"/>
                <a:cs typeface="ＭＳ Ｐゴシック" pitchFamily="50" charset="-128"/>
              </a:rPr>
              <a:t>・入院</a:t>
            </a:r>
            <a:r>
              <a:rPr lang="en-US" altLang="ja-JP" sz="1100" dirty="0">
                <a:latin typeface="ＭＳ 明朝"/>
                <a:ea typeface="ＭＳ 明朝"/>
                <a:cs typeface="ＭＳ Ｐゴシック" pitchFamily="50" charset="-128"/>
              </a:rPr>
              <a:t>(DPC</a:t>
            </a:r>
            <a:r>
              <a:rPr lang="ja-JP" altLang="en-US" sz="1100" dirty="0">
                <a:latin typeface="ＭＳ 明朝"/>
                <a:ea typeface="ＭＳ 明朝"/>
                <a:cs typeface="ＭＳ Ｐゴシック" pitchFamily="50" charset="-128"/>
              </a:rPr>
              <a:t>を含む</a:t>
            </a:r>
            <a:r>
              <a:rPr lang="en-US" altLang="ja-JP" sz="1100" dirty="0">
                <a:latin typeface="ＭＳ 明朝"/>
                <a:ea typeface="ＭＳ 明朝"/>
                <a:cs typeface="ＭＳ Ｐゴシック" pitchFamily="50" charset="-128"/>
              </a:rPr>
              <a:t>)</a:t>
            </a:r>
            <a:r>
              <a:rPr lang="ja-JP" altLang="en-US" sz="1100" dirty="0" err="1">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入院外、調剤の電子レセプト</a:t>
            </a:r>
            <a:endParaRPr lang="en-US" altLang="ja-JP" sz="1100" dirty="0">
              <a:latin typeface="ＭＳ 明朝"/>
              <a:ea typeface="ＭＳ 明朝"/>
            </a:endParaRP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29</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月診療分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endParaRPr lang="en-US" altLang="ja-JP" sz="1100" dirty="0">
              <a:latin typeface="ＭＳ 明朝"/>
              <a:ea typeface="ＭＳ 明朝"/>
              <a:cs typeface="ＭＳ Ｐゴシック" pitchFamily="50" charset="-128"/>
            </a:endParaRPr>
          </a:p>
          <a:p>
            <a:pPr lvl="0" fontAlgn="base">
              <a:lnSpc>
                <a:spcPct val="125000"/>
              </a:lnSpc>
              <a:spcBef>
                <a:spcPct val="0"/>
              </a:spcBef>
              <a:spcAft>
                <a:spcPct val="0"/>
              </a:spcAft>
            </a:pPr>
            <a:r>
              <a:rPr lang="ja-JP" altLang="en-US" sz="1100" dirty="0">
                <a:latin typeface="ＭＳ 明朝"/>
                <a:ea typeface="ＭＳ 明朝"/>
                <a:cs typeface="ＭＳ Ｐゴシック" pitchFamily="50" charset="-128"/>
              </a:rPr>
              <a:t>　・健康診査データ</a:t>
            </a:r>
            <a:endParaRPr lang="en-US" altLang="ja-JP" sz="1100" dirty="0">
              <a:latin typeface="ＭＳ 明朝"/>
              <a:ea typeface="ＭＳ 明朝"/>
              <a:cs typeface="ＭＳ Ｐゴシック" pitchFamily="50" charset="-128"/>
            </a:endParaRP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月健診分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月健診分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29</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月健診分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
        <p:nvSpPr>
          <p:cNvPr id="2" name="スライド番号プレースホルダー 1">
            <a:extLst>
              <a:ext uri="{FF2B5EF4-FFF2-40B4-BE49-F238E27FC236}">
                <a16:creationId xmlns:a16="http://schemas.microsoft.com/office/drawing/2014/main" id="{1628718A-823F-465F-8951-2ADE73E6589A}"/>
              </a:ext>
            </a:extLst>
          </p:cNvPr>
          <p:cNvSpPr>
            <a:spLocks noGrp="1"/>
          </p:cNvSpPr>
          <p:nvPr>
            <p:ph type="sldNum" sz="quarter" idx="12"/>
          </p:nvPr>
        </p:nvSpPr>
        <p:spPr/>
        <p:txBody>
          <a:bodyPr/>
          <a:lstStyle/>
          <a:p>
            <a:fld id="{420EA04B-0610-44E1-BBA9-CB539F9A7CEB}" type="slidenum">
              <a:rPr kumimoji="1" lang="ja-JP" altLang="en-US" smtClean="0"/>
              <a:pPr/>
              <a:t>117</a:t>
            </a:fld>
            <a:endParaRPr kumimoji="1" lang="ja-JP" altLang="en-US" dirty="0"/>
          </a:p>
        </p:txBody>
      </p:sp>
    </p:spTree>
    <p:extLst>
      <p:ext uri="{BB962C8B-B14F-4D97-AF65-F5344CB8AC3E}">
        <p14:creationId xmlns:p14="http://schemas.microsoft.com/office/powerpoint/2010/main" val="23677934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8660" y="2252635"/>
            <a:ext cx="6207302" cy="5219075"/>
          </a:xfrm>
          <a:prstGeom prst="rect">
            <a:avLst/>
          </a:prstGeom>
        </p:spPr>
      </p:pic>
      <p:sp>
        <p:nvSpPr>
          <p:cNvPr id="19" name="テキスト ボックス 18"/>
          <p:cNvSpPr txBox="1">
            <a:spLocks noChangeAspect="1"/>
          </p:cNvSpPr>
          <p:nvPr/>
        </p:nvSpPr>
        <p:spPr>
          <a:xfrm>
            <a:off x="368660" y="727324"/>
            <a:ext cx="6120680" cy="544183"/>
          </a:xfrm>
          <a:prstGeom prst="rect">
            <a:avLst/>
          </a:prstGeom>
          <a:noFill/>
          <a:ln>
            <a:noFill/>
          </a:ln>
        </p:spPr>
        <p:txBody>
          <a:bodyPr wrap="square" lIns="0" tIns="36000" rIns="0" rtlCol="0">
            <a:spAutoFit/>
          </a:bodyPr>
          <a:lstStyle/>
          <a:p>
            <a:pPr indent="158750">
              <a:lnSpc>
                <a:spcPct val="125000"/>
              </a:lnSpc>
            </a:pPr>
            <a:r>
              <a:rPr kumimoji="0" lang="ja-JP" altLang="en-US" sz="1200" kern="0" dirty="0">
                <a:latin typeface="ＭＳ 明朝" panose="02020609040205080304" pitchFamily="17" charset="-128"/>
                <a:ea typeface="ＭＳ 明朝" panose="02020609040205080304" pitchFamily="17" charset="-128"/>
              </a:rPr>
              <a:t>平成</a:t>
            </a:r>
            <a:r>
              <a:rPr kumimoji="0" lang="en-US" altLang="ja-JP" sz="1200" kern="0" dirty="0">
                <a:latin typeface="ＭＳ 明朝" panose="02020609040205080304" pitchFamily="17" charset="-128"/>
                <a:ea typeface="ＭＳ 明朝" panose="02020609040205080304" pitchFamily="17" charset="-128"/>
              </a:rPr>
              <a:t>28</a:t>
            </a:r>
            <a:r>
              <a:rPr kumimoji="0" lang="ja-JP" altLang="en-US" sz="1200" kern="0" dirty="0">
                <a:latin typeface="ＭＳ 明朝" panose="02020609040205080304" pitchFamily="17" charset="-128"/>
                <a:ea typeface="ＭＳ 明朝" panose="02020609040205080304" pitchFamily="17" charset="-128"/>
              </a:rPr>
              <a:t>年</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月～平成</a:t>
            </a:r>
            <a:r>
              <a:rPr kumimoji="0" lang="en-US" altLang="ja-JP" sz="1200" kern="0" dirty="0">
                <a:latin typeface="ＭＳ 明朝" panose="02020609040205080304" pitchFamily="17" charset="-128"/>
                <a:ea typeface="ＭＳ 明朝" panose="02020609040205080304" pitchFamily="17" charset="-128"/>
              </a:rPr>
              <a:t>29</a:t>
            </a:r>
            <a:r>
              <a:rPr kumimoji="0" lang="ja-JP" altLang="en-US" sz="1200" kern="0" dirty="0">
                <a:latin typeface="ＭＳ 明朝" panose="02020609040205080304" pitchFamily="17" charset="-128"/>
                <a:ea typeface="ＭＳ 明朝" panose="02020609040205080304" pitchFamily="17" charset="-128"/>
              </a:rPr>
              <a:t>年</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月診療分</a:t>
            </a:r>
            <a:r>
              <a:rPr kumimoji="0" lang="en-US" altLang="ja-JP" sz="1200" kern="0" dirty="0">
                <a:latin typeface="ＭＳ 明朝" panose="02020609040205080304" pitchFamily="17" charset="-128"/>
                <a:ea typeface="ＭＳ 明朝" panose="02020609040205080304" pitchFamily="17" charset="-128"/>
              </a:rPr>
              <a:t>(12</a:t>
            </a:r>
            <a:r>
              <a:rPr kumimoji="0" lang="ja-JP" altLang="en-US" sz="1200" kern="0" dirty="0">
                <a:latin typeface="ＭＳ 明朝" panose="02020609040205080304" pitchFamily="17" charset="-128"/>
                <a:ea typeface="ＭＳ 明朝" panose="02020609040205080304" pitchFamily="17" charset="-128"/>
              </a:rPr>
              <a:t>カ月分</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に発生しているレセプトより、疾病項目毎に医療費統計を地区別に示す</a:t>
            </a:r>
            <a:r>
              <a:rPr lang="ja-JP" altLang="en-US" sz="1200" dirty="0">
                <a:latin typeface="ＭＳ 明朝"/>
                <a:ea typeface="ＭＳ 明朝"/>
              </a:rPr>
              <a:t>。</a:t>
            </a:r>
            <a:endParaRPr lang="en-US" altLang="ja-JP" sz="1200" dirty="0">
              <a:latin typeface="ＭＳ 明朝"/>
              <a:ea typeface="ＭＳ 明朝"/>
            </a:endParaRPr>
          </a:p>
        </p:txBody>
      </p:sp>
      <p:sp>
        <p:nvSpPr>
          <p:cNvPr id="13" name="テキスト ボックス 12"/>
          <p:cNvSpPr txBox="1"/>
          <p:nvPr/>
        </p:nvSpPr>
        <p:spPr>
          <a:xfrm>
            <a:off x="373097" y="1824817"/>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下野田</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17" name="テキスト ボックス 16"/>
          <p:cNvSpPr txBox="1">
            <a:spLocks noChangeAspect="1"/>
          </p:cNvSpPr>
          <p:nvPr/>
        </p:nvSpPr>
        <p:spPr>
          <a:xfrm>
            <a:off x="254000" y="405147"/>
            <a:ext cx="6858000" cy="307777"/>
          </a:xfrm>
          <a:prstGeom prst="rect">
            <a:avLst/>
          </a:prstGeom>
          <a:noFill/>
          <a:ln>
            <a:noFill/>
          </a:ln>
        </p:spPr>
        <p:txBody>
          <a:bodyPr wrap="square" lIns="0" rtlCol="0">
            <a:spAutoFit/>
          </a:bodyPr>
          <a:lstStyle/>
          <a:p>
            <a:r>
              <a:rPr lang="en-US" altLang="ja-JP" sz="1400" dirty="0">
                <a:latin typeface="ＭＳ 明朝"/>
                <a:ea typeface="ＭＳ 明朝"/>
              </a:rPr>
              <a:t>(1)</a:t>
            </a:r>
            <a:r>
              <a:rPr lang="ja-JP" altLang="en-US" sz="1400" dirty="0">
                <a:latin typeface="ＭＳ 明朝"/>
                <a:ea typeface="ＭＳ 明朝"/>
              </a:rPr>
              <a:t>大分類による疾病別医療費地区別統計</a:t>
            </a:r>
            <a:endParaRPr lang="ja-JP" altLang="ja-JP" sz="14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a:t>
            </a:r>
            <a:endParaRPr kumimoji="1" lang="ja-JP" altLang="en-US" dirty="0">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254000" y="0"/>
            <a:ext cx="6858000" cy="338554"/>
          </a:xfrm>
          <a:prstGeom prst="rect">
            <a:avLst/>
          </a:prstGeom>
          <a:noFill/>
          <a:ln>
            <a:noFill/>
          </a:ln>
        </p:spPr>
        <p:txBody>
          <a:bodyPr wrap="square" lIns="0" rtlCol="0">
            <a:spAutoFit/>
          </a:bodyPr>
          <a:lstStyle/>
          <a:p>
            <a:r>
              <a:rPr lang="en-US" altLang="ja-JP" sz="1600" b="1" dirty="0">
                <a:latin typeface="ＭＳ 明朝"/>
                <a:ea typeface="ＭＳ 明朝"/>
              </a:rPr>
              <a:t>1.</a:t>
            </a:r>
            <a:r>
              <a:rPr lang="ja-JP" altLang="en-US" sz="1600" b="1" dirty="0">
                <a:latin typeface="ＭＳ 明朝"/>
                <a:ea typeface="ＭＳ 明朝"/>
              </a:rPr>
              <a:t>地区分析</a:t>
            </a:r>
            <a:endParaRPr lang="ja-JP" altLang="ja-JP" sz="1600" b="1" dirty="0">
              <a:latin typeface="ＭＳ 明朝"/>
              <a:ea typeface="ＭＳ 明朝"/>
            </a:endParaRPr>
          </a:p>
        </p:txBody>
      </p:sp>
      <p:cxnSp>
        <p:nvCxnSpPr>
          <p:cNvPr id="18" name="直線コネクタ 17"/>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33B650DD-1F7D-4422-BC73-A2A8054393DD}"/>
              </a:ext>
            </a:extLst>
          </p:cNvPr>
          <p:cNvPicPr>
            <a:picLocks noChangeAspect="1"/>
          </p:cNvPicPr>
          <p:nvPr/>
        </p:nvPicPr>
        <p:blipFill>
          <a:blip r:embed="rId3"/>
          <a:stretch>
            <a:fillRect/>
          </a:stretch>
        </p:blipFill>
        <p:spPr>
          <a:xfrm>
            <a:off x="380365" y="1258830"/>
            <a:ext cx="5599300" cy="535233"/>
          </a:xfrm>
          <a:prstGeom prst="rect">
            <a:avLst/>
          </a:prstGeom>
        </p:spPr>
      </p:pic>
    </p:spTree>
    <p:extLst>
      <p:ext uri="{BB962C8B-B14F-4D97-AF65-F5344CB8AC3E}">
        <p14:creationId xmlns:p14="http://schemas.microsoft.com/office/powerpoint/2010/main" val="198246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49191" y="3273505"/>
            <a:ext cx="2274970" cy="2342232"/>
          </a:xfrm>
          <a:prstGeom prst="rect">
            <a:avLst/>
          </a:prstGeom>
        </p:spPr>
      </p:pic>
      <p:pic>
        <p:nvPicPr>
          <p:cNvPr id="4" name="図 3"/>
          <p:cNvPicPr>
            <a:picLocks noChangeAspect="1"/>
          </p:cNvPicPr>
          <p:nvPr/>
        </p:nvPicPr>
        <p:blipFill>
          <a:blip r:embed="rId3"/>
          <a:stretch>
            <a:fillRect/>
          </a:stretch>
        </p:blipFill>
        <p:spPr>
          <a:xfrm>
            <a:off x="377205" y="3277015"/>
            <a:ext cx="2269350" cy="2338722"/>
          </a:xfrm>
          <a:prstGeom prst="rect">
            <a:avLst/>
          </a:prstGeom>
        </p:spPr>
      </p:pic>
      <p:sp>
        <p:nvSpPr>
          <p:cNvPr id="17" name="テキスト ボックス 16"/>
          <p:cNvSpPr txBox="1">
            <a:spLocks noChangeAspect="1"/>
          </p:cNvSpPr>
          <p:nvPr/>
        </p:nvSpPr>
        <p:spPr>
          <a:xfrm>
            <a:off x="3644900" y="3072140"/>
            <a:ext cx="3312368"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積極的支援対象者数割合</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p>
        </p:txBody>
      </p:sp>
      <p:sp>
        <p:nvSpPr>
          <p:cNvPr id="18" name="テキスト ボックス 17"/>
          <p:cNvSpPr txBox="1">
            <a:spLocks noChangeAspect="1"/>
          </p:cNvSpPr>
          <p:nvPr/>
        </p:nvSpPr>
        <p:spPr>
          <a:xfrm>
            <a:off x="381000" y="3072140"/>
            <a:ext cx="3312367"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動機付け支援対象者数割合</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p>
        </p:txBody>
      </p:sp>
      <p:sp>
        <p:nvSpPr>
          <p:cNvPr id="19" name="テキスト ボックス 18"/>
          <p:cNvSpPr txBox="1">
            <a:spLocks noChangeAspect="1"/>
          </p:cNvSpPr>
          <p:nvPr/>
        </p:nvSpPr>
        <p:spPr>
          <a:xfrm>
            <a:off x="381000" y="6349283"/>
            <a:ext cx="3600400"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特定保健指導実施率</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p>
        </p:txBody>
      </p:sp>
      <p:sp>
        <p:nvSpPr>
          <p:cNvPr id="20" name="注釈文章 9"/>
          <p:cNvSpPr txBox="1">
            <a:spLocks noChangeAspect="1"/>
          </p:cNvSpPr>
          <p:nvPr/>
        </p:nvSpPr>
        <p:spPr>
          <a:xfrm>
            <a:off x="381000" y="8826500"/>
            <a:ext cx="6120000"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381000" y="5615737"/>
            <a:ext cx="3240360"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644900" y="5615737"/>
            <a:ext cx="3240360"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368660" y="127000"/>
            <a:ext cx="6120680" cy="637083"/>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300" dirty="0">
                <a:latin typeface="ＭＳ 明朝" panose="02020609040205080304" pitchFamily="17" charset="-128"/>
                <a:ea typeface="ＭＳ 明朝" panose="02020609040205080304" pitchFamily="17" charset="-128"/>
                <a:cs typeface="Times New Roman" pitchFamily="18" charset="0"/>
              </a:rPr>
              <a:t>②特定保健指導</a:t>
            </a:r>
            <a:endParaRPr lang="en-US" altLang="ja-JP" sz="1300" dirty="0">
              <a:latin typeface="ＭＳ 明朝" panose="02020609040205080304" pitchFamily="17" charset="-128"/>
              <a:ea typeface="ＭＳ 明朝" panose="02020609040205080304" pitchFamily="17" charset="-128"/>
              <a:cs typeface="Times New Roman" pitchFamily="18" charset="0"/>
            </a:endParaRPr>
          </a:p>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本町の平成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28</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年度における、特定保健指導の実施状況を以下に示す。</a:t>
            </a:r>
          </a:p>
        </p:txBody>
      </p:sp>
      <p:sp>
        <p:nvSpPr>
          <p:cNvPr id="12" name="Rectangle 5"/>
          <p:cNvSpPr>
            <a:spLocks noChangeAspect="1" noChangeArrowheads="1"/>
          </p:cNvSpPr>
          <p:nvPr/>
        </p:nvSpPr>
        <p:spPr bwMode="auto">
          <a:xfrm>
            <a:off x="381000" y="838617"/>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特定保健指導実施状況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28</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注釈文章 18"/>
          <p:cNvSpPr txBox="1">
            <a:spLocks noChangeAspect="1"/>
          </p:cNvSpPr>
          <p:nvPr/>
        </p:nvSpPr>
        <p:spPr>
          <a:xfrm>
            <a:off x="381000" y="2296176"/>
            <a:ext cx="6120000" cy="33855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動機付け支援対象者割合･積極的支援対象者割合･支援対象者数割合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11</a:t>
            </a:fld>
            <a:endParaRPr kumimoji="1" lang="ja-JP" altLang="en-US" dirty="0">
              <a:latin typeface="ＭＳ 明朝"/>
              <a:ea typeface="ＭＳ 明朝"/>
            </a:endParaRPr>
          </a:p>
        </p:txBody>
      </p:sp>
      <p:pic>
        <p:nvPicPr>
          <p:cNvPr id="3" name="図 2">
            <a:extLst>
              <a:ext uri="{FF2B5EF4-FFF2-40B4-BE49-F238E27FC236}">
                <a16:creationId xmlns:a16="http://schemas.microsoft.com/office/drawing/2014/main" id="{0ADB084F-A850-4D37-A882-87BE8FEA8B0A}"/>
              </a:ext>
            </a:extLst>
          </p:cNvPr>
          <p:cNvPicPr>
            <a:picLocks noChangeAspect="1"/>
          </p:cNvPicPr>
          <p:nvPr/>
        </p:nvPicPr>
        <p:blipFill>
          <a:blip r:embed="rId4"/>
          <a:stretch>
            <a:fillRect/>
          </a:stretch>
        </p:blipFill>
        <p:spPr>
          <a:xfrm>
            <a:off x="1052736" y="1128598"/>
            <a:ext cx="3611052" cy="1178409"/>
          </a:xfrm>
          <a:prstGeom prst="rect">
            <a:avLst/>
          </a:prstGeom>
        </p:spPr>
      </p:pic>
      <p:pic>
        <p:nvPicPr>
          <p:cNvPr id="6" name="図 5">
            <a:extLst>
              <a:ext uri="{FF2B5EF4-FFF2-40B4-BE49-F238E27FC236}">
                <a16:creationId xmlns:a16="http://schemas.microsoft.com/office/drawing/2014/main" id="{821E9202-ECFF-48F9-9198-903F46C9B3A8}"/>
              </a:ext>
            </a:extLst>
          </p:cNvPr>
          <p:cNvPicPr>
            <a:picLocks noChangeAspect="1"/>
          </p:cNvPicPr>
          <p:nvPr/>
        </p:nvPicPr>
        <p:blipFill>
          <a:blip r:embed="rId5"/>
          <a:stretch>
            <a:fillRect/>
          </a:stretch>
        </p:blipFill>
        <p:spPr>
          <a:xfrm>
            <a:off x="377205" y="1124248"/>
            <a:ext cx="691915" cy="1182759"/>
          </a:xfrm>
          <a:prstGeom prst="rect">
            <a:avLst/>
          </a:prstGeom>
        </p:spPr>
      </p:pic>
      <p:pic>
        <p:nvPicPr>
          <p:cNvPr id="8" name="図 7">
            <a:extLst>
              <a:ext uri="{FF2B5EF4-FFF2-40B4-BE49-F238E27FC236}">
                <a16:creationId xmlns:a16="http://schemas.microsoft.com/office/drawing/2014/main" id="{B2A79E99-D679-4126-AAB0-4195E7F279F0}"/>
              </a:ext>
            </a:extLst>
          </p:cNvPr>
          <p:cNvPicPr>
            <a:picLocks noChangeAspect="1"/>
          </p:cNvPicPr>
          <p:nvPr/>
        </p:nvPicPr>
        <p:blipFill>
          <a:blip r:embed="rId6"/>
          <a:stretch>
            <a:fillRect/>
          </a:stretch>
        </p:blipFill>
        <p:spPr>
          <a:xfrm>
            <a:off x="377205" y="6554708"/>
            <a:ext cx="2254076" cy="2251615"/>
          </a:xfrm>
          <a:prstGeom prst="rect">
            <a:avLst/>
          </a:prstGeom>
        </p:spPr>
      </p:pic>
    </p:spTree>
    <p:extLst>
      <p:ext uri="{BB962C8B-B14F-4D97-AF65-F5344CB8AC3E}">
        <p14:creationId xmlns:p14="http://schemas.microsoft.com/office/powerpoint/2010/main" val="42373077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8660" y="2249890"/>
            <a:ext cx="6210566" cy="5221819"/>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漆原</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2</a:t>
            </a:r>
            <a:endParaRPr kumimoji="1" lang="ja-JP" altLang="en-US"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E0E7253D-4219-480A-8EF7-D1132A0201BC}"/>
              </a:ext>
            </a:extLst>
          </p:cNvPr>
          <p:cNvPicPr>
            <a:picLocks noChangeAspect="1"/>
          </p:cNvPicPr>
          <p:nvPr/>
        </p:nvPicPr>
        <p:blipFill>
          <a:blip r:embed="rId3"/>
          <a:stretch>
            <a:fillRect/>
          </a:stretch>
        </p:blipFill>
        <p:spPr>
          <a:xfrm>
            <a:off x="368660" y="1245714"/>
            <a:ext cx="5611862" cy="536434"/>
          </a:xfrm>
          <a:prstGeom prst="rect">
            <a:avLst/>
          </a:prstGeom>
        </p:spPr>
      </p:pic>
    </p:spTree>
    <p:extLst>
      <p:ext uri="{BB962C8B-B14F-4D97-AF65-F5344CB8AC3E}">
        <p14:creationId xmlns:p14="http://schemas.microsoft.com/office/powerpoint/2010/main" val="28155241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0014" y="2249888"/>
            <a:ext cx="6219212" cy="5229089"/>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小倉</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3</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DA73FA93-77EE-4F95-8384-E1CF25893ECF}"/>
              </a:ext>
            </a:extLst>
          </p:cNvPr>
          <p:cNvPicPr>
            <a:picLocks noChangeAspect="1"/>
          </p:cNvPicPr>
          <p:nvPr/>
        </p:nvPicPr>
        <p:blipFill>
          <a:blip r:embed="rId3"/>
          <a:stretch>
            <a:fillRect/>
          </a:stretch>
        </p:blipFill>
        <p:spPr>
          <a:xfrm>
            <a:off x="368660" y="1266120"/>
            <a:ext cx="5610224" cy="536278"/>
          </a:xfrm>
          <a:prstGeom prst="rect">
            <a:avLst/>
          </a:prstGeom>
        </p:spPr>
      </p:pic>
    </p:spTree>
    <p:extLst>
      <p:ext uri="{BB962C8B-B14F-4D97-AF65-F5344CB8AC3E}">
        <p14:creationId xmlns:p14="http://schemas.microsoft.com/office/powerpoint/2010/main" val="2150743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8660" y="2249888"/>
            <a:ext cx="6210566" cy="5221819"/>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上野田</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4</a:t>
            </a:r>
            <a:endParaRPr kumimoji="1" lang="ja-JP" altLang="en-US"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6114292A-EF02-4211-8BA7-868493642158}"/>
              </a:ext>
            </a:extLst>
          </p:cNvPr>
          <p:cNvPicPr>
            <a:picLocks noChangeAspect="1"/>
          </p:cNvPicPr>
          <p:nvPr/>
        </p:nvPicPr>
        <p:blipFill>
          <a:blip r:embed="rId3"/>
          <a:stretch>
            <a:fillRect/>
          </a:stretch>
        </p:blipFill>
        <p:spPr>
          <a:xfrm>
            <a:off x="360015" y="1256495"/>
            <a:ext cx="5618870" cy="537104"/>
          </a:xfrm>
          <a:prstGeom prst="rect">
            <a:avLst/>
          </a:prstGeom>
        </p:spPr>
      </p:pic>
    </p:spTree>
    <p:extLst>
      <p:ext uri="{BB962C8B-B14F-4D97-AF65-F5344CB8AC3E}">
        <p14:creationId xmlns:p14="http://schemas.microsoft.com/office/powerpoint/2010/main" val="31116126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5350" y="2249885"/>
            <a:ext cx="6213875" cy="5224602"/>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陣場</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5</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F81F8C39-52D0-4BF2-BD25-C33F515B34F7}"/>
              </a:ext>
            </a:extLst>
          </p:cNvPr>
          <p:cNvPicPr>
            <a:picLocks noChangeAspect="1"/>
          </p:cNvPicPr>
          <p:nvPr/>
        </p:nvPicPr>
        <p:blipFill>
          <a:blip r:embed="rId3"/>
          <a:stretch>
            <a:fillRect/>
          </a:stretch>
        </p:blipFill>
        <p:spPr>
          <a:xfrm>
            <a:off x="373097" y="1262965"/>
            <a:ext cx="5618870" cy="537104"/>
          </a:xfrm>
          <a:prstGeom prst="rect">
            <a:avLst/>
          </a:prstGeom>
        </p:spPr>
      </p:pic>
    </p:spTree>
    <p:extLst>
      <p:ext uri="{BB962C8B-B14F-4D97-AF65-F5344CB8AC3E}">
        <p14:creationId xmlns:p14="http://schemas.microsoft.com/office/powerpoint/2010/main" val="41851005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5350" y="2244776"/>
            <a:ext cx="6213875" cy="5224602"/>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大久保</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6</a:t>
            </a:r>
            <a:endParaRPr kumimoji="1" lang="ja-JP" altLang="en-US"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9560B734-7032-4DF0-8BA9-8A87BD1EF68D}"/>
              </a:ext>
            </a:extLst>
          </p:cNvPr>
          <p:cNvPicPr>
            <a:picLocks noChangeAspect="1"/>
          </p:cNvPicPr>
          <p:nvPr/>
        </p:nvPicPr>
        <p:blipFill>
          <a:blip r:embed="rId3"/>
          <a:stretch>
            <a:fillRect/>
          </a:stretch>
        </p:blipFill>
        <p:spPr>
          <a:xfrm>
            <a:off x="368660" y="1259589"/>
            <a:ext cx="5618870" cy="537104"/>
          </a:xfrm>
          <a:prstGeom prst="rect">
            <a:avLst/>
          </a:prstGeom>
        </p:spPr>
      </p:pic>
    </p:spTree>
    <p:extLst>
      <p:ext uri="{BB962C8B-B14F-4D97-AF65-F5344CB8AC3E}">
        <p14:creationId xmlns:p14="http://schemas.microsoft.com/office/powerpoint/2010/main" val="38393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5349" y="2245903"/>
            <a:ext cx="6213875" cy="5224602"/>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南下</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7</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6CC8ABEA-F9BF-41F1-91B4-94BE033D3AF0}"/>
              </a:ext>
            </a:extLst>
          </p:cNvPr>
          <p:cNvPicPr>
            <a:picLocks noChangeAspect="1"/>
          </p:cNvPicPr>
          <p:nvPr/>
        </p:nvPicPr>
        <p:blipFill>
          <a:blip r:embed="rId3"/>
          <a:stretch>
            <a:fillRect/>
          </a:stretch>
        </p:blipFill>
        <p:spPr>
          <a:xfrm>
            <a:off x="373097" y="1268191"/>
            <a:ext cx="5605790" cy="535854"/>
          </a:xfrm>
          <a:prstGeom prst="rect">
            <a:avLst/>
          </a:prstGeom>
        </p:spPr>
      </p:pic>
    </p:spTree>
    <p:extLst>
      <p:ext uri="{BB962C8B-B14F-4D97-AF65-F5344CB8AC3E}">
        <p14:creationId xmlns:p14="http://schemas.microsoft.com/office/powerpoint/2010/main" val="3892592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5349" y="2249671"/>
            <a:ext cx="6213875" cy="5224602"/>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北下</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8</a:t>
            </a:r>
            <a:endParaRPr kumimoji="1" lang="ja-JP" altLang="en-US"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32035585-0BD7-4C9E-89D3-D5ABC4BF59D8}"/>
              </a:ext>
            </a:extLst>
          </p:cNvPr>
          <p:cNvPicPr>
            <a:picLocks noChangeAspect="1"/>
          </p:cNvPicPr>
          <p:nvPr/>
        </p:nvPicPr>
        <p:blipFill>
          <a:blip r:embed="rId3"/>
          <a:stretch>
            <a:fillRect/>
          </a:stretch>
        </p:blipFill>
        <p:spPr>
          <a:xfrm>
            <a:off x="373097" y="1235438"/>
            <a:ext cx="5613537" cy="536594"/>
          </a:xfrm>
          <a:prstGeom prst="rect">
            <a:avLst/>
          </a:prstGeom>
        </p:spPr>
      </p:pic>
    </p:spTree>
    <p:extLst>
      <p:ext uri="{BB962C8B-B14F-4D97-AF65-F5344CB8AC3E}">
        <p14:creationId xmlns:p14="http://schemas.microsoft.com/office/powerpoint/2010/main" val="23484766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5349" y="2249671"/>
            <a:ext cx="6213875" cy="5224602"/>
          </a:xfrm>
          <a:prstGeom prst="rect">
            <a:avLst/>
          </a:prstGeom>
        </p:spPr>
      </p:pic>
      <p:sp>
        <p:nvSpPr>
          <p:cNvPr id="21" name="テキスト ボックス 20"/>
          <p:cNvSpPr txBox="1"/>
          <p:nvPr/>
        </p:nvSpPr>
        <p:spPr>
          <a:xfrm>
            <a:off x="373097" y="1821959"/>
            <a:ext cx="6552000" cy="276999"/>
          </a:xfrm>
          <a:prstGeom prst="rect">
            <a:avLst/>
          </a:prstGeom>
          <a:noFill/>
          <a:ln>
            <a:noFill/>
          </a:ln>
        </p:spPr>
        <p:txBody>
          <a:bodyPr wrap="square" lIns="0" rtlCol="0">
            <a:noAutofit/>
          </a:bodyPr>
          <a:lstStyle/>
          <a:p>
            <a:r>
              <a:rPr lang="en-US" altLang="ja-JP" sz="1200" dirty="0">
                <a:latin typeface="ＭＳ 明朝"/>
                <a:ea typeface="ＭＳ 明朝"/>
              </a:rPr>
              <a:t>【</a:t>
            </a:r>
            <a:r>
              <a:rPr lang="ja-JP" altLang="en-US" sz="1200" dirty="0">
                <a:latin typeface="ＭＳ 明朝"/>
                <a:ea typeface="ＭＳ 明朝"/>
              </a:rPr>
              <a:t>その他</a:t>
            </a:r>
            <a:r>
              <a:rPr lang="en-US" altLang="ja-JP" sz="1200" dirty="0">
                <a:latin typeface="ＭＳ 明朝"/>
                <a:ea typeface="ＭＳ 明朝"/>
              </a:rPr>
              <a:t>】</a:t>
            </a:r>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4" name="テキスト ボックス 13"/>
          <p:cNvSpPr txBox="1"/>
          <p:nvPr/>
        </p:nvSpPr>
        <p:spPr>
          <a:xfrm>
            <a:off x="3068960" y="2021523"/>
            <a:ext cx="3518912" cy="246221"/>
          </a:xfrm>
          <a:prstGeom prst="rect">
            <a:avLst/>
          </a:prstGeom>
          <a:noFill/>
        </p:spPr>
        <p:txBody>
          <a:bodyPr wrap="none" rIns="0" rtlCol="0">
            <a:noAutofit/>
          </a:bodyPr>
          <a:lstStyle/>
          <a:p>
            <a:pPr algn="r"/>
            <a:r>
              <a:rPr lang="en-US" altLang="ja-JP" sz="1000" dirty="0">
                <a:latin typeface="ＭＳ 明朝"/>
                <a:ea typeface="ＭＳ 明朝"/>
              </a:rPr>
              <a:t>※</a:t>
            </a:r>
            <a:r>
              <a:rPr lang="ja-JP" altLang="en-US" sz="1000" dirty="0">
                <a:latin typeface="ＭＳ 明朝"/>
                <a:ea typeface="ＭＳ 明朝"/>
              </a:rPr>
              <a:t>各項目毎に上位</a:t>
            </a:r>
            <a:r>
              <a:rPr lang="en-US" altLang="ja-JP" sz="1000" dirty="0">
                <a:latin typeface="ＭＳ 明朝"/>
                <a:ea typeface="ＭＳ 明朝"/>
              </a:rPr>
              <a:t>5</a:t>
            </a:r>
            <a:r>
              <a:rPr lang="ja-JP" altLang="en-US" sz="1000" dirty="0">
                <a:latin typeface="ＭＳ 明朝"/>
                <a:ea typeface="ＭＳ 明朝"/>
              </a:rPr>
              <a:t>疾病を　　　　　　　　　表示する。</a:t>
            </a:r>
          </a:p>
        </p:txBody>
      </p:sp>
      <p:sp>
        <p:nvSpPr>
          <p:cNvPr id="15" name="正方形/長方形 14"/>
          <p:cNvSpPr/>
          <p:nvPr/>
        </p:nvSpPr>
        <p:spPr>
          <a:xfrm>
            <a:off x="4909959" y="2027970"/>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a:ea typeface="ＭＳ 明朝"/>
              </a:rPr>
              <a:t>網掛け</a:t>
            </a:r>
          </a:p>
        </p:txBody>
      </p:sp>
      <p:sp>
        <p:nvSpPr>
          <p:cNvPr id="8" name="注釈文章 9"/>
          <p:cNvSpPr txBox="1"/>
          <p:nvPr/>
        </p:nvSpPr>
        <p:spPr>
          <a:xfrm>
            <a:off x="368660" y="7471710"/>
            <a:ext cx="6350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a:t>
            </a:r>
            <a:endParaRPr lang="en-US" altLang="ja-JP" sz="800" dirty="0">
              <a:latin typeface="ＭＳ 明朝"/>
              <a:ea typeface="ＭＳ 明朝"/>
            </a:endParaRPr>
          </a:p>
          <a:p>
            <a:r>
              <a:rPr lang="ja-JP" altLang="en-US" sz="800" dirty="0">
                <a:latin typeface="ＭＳ 明朝"/>
                <a:ea typeface="ＭＳ 明朝"/>
              </a:rPr>
              <a:t>ない。そのため他統計と一致しない。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br>
              <a:rPr lang="en-US" altLang="ja-JP" sz="800" dirty="0">
                <a:latin typeface="ＭＳ 明朝"/>
                <a:ea typeface="ＭＳ 明朝"/>
              </a:rPr>
            </a:br>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a:t>
            </a:r>
            <a:endParaRPr lang="en-US" altLang="ja-JP" sz="800" dirty="0">
              <a:latin typeface="ＭＳ 明朝"/>
              <a:ea typeface="ＭＳ 明朝"/>
            </a:endParaRPr>
          </a:p>
          <a:p>
            <a:r>
              <a:rPr lang="ja-JP" altLang="en-US" sz="800" dirty="0">
                <a:latin typeface="ＭＳ 明朝"/>
                <a:ea typeface="ＭＳ 明朝"/>
              </a:rPr>
              <a:t>する可能性がある。</a:t>
            </a:r>
            <a:endParaRPr kumimoji="1" lang="ja-JP" altLang="en-US" sz="800" dirty="0">
              <a:latin typeface="ＭＳ 明朝"/>
              <a:ea typeface="ＭＳ 明朝"/>
            </a:endParaRPr>
          </a:p>
        </p:txBody>
      </p:sp>
      <p:sp>
        <p:nvSpPr>
          <p:cNvPr id="20"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9</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41B491ED-03A3-47C5-B1B8-F32C687746F0}"/>
              </a:ext>
            </a:extLst>
          </p:cNvPr>
          <p:cNvPicPr>
            <a:picLocks noChangeAspect="1"/>
          </p:cNvPicPr>
          <p:nvPr/>
        </p:nvPicPr>
        <p:blipFill>
          <a:blip r:embed="rId3"/>
          <a:stretch>
            <a:fillRect/>
          </a:stretch>
        </p:blipFill>
        <p:spPr>
          <a:xfrm>
            <a:off x="365349" y="1259592"/>
            <a:ext cx="5613538" cy="536594"/>
          </a:xfrm>
          <a:prstGeom prst="rect">
            <a:avLst/>
          </a:prstGeom>
        </p:spPr>
      </p:pic>
    </p:spTree>
    <p:extLst>
      <p:ext uri="{BB962C8B-B14F-4D97-AF65-F5344CB8AC3E}">
        <p14:creationId xmlns:p14="http://schemas.microsoft.com/office/powerpoint/2010/main" val="30112693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3427" y="5537200"/>
            <a:ext cx="6212773" cy="2501900"/>
          </a:xfrm>
          <a:prstGeom prst="rect">
            <a:avLst/>
          </a:prstGeom>
        </p:spPr>
      </p:pic>
      <p:pic>
        <p:nvPicPr>
          <p:cNvPr id="2" name="図 1"/>
          <p:cNvPicPr>
            <a:picLocks noChangeAspect="1"/>
          </p:cNvPicPr>
          <p:nvPr/>
        </p:nvPicPr>
        <p:blipFill>
          <a:blip r:embed="rId3"/>
          <a:stretch>
            <a:fillRect/>
          </a:stretch>
        </p:blipFill>
        <p:spPr>
          <a:xfrm>
            <a:off x="363427" y="1850566"/>
            <a:ext cx="6212773" cy="2501900"/>
          </a:xfrm>
          <a:prstGeom prst="rect">
            <a:avLst/>
          </a:prstGeom>
        </p:spPr>
      </p:pic>
      <p:sp>
        <p:nvSpPr>
          <p:cNvPr id="8" name="テキスト ボックス 7"/>
          <p:cNvSpPr txBox="1"/>
          <p:nvPr/>
        </p:nvSpPr>
        <p:spPr>
          <a:xfrm>
            <a:off x="369000" y="1607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下野田</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9" name="正方形/長方形 8"/>
          <p:cNvSpPr>
            <a:spLocks noChangeAspect="1"/>
          </p:cNvSpPr>
          <p:nvPr/>
        </p:nvSpPr>
        <p:spPr>
          <a:xfrm>
            <a:off x="363427" y="4352466"/>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  </a:t>
            </a:r>
            <a:r>
              <a:rPr lang="ja-JP" altLang="en-US" sz="800" dirty="0">
                <a:solidFill>
                  <a:schemeClr val="tx1"/>
                </a:solidFill>
                <a:latin typeface="ＭＳ 明朝"/>
                <a:ea typeface="ＭＳ 明朝"/>
              </a:rPr>
              <a:t> </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0" name="テキスト ボックス 9"/>
          <p:cNvSpPr txBox="1">
            <a:spLocks noChangeAspect="1"/>
          </p:cNvSpPr>
          <p:nvPr/>
        </p:nvSpPr>
        <p:spPr>
          <a:xfrm>
            <a:off x="369000" y="5290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漆原</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正方形/長方形 10"/>
          <p:cNvSpPr/>
          <p:nvPr/>
        </p:nvSpPr>
        <p:spPr>
          <a:xfrm>
            <a:off x="363427" y="8039100"/>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2" name="テキスト ボックス 11"/>
          <p:cNvSpPr txBox="1">
            <a:spLocks noChangeAspect="1"/>
          </p:cNvSpPr>
          <p:nvPr/>
        </p:nvSpPr>
        <p:spPr>
          <a:xfrm>
            <a:off x="369000" y="0"/>
            <a:ext cx="6120000" cy="274657"/>
          </a:xfrm>
          <a:prstGeom prst="rect">
            <a:avLst/>
          </a:prstGeom>
          <a:noFill/>
          <a:ln>
            <a:noFill/>
          </a:ln>
        </p:spPr>
        <p:txBody>
          <a:bodyPr wrap="square" lIns="0" rtlCol="0">
            <a:spAutoFit/>
          </a:bodyPr>
          <a:lstStyle/>
          <a:p>
            <a:pPr lvl="0" fontAlgn="base">
              <a:spcBef>
                <a:spcPct val="0"/>
              </a:spcBef>
              <a:spcAft>
                <a:spcPct val="0"/>
              </a:spcAft>
            </a:pPr>
            <a:r>
              <a:rPr lang="en-US" altLang="ja-JP" sz="1400" dirty="0">
                <a:latin typeface="ＭＳ 明朝"/>
                <a:ea typeface="ＭＳ 明朝"/>
                <a:cs typeface="Times New Roman" pitchFamily="18" charset="0"/>
              </a:rPr>
              <a:t>(2)</a:t>
            </a:r>
            <a:r>
              <a:rPr lang="ja-JP" altLang="en-US" sz="1400" dirty="0">
                <a:latin typeface="ＭＳ 明朝"/>
                <a:ea typeface="ＭＳ 明朝"/>
                <a:cs typeface="Times New Roman" pitchFamily="18" charset="0"/>
              </a:rPr>
              <a:t>中分類による疾病別医療費地区別統計</a:t>
            </a:r>
            <a:endParaRPr lang="en-US" altLang="ja-JP" sz="1400" dirty="0">
              <a:latin typeface="ＭＳ 明朝"/>
              <a:ea typeface="ＭＳ 明朝"/>
              <a:cs typeface="Times New Roman" pitchFamily="18" charset="0"/>
            </a:endParaRPr>
          </a:p>
        </p:txBody>
      </p:sp>
      <p:sp>
        <p:nvSpPr>
          <p:cNvPr id="14" name="タイトル 1"/>
          <p:cNvSpPr txBox="1">
            <a:spLocks/>
          </p:cNvSpPr>
          <p:nvPr/>
        </p:nvSpPr>
        <p:spPr>
          <a:xfrm>
            <a:off x="369000" y="286245"/>
            <a:ext cx="6120000" cy="541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疾病分類表における中分類単位で地区毎に集計し、医療費が高額な上位</a:t>
            </a:r>
            <a:r>
              <a:rPr kumimoji="0" lang="en-US" altLang="ja-JP" sz="1200" kern="0" dirty="0">
                <a:solidFill>
                  <a:schemeClr val="tx1"/>
                </a:solidFill>
                <a:latin typeface="ＭＳ 明朝" panose="02020609040205080304" pitchFamily="17" charset="-128"/>
                <a:ea typeface="ＭＳ 明朝" panose="02020609040205080304" pitchFamily="17" charset="-128"/>
              </a:rPr>
              <a:t>10</a:t>
            </a:r>
            <a:r>
              <a:rPr kumimoji="0" lang="ja-JP" altLang="en-US" sz="1200" kern="0" dirty="0">
                <a:solidFill>
                  <a:schemeClr val="tx1"/>
                </a:solidFill>
                <a:latin typeface="ＭＳ 明朝" panose="02020609040205080304" pitchFamily="17" charset="-128"/>
                <a:ea typeface="ＭＳ 明朝" panose="02020609040205080304" pitchFamily="17" charset="-128"/>
              </a:rPr>
              <a:t>疾病を以下に示す。</a:t>
            </a:r>
          </a:p>
        </p:txBody>
      </p:sp>
      <p:sp>
        <p:nvSpPr>
          <p:cNvPr id="1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10</a:t>
            </a:r>
            <a:endParaRPr kumimoji="1" lang="ja-JP" altLang="en-US"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D19E3942-F65B-42A0-BF07-801F59DA2BD7}"/>
              </a:ext>
            </a:extLst>
          </p:cNvPr>
          <p:cNvPicPr>
            <a:picLocks noChangeAspect="1"/>
          </p:cNvPicPr>
          <p:nvPr/>
        </p:nvPicPr>
        <p:blipFill>
          <a:blip r:embed="rId4"/>
          <a:stretch>
            <a:fillRect/>
          </a:stretch>
        </p:blipFill>
        <p:spPr>
          <a:xfrm>
            <a:off x="363427" y="897126"/>
            <a:ext cx="5613538" cy="536594"/>
          </a:xfrm>
          <a:prstGeom prst="rect">
            <a:avLst/>
          </a:prstGeom>
        </p:spPr>
      </p:pic>
    </p:spTree>
    <p:extLst>
      <p:ext uri="{BB962C8B-B14F-4D97-AF65-F5344CB8AC3E}">
        <p14:creationId xmlns:p14="http://schemas.microsoft.com/office/powerpoint/2010/main" val="23210338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63426" y="5546536"/>
            <a:ext cx="6212773" cy="2492564"/>
          </a:xfrm>
          <a:prstGeom prst="rect">
            <a:avLst/>
          </a:prstGeom>
        </p:spPr>
      </p:pic>
      <p:pic>
        <p:nvPicPr>
          <p:cNvPr id="5" name="図 4"/>
          <p:cNvPicPr>
            <a:picLocks noChangeAspect="1"/>
          </p:cNvPicPr>
          <p:nvPr/>
        </p:nvPicPr>
        <p:blipFill>
          <a:blip r:embed="rId3"/>
          <a:stretch>
            <a:fillRect/>
          </a:stretch>
        </p:blipFill>
        <p:spPr>
          <a:xfrm>
            <a:off x="363427" y="1850565"/>
            <a:ext cx="6212773" cy="2501901"/>
          </a:xfrm>
          <a:prstGeom prst="rect">
            <a:avLst/>
          </a:prstGeom>
        </p:spPr>
      </p:pic>
      <p:sp>
        <p:nvSpPr>
          <p:cNvPr id="8" name="テキスト ボックス 7"/>
          <p:cNvSpPr txBox="1"/>
          <p:nvPr/>
        </p:nvSpPr>
        <p:spPr>
          <a:xfrm>
            <a:off x="369000" y="1607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小倉</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9" name="正方形/長方形 8"/>
          <p:cNvSpPr>
            <a:spLocks noChangeAspect="1"/>
          </p:cNvSpPr>
          <p:nvPr/>
        </p:nvSpPr>
        <p:spPr>
          <a:xfrm>
            <a:off x="363427" y="4352466"/>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  </a:t>
            </a:r>
            <a:r>
              <a:rPr lang="ja-JP" altLang="en-US" sz="800" dirty="0">
                <a:solidFill>
                  <a:schemeClr val="tx1"/>
                </a:solidFill>
                <a:latin typeface="ＭＳ 明朝"/>
                <a:ea typeface="ＭＳ 明朝"/>
              </a:rPr>
              <a:t> </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0" name="テキスト ボックス 9"/>
          <p:cNvSpPr txBox="1">
            <a:spLocks noChangeAspect="1"/>
          </p:cNvSpPr>
          <p:nvPr/>
        </p:nvSpPr>
        <p:spPr>
          <a:xfrm>
            <a:off x="369000" y="5290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上野田</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正方形/長方形 10"/>
          <p:cNvSpPr/>
          <p:nvPr/>
        </p:nvSpPr>
        <p:spPr>
          <a:xfrm>
            <a:off x="363427" y="8039100"/>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11</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2762A329-FA31-47A4-9B85-2AD283DA2409}"/>
              </a:ext>
            </a:extLst>
          </p:cNvPr>
          <p:cNvPicPr>
            <a:picLocks noChangeAspect="1"/>
          </p:cNvPicPr>
          <p:nvPr/>
        </p:nvPicPr>
        <p:blipFill>
          <a:blip r:embed="rId4"/>
          <a:stretch>
            <a:fillRect/>
          </a:stretch>
        </p:blipFill>
        <p:spPr>
          <a:xfrm>
            <a:off x="363426" y="900489"/>
            <a:ext cx="5619111" cy="537127"/>
          </a:xfrm>
          <a:prstGeom prst="rect">
            <a:avLst/>
          </a:prstGeom>
        </p:spPr>
      </p:pic>
      <p:sp>
        <p:nvSpPr>
          <p:cNvPr id="15" name="タイトル 1"/>
          <p:cNvSpPr txBox="1">
            <a:spLocks/>
          </p:cNvSpPr>
          <p:nvPr/>
        </p:nvSpPr>
        <p:spPr>
          <a:xfrm>
            <a:off x="369000" y="286245"/>
            <a:ext cx="6120000" cy="541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疾病分類表における中分類単位で地区毎に集計し、医療費が高額な上位</a:t>
            </a:r>
            <a:r>
              <a:rPr kumimoji="0" lang="en-US" altLang="ja-JP" sz="1200" kern="0" dirty="0">
                <a:solidFill>
                  <a:schemeClr val="tx1"/>
                </a:solidFill>
                <a:latin typeface="ＭＳ 明朝" panose="02020609040205080304" pitchFamily="17" charset="-128"/>
                <a:ea typeface="ＭＳ 明朝" panose="02020609040205080304" pitchFamily="17" charset="-128"/>
              </a:rPr>
              <a:t>10</a:t>
            </a:r>
            <a:r>
              <a:rPr kumimoji="0" lang="ja-JP" altLang="en-US" sz="1200" kern="0" dirty="0">
                <a:solidFill>
                  <a:schemeClr val="tx1"/>
                </a:solidFill>
                <a:latin typeface="ＭＳ 明朝" panose="02020609040205080304" pitchFamily="17" charset="-128"/>
                <a:ea typeface="ＭＳ 明朝" panose="02020609040205080304" pitchFamily="17" charset="-128"/>
              </a:rPr>
              <a:t>疾病を以下に示す。</a:t>
            </a:r>
          </a:p>
        </p:txBody>
      </p:sp>
    </p:spTree>
    <p:extLst>
      <p:ext uri="{BB962C8B-B14F-4D97-AF65-F5344CB8AC3E}">
        <p14:creationId xmlns:p14="http://schemas.microsoft.com/office/powerpoint/2010/main" val="65697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368660" y="190501"/>
            <a:ext cx="6120680" cy="781100"/>
          </a:xfrm>
          <a:prstGeom prst="rect">
            <a:avLst/>
          </a:prstGeom>
          <a:noFill/>
          <a:ln>
            <a:noFill/>
          </a:ln>
        </p:spPr>
        <p:txBody>
          <a:bodyPr wrap="square" lIns="0" rIns="0" rtlCol="0">
            <a:noAutofit/>
          </a:bodyPr>
          <a:lstStyle/>
          <a:p>
            <a:pPr indent="-90488">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本町の</a:t>
            </a:r>
            <a:r>
              <a:rPr kumimoji="0" lang="ja-JP" altLang="en-US" sz="1200" kern="0" dirty="0">
                <a:latin typeface="ＭＳ 明朝" panose="02020609040205080304" pitchFamily="17" charset="-128"/>
                <a:ea typeface="ＭＳ 明朝" panose="02020609040205080304" pitchFamily="17" charset="-128"/>
              </a:rPr>
              <a:t>平成</a:t>
            </a:r>
            <a:r>
              <a:rPr kumimoji="0" lang="en-US" altLang="ja-JP" sz="1200" kern="0" dirty="0">
                <a:latin typeface="ＭＳ 明朝" panose="02020609040205080304" pitchFamily="17" charset="-128"/>
                <a:ea typeface="ＭＳ 明朝" panose="02020609040205080304" pitchFamily="17" charset="-128"/>
              </a:rPr>
              <a:t>26</a:t>
            </a:r>
            <a:r>
              <a:rPr kumimoji="0" lang="ja-JP" altLang="en-US" sz="1200" kern="0" dirty="0">
                <a:latin typeface="ＭＳ 明朝" panose="02020609040205080304" pitchFamily="17" charset="-128"/>
                <a:ea typeface="ＭＳ 明朝" panose="02020609040205080304" pitchFamily="17" charset="-128"/>
              </a:rPr>
              <a:t>年度から平成</a:t>
            </a:r>
            <a:r>
              <a:rPr kumimoji="0" lang="en-US" altLang="ja-JP" sz="1200" kern="0" dirty="0">
                <a:latin typeface="ＭＳ 明朝" panose="02020609040205080304" pitchFamily="17" charset="-128"/>
                <a:ea typeface="ＭＳ 明朝" panose="02020609040205080304" pitchFamily="17" charset="-128"/>
              </a:rPr>
              <a:t>28</a:t>
            </a:r>
            <a:r>
              <a:rPr kumimoji="0" lang="ja-JP" altLang="en-US" sz="1200" kern="0" dirty="0">
                <a:latin typeface="ＭＳ 明朝" panose="02020609040205080304" pitchFamily="17" charset="-128"/>
                <a:ea typeface="ＭＳ 明朝" panose="02020609040205080304" pitchFamily="17" charset="-128"/>
              </a:rPr>
              <a:t>年度における、特定保健指導の実施状況を年度別に示す。平成</a:t>
            </a:r>
            <a:r>
              <a:rPr kumimoji="0" lang="en-US" altLang="ja-JP" sz="1200" kern="0" dirty="0">
                <a:latin typeface="ＭＳ 明朝" panose="02020609040205080304" pitchFamily="17" charset="-128"/>
                <a:ea typeface="ＭＳ 明朝" panose="02020609040205080304" pitchFamily="17" charset="-128"/>
              </a:rPr>
              <a:t>28</a:t>
            </a:r>
            <a:r>
              <a:rPr kumimoji="0" lang="ja-JP" altLang="en-US" sz="1200" kern="0" dirty="0">
                <a:latin typeface="ＭＳ 明朝" panose="02020609040205080304" pitchFamily="17" charset="-128"/>
                <a:ea typeface="ＭＳ 明朝" panose="02020609040205080304" pitchFamily="17" charset="-128"/>
              </a:rPr>
              <a:t>年度の特定保健指導実施率</a:t>
            </a:r>
            <a:r>
              <a:rPr kumimoji="0" lang="en-US" altLang="ja-JP" sz="1200" kern="0" dirty="0">
                <a:latin typeface="ＭＳ 明朝" panose="02020609040205080304" pitchFamily="17" charset="-128"/>
                <a:ea typeface="ＭＳ 明朝" panose="02020609040205080304" pitchFamily="17" charset="-128"/>
              </a:rPr>
              <a:t>33.9%</a:t>
            </a:r>
            <a:r>
              <a:rPr kumimoji="0" lang="ja-JP" altLang="en-US" sz="1200" kern="0" dirty="0">
                <a:latin typeface="ＭＳ 明朝" panose="02020609040205080304" pitchFamily="17" charset="-128"/>
                <a:ea typeface="ＭＳ 明朝" panose="02020609040205080304" pitchFamily="17" charset="-128"/>
              </a:rPr>
              <a:t>は平成</a:t>
            </a:r>
            <a:r>
              <a:rPr kumimoji="0" lang="en-US" altLang="ja-JP" sz="1200" kern="0" dirty="0">
                <a:latin typeface="ＭＳ 明朝" panose="02020609040205080304" pitchFamily="17" charset="-128"/>
                <a:ea typeface="ＭＳ 明朝" panose="02020609040205080304" pitchFamily="17" charset="-128"/>
              </a:rPr>
              <a:t>26</a:t>
            </a:r>
            <a:r>
              <a:rPr kumimoji="0" lang="ja-JP" altLang="en-US" sz="1200" kern="0" dirty="0">
                <a:latin typeface="ＭＳ 明朝" panose="02020609040205080304" pitchFamily="17" charset="-128"/>
                <a:ea typeface="ＭＳ 明朝" panose="02020609040205080304" pitchFamily="17" charset="-128"/>
              </a:rPr>
              <a:t>年度</a:t>
            </a:r>
            <a:r>
              <a:rPr kumimoji="0" lang="en-US" altLang="ja-JP" sz="1200" kern="0" dirty="0">
                <a:latin typeface="ＭＳ 明朝" panose="02020609040205080304" pitchFamily="17" charset="-128"/>
                <a:ea typeface="ＭＳ 明朝" panose="02020609040205080304" pitchFamily="17" charset="-128"/>
              </a:rPr>
              <a:t>37.7%</a:t>
            </a:r>
            <a:r>
              <a:rPr kumimoji="0" lang="ja-JP" altLang="en-US" sz="1200" kern="0" dirty="0">
                <a:latin typeface="ＭＳ 明朝" panose="02020609040205080304" pitchFamily="17" charset="-128"/>
                <a:ea typeface="ＭＳ 明朝" panose="02020609040205080304" pitchFamily="17" charset="-128"/>
              </a:rPr>
              <a:t>より</a:t>
            </a:r>
            <a:r>
              <a:rPr kumimoji="0" lang="en-US" altLang="ja-JP" sz="1200" kern="0" dirty="0">
                <a:latin typeface="ＭＳ 明朝" panose="02020609040205080304" pitchFamily="17" charset="-128"/>
                <a:ea typeface="ＭＳ 明朝" panose="02020609040205080304" pitchFamily="17" charset="-128"/>
              </a:rPr>
              <a:t>3.8</a:t>
            </a:r>
            <a:r>
              <a:rPr kumimoji="0" lang="ja-JP" altLang="en-US" sz="1200" kern="0" dirty="0">
                <a:latin typeface="ＭＳ 明朝" panose="02020609040205080304" pitchFamily="17" charset="-128"/>
                <a:ea typeface="ＭＳ 明朝" panose="02020609040205080304" pitchFamily="17" charset="-128"/>
              </a:rPr>
              <a:t>ポイント減少している。</a:t>
            </a:r>
            <a:endParaRPr kumimoji="0" lang="en-US" altLang="ja-JP" sz="1200" kern="0" dirty="0">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381000" y="875842"/>
            <a:ext cx="6453338" cy="276999"/>
          </a:xfrm>
          <a:prstGeom prst="rect">
            <a:avLst/>
          </a:prstGeom>
          <a:noFill/>
          <a:ln>
            <a:noFill/>
          </a:ln>
        </p:spPr>
        <p:txBody>
          <a:bodyPr wrap="square" lIns="0" rIns="0" rtlCol="0">
            <a:spAutoFit/>
          </a:bodyPr>
          <a:lstStyle/>
          <a:p>
            <a:r>
              <a:rPr lang="ja-JP" altLang="en-US" sz="1200" dirty="0">
                <a:latin typeface="ＭＳ 明朝" panose="02020609040205080304" pitchFamily="17" charset="-128"/>
                <a:ea typeface="ＭＳ 明朝" panose="02020609040205080304" pitchFamily="17" charset="-128"/>
              </a:rPr>
              <a:t>年度別 特定保健指導実施状況</a:t>
            </a:r>
          </a:p>
        </p:txBody>
      </p:sp>
      <p:sp>
        <p:nvSpPr>
          <p:cNvPr id="9" name="注釈文章 18"/>
          <p:cNvSpPr txBox="1">
            <a:spLocks noChangeAspect="1"/>
          </p:cNvSpPr>
          <p:nvPr/>
        </p:nvSpPr>
        <p:spPr>
          <a:xfrm>
            <a:off x="381000" y="2733153"/>
            <a:ext cx="6120000" cy="33855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動機付け支援対象者割合･積極的支援対象者割合･支援対象者数割合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9" name="注釈文章 9"/>
          <p:cNvSpPr txBox="1">
            <a:spLocks noChangeAspect="1"/>
          </p:cNvSpPr>
          <p:nvPr/>
        </p:nvSpPr>
        <p:spPr>
          <a:xfrm>
            <a:off x="381000" y="5544487"/>
            <a:ext cx="3240360"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12</a:t>
            </a:fld>
            <a:endParaRPr kumimoji="1" lang="ja-JP" altLang="en-US" dirty="0">
              <a:latin typeface="ＭＳ 明朝"/>
              <a:ea typeface="ＭＳ 明朝"/>
            </a:endParaRPr>
          </a:p>
        </p:txBody>
      </p:sp>
      <p:sp>
        <p:nvSpPr>
          <p:cNvPr id="26" name="テキスト ボックス 25"/>
          <p:cNvSpPr txBox="1">
            <a:spLocks noChangeAspect="1"/>
          </p:cNvSpPr>
          <p:nvPr/>
        </p:nvSpPr>
        <p:spPr>
          <a:xfrm>
            <a:off x="381000" y="6164386"/>
            <a:ext cx="3600400"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年度別 特定保健指導実施率</a:t>
            </a:r>
            <a:endParaRPr lang="en-US" altLang="ja-JP" sz="1200" dirty="0">
              <a:latin typeface="ＭＳ 明朝" panose="02020609040205080304" pitchFamily="17" charset="-128"/>
              <a:ea typeface="ＭＳ 明朝" panose="02020609040205080304" pitchFamily="17" charset="-128"/>
            </a:endParaRPr>
          </a:p>
        </p:txBody>
      </p:sp>
      <p:sp>
        <p:nvSpPr>
          <p:cNvPr id="27" name="テキスト ボックス 26"/>
          <p:cNvSpPr txBox="1">
            <a:spLocks noChangeAspect="1"/>
          </p:cNvSpPr>
          <p:nvPr/>
        </p:nvSpPr>
        <p:spPr>
          <a:xfrm>
            <a:off x="3644900" y="3501972"/>
            <a:ext cx="3312368"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年度別 積極的支援対象者数割合</a:t>
            </a:r>
            <a:endParaRPr lang="en-US" altLang="ja-JP" sz="1200" dirty="0">
              <a:latin typeface="ＭＳ 明朝" panose="02020609040205080304" pitchFamily="17" charset="-128"/>
              <a:ea typeface="ＭＳ 明朝" panose="02020609040205080304" pitchFamily="17" charset="-128"/>
            </a:endParaRPr>
          </a:p>
        </p:txBody>
      </p:sp>
      <p:sp>
        <p:nvSpPr>
          <p:cNvPr id="28" name="テキスト ボックス 27"/>
          <p:cNvSpPr txBox="1">
            <a:spLocks noChangeAspect="1"/>
          </p:cNvSpPr>
          <p:nvPr/>
        </p:nvSpPr>
        <p:spPr>
          <a:xfrm>
            <a:off x="381000" y="3501972"/>
            <a:ext cx="3312367" cy="184666"/>
          </a:xfrm>
          <a:prstGeom prst="rect">
            <a:avLst/>
          </a:prstGeom>
          <a:noFill/>
          <a:ln>
            <a:noFill/>
          </a:ln>
        </p:spPr>
        <p:txBody>
          <a:bodyPr wrap="square" lIns="0" tIns="0" rIns="0" bIns="0" rtlCol="0">
            <a:spAutoFit/>
          </a:bodyPr>
          <a:lstStyle/>
          <a:p>
            <a:pPr marL="90488" indent="-90488">
              <a:spcBef>
                <a:spcPct val="0"/>
              </a:spcBef>
              <a:defRPr/>
            </a:pPr>
            <a:r>
              <a:rPr lang="ja-JP" altLang="en-US" sz="1200" dirty="0">
                <a:latin typeface="ＭＳ 明朝" panose="02020609040205080304" pitchFamily="17" charset="-128"/>
                <a:ea typeface="ＭＳ 明朝" panose="02020609040205080304" pitchFamily="17" charset="-128"/>
              </a:rPr>
              <a:t>年度別 動機付け支援対象者数割合</a:t>
            </a:r>
            <a:endParaRPr lang="en-US" altLang="ja-JP" sz="1200" dirty="0">
              <a:latin typeface="ＭＳ 明朝" panose="02020609040205080304" pitchFamily="17" charset="-128"/>
              <a:ea typeface="ＭＳ 明朝" panose="02020609040205080304" pitchFamily="17" charset="-128"/>
            </a:endParaRPr>
          </a:p>
        </p:txBody>
      </p:sp>
      <p:sp>
        <p:nvSpPr>
          <p:cNvPr id="30" name="注釈文章 9"/>
          <p:cNvSpPr txBox="1">
            <a:spLocks noChangeAspect="1"/>
          </p:cNvSpPr>
          <p:nvPr/>
        </p:nvSpPr>
        <p:spPr>
          <a:xfrm>
            <a:off x="3644900" y="5531854"/>
            <a:ext cx="3240360"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31" name="注釈文章 9"/>
          <p:cNvSpPr txBox="1">
            <a:spLocks noChangeAspect="1"/>
          </p:cNvSpPr>
          <p:nvPr/>
        </p:nvSpPr>
        <p:spPr>
          <a:xfrm>
            <a:off x="381000" y="8233113"/>
            <a:ext cx="6120000"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3" name="図 2"/>
          <p:cNvPicPr>
            <a:picLocks noChangeAspect="1"/>
          </p:cNvPicPr>
          <p:nvPr/>
        </p:nvPicPr>
        <p:blipFill>
          <a:blip r:embed="rId2"/>
          <a:stretch>
            <a:fillRect/>
          </a:stretch>
        </p:blipFill>
        <p:spPr>
          <a:xfrm>
            <a:off x="381000" y="3712279"/>
            <a:ext cx="2687960" cy="1854662"/>
          </a:xfrm>
          <a:prstGeom prst="rect">
            <a:avLst/>
          </a:prstGeom>
        </p:spPr>
      </p:pic>
      <p:pic>
        <p:nvPicPr>
          <p:cNvPr id="4" name="図 3"/>
          <p:cNvPicPr>
            <a:picLocks noChangeAspect="1"/>
          </p:cNvPicPr>
          <p:nvPr/>
        </p:nvPicPr>
        <p:blipFill>
          <a:blip r:embed="rId3"/>
          <a:stretch>
            <a:fillRect/>
          </a:stretch>
        </p:blipFill>
        <p:spPr>
          <a:xfrm>
            <a:off x="3645167" y="3713019"/>
            <a:ext cx="2693717" cy="1853922"/>
          </a:xfrm>
          <a:prstGeom prst="rect">
            <a:avLst/>
          </a:prstGeom>
        </p:spPr>
      </p:pic>
      <p:pic>
        <p:nvPicPr>
          <p:cNvPr id="6" name="図 5">
            <a:extLst>
              <a:ext uri="{FF2B5EF4-FFF2-40B4-BE49-F238E27FC236}">
                <a16:creationId xmlns:a16="http://schemas.microsoft.com/office/drawing/2014/main" id="{1056C783-EBAD-4F15-A4CC-6311FBDE22EA}"/>
              </a:ext>
            </a:extLst>
          </p:cNvPr>
          <p:cNvPicPr>
            <a:picLocks noChangeAspect="1"/>
          </p:cNvPicPr>
          <p:nvPr/>
        </p:nvPicPr>
        <p:blipFill>
          <a:blip r:embed="rId4"/>
          <a:stretch>
            <a:fillRect/>
          </a:stretch>
        </p:blipFill>
        <p:spPr>
          <a:xfrm>
            <a:off x="1129372" y="1152841"/>
            <a:ext cx="5352256" cy="1590499"/>
          </a:xfrm>
          <a:prstGeom prst="rect">
            <a:avLst/>
          </a:prstGeom>
        </p:spPr>
      </p:pic>
      <p:pic>
        <p:nvPicPr>
          <p:cNvPr id="7" name="図 6">
            <a:extLst>
              <a:ext uri="{FF2B5EF4-FFF2-40B4-BE49-F238E27FC236}">
                <a16:creationId xmlns:a16="http://schemas.microsoft.com/office/drawing/2014/main" id="{4555CBEA-BA8D-42CA-BF4B-B82C4994E50B}"/>
              </a:ext>
            </a:extLst>
          </p:cNvPr>
          <p:cNvPicPr>
            <a:picLocks noChangeAspect="1"/>
          </p:cNvPicPr>
          <p:nvPr/>
        </p:nvPicPr>
        <p:blipFill>
          <a:blip r:embed="rId5"/>
          <a:stretch>
            <a:fillRect/>
          </a:stretch>
        </p:blipFill>
        <p:spPr>
          <a:xfrm>
            <a:off x="375859" y="1156794"/>
            <a:ext cx="766391" cy="1586545"/>
          </a:xfrm>
          <a:prstGeom prst="rect">
            <a:avLst/>
          </a:prstGeom>
        </p:spPr>
      </p:pic>
      <p:pic>
        <p:nvPicPr>
          <p:cNvPr id="8" name="図 7">
            <a:extLst>
              <a:ext uri="{FF2B5EF4-FFF2-40B4-BE49-F238E27FC236}">
                <a16:creationId xmlns:a16="http://schemas.microsoft.com/office/drawing/2014/main" id="{10CBE4FA-B652-41B3-B55A-7256072DA124}"/>
              </a:ext>
            </a:extLst>
          </p:cNvPr>
          <p:cNvPicPr>
            <a:picLocks noChangeAspect="1"/>
          </p:cNvPicPr>
          <p:nvPr/>
        </p:nvPicPr>
        <p:blipFill>
          <a:blip r:embed="rId6"/>
          <a:stretch>
            <a:fillRect/>
          </a:stretch>
        </p:blipFill>
        <p:spPr>
          <a:xfrm>
            <a:off x="377829" y="6378247"/>
            <a:ext cx="2679578" cy="1883571"/>
          </a:xfrm>
          <a:prstGeom prst="rect">
            <a:avLst/>
          </a:prstGeom>
        </p:spPr>
      </p:pic>
    </p:spTree>
    <p:extLst>
      <p:ext uri="{BB962C8B-B14F-4D97-AF65-F5344CB8AC3E}">
        <p14:creationId xmlns:p14="http://schemas.microsoft.com/office/powerpoint/2010/main" val="1742351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63425" y="5544147"/>
            <a:ext cx="6212774" cy="2494953"/>
          </a:xfrm>
          <a:prstGeom prst="rect">
            <a:avLst/>
          </a:prstGeom>
        </p:spPr>
      </p:pic>
      <p:pic>
        <p:nvPicPr>
          <p:cNvPr id="3" name="図 2"/>
          <p:cNvPicPr>
            <a:picLocks noChangeAspect="1"/>
          </p:cNvPicPr>
          <p:nvPr/>
        </p:nvPicPr>
        <p:blipFill>
          <a:blip r:embed="rId3"/>
          <a:stretch>
            <a:fillRect/>
          </a:stretch>
        </p:blipFill>
        <p:spPr>
          <a:xfrm>
            <a:off x="363426" y="1850565"/>
            <a:ext cx="6212773" cy="2501900"/>
          </a:xfrm>
          <a:prstGeom prst="rect">
            <a:avLst/>
          </a:prstGeom>
        </p:spPr>
      </p:pic>
      <p:sp>
        <p:nvSpPr>
          <p:cNvPr id="8" name="テキスト ボックス 7"/>
          <p:cNvSpPr txBox="1"/>
          <p:nvPr/>
        </p:nvSpPr>
        <p:spPr>
          <a:xfrm>
            <a:off x="369000" y="1607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陣場</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9" name="正方形/長方形 8"/>
          <p:cNvSpPr>
            <a:spLocks noChangeAspect="1"/>
          </p:cNvSpPr>
          <p:nvPr/>
        </p:nvSpPr>
        <p:spPr>
          <a:xfrm>
            <a:off x="363427" y="4352466"/>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  </a:t>
            </a:r>
            <a:r>
              <a:rPr lang="ja-JP" altLang="en-US" sz="800" dirty="0">
                <a:solidFill>
                  <a:schemeClr val="tx1"/>
                </a:solidFill>
                <a:latin typeface="ＭＳ 明朝"/>
                <a:ea typeface="ＭＳ 明朝"/>
              </a:rPr>
              <a:t> </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0" name="テキスト ボックス 9"/>
          <p:cNvSpPr txBox="1">
            <a:spLocks noChangeAspect="1"/>
          </p:cNvSpPr>
          <p:nvPr/>
        </p:nvSpPr>
        <p:spPr>
          <a:xfrm>
            <a:off x="369000" y="5290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大久保</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正方形/長方形 10"/>
          <p:cNvSpPr/>
          <p:nvPr/>
        </p:nvSpPr>
        <p:spPr>
          <a:xfrm>
            <a:off x="363427" y="8039100"/>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12</a:t>
            </a:r>
            <a:endParaRPr kumimoji="1" lang="ja-JP" altLang="en-US"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EA9C4DEB-D111-4664-90ED-C467BBAA1BEB}"/>
              </a:ext>
            </a:extLst>
          </p:cNvPr>
          <p:cNvPicPr>
            <a:picLocks noChangeAspect="1"/>
          </p:cNvPicPr>
          <p:nvPr/>
        </p:nvPicPr>
        <p:blipFill>
          <a:blip r:embed="rId4"/>
          <a:stretch>
            <a:fillRect/>
          </a:stretch>
        </p:blipFill>
        <p:spPr>
          <a:xfrm>
            <a:off x="363425" y="877413"/>
            <a:ext cx="5619112" cy="537127"/>
          </a:xfrm>
          <a:prstGeom prst="rect">
            <a:avLst/>
          </a:prstGeom>
        </p:spPr>
      </p:pic>
      <p:sp>
        <p:nvSpPr>
          <p:cNvPr id="15" name="タイトル 1"/>
          <p:cNvSpPr txBox="1">
            <a:spLocks/>
          </p:cNvSpPr>
          <p:nvPr/>
        </p:nvSpPr>
        <p:spPr>
          <a:xfrm>
            <a:off x="369000" y="286245"/>
            <a:ext cx="6120000" cy="541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疾病分類表における中分類単位で地区毎に集計し、医療費が高額な上位</a:t>
            </a:r>
            <a:r>
              <a:rPr kumimoji="0" lang="en-US" altLang="ja-JP" sz="1200" kern="0" dirty="0">
                <a:solidFill>
                  <a:schemeClr val="tx1"/>
                </a:solidFill>
                <a:latin typeface="ＭＳ 明朝" panose="02020609040205080304" pitchFamily="17" charset="-128"/>
                <a:ea typeface="ＭＳ 明朝" panose="02020609040205080304" pitchFamily="17" charset="-128"/>
              </a:rPr>
              <a:t>10</a:t>
            </a:r>
            <a:r>
              <a:rPr kumimoji="0" lang="ja-JP" altLang="en-US" sz="1200" kern="0" dirty="0">
                <a:solidFill>
                  <a:schemeClr val="tx1"/>
                </a:solidFill>
                <a:latin typeface="ＭＳ 明朝" panose="02020609040205080304" pitchFamily="17" charset="-128"/>
                <a:ea typeface="ＭＳ 明朝" panose="02020609040205080304" pitchFamily="17" charset="-128"/>
              </a:rPr>
              <a:t>疾病を以下に示す。</a:t>
            </a:r>
          </a:p>
        </p:txBody>
      </p:sp>
    </p:spTree>
    <p:extLst>
      <p:ext uri="{BB962C8B-B14F-4D97-AF65-F5344CB8AC3E}">
        <p14:creationId xmlns:p14="http://schemas.microsoft.com/office/powerpoint/2010/main" val="28696280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63652" y="5544146"/>
            <a:ext cx="6212547" cy="2494953"/>
          </a:xfrm>
          <a:prstGeom prst="rect">
            <a:avLst/>
          </a:prstGeom>
        </p:spPr>
      </p:pic>
      <p:pic>
        <p:nvPicPr>
          <p:cNvPr id="5" name="図 4"/>
          <p:cNvPicPr>
            <a:picLocks noChangeAspect="1"/>
          </p:cNvPicPr>
          <p:nvPr/>
        </p:nvPicPr>
        <p:blipFill>
          <a:blip r:embed="rId3"/>
          <a:stretch>
            <a:fillRect/>
          </a:stretch>
        </p:blipFill>
        <p:spPr>
          <a:xfrm>
            <a:off x="363425" y="1851552"/>
            <a:ext cx="6212774" cy="2501900"/>
          </a:xfrm>
          <a:prstGeom prst="rect">
            <a:avLst/>
          </a:prstGeom>
        </p:spPr>
      </p:pic>
      <p:sp>
        <p:nvSpPr>
          <p:cNvPr id="8" name="テキスト ボックス 7"/>
          <p:cNvSpPr txBox="1"/>
          <p:nvPr/>
        </p:nvSpPr>
        <p:spPr>
          <a:xfrm>
            <a:off x="369000" y="1607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南下</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9" name="正方形/長方形 8"/>
          <p:cNvSpPr>
            <a:spLocks noChangeAspect="1"/>
          </p:cNvSpPr>
          <p:nvPr/>
        </p:nvSpPr>
        <p:spPr>
          <a:xfrm>
            <a:off x="363427" y="4352466"/>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  </a:t>
            </a:r>
            <a:r>
              <a:rPr lang="ja-JP" altLang="en-US" sz="800" dirty="0">
                <a:solidFill>
                  <a:schemeClr val="tx1"/>
                </a:solidFill>
                <a:latin typeface="ＭＳ 明朝"/>
                <a:ea typeface="ＭＳ 明朝"/>
              </a:rPr>
              <a:t> </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0" name="テキスト ボックス 9"/>
          <p:cNvSpPr txBox="1">
            <a:spLocks noChangeAspect="1"/>
          </p:cNvSpPr>
          <p:nvPr/>
        </p:nvSpPr>
        <p:spPr>
          <a:xfrm>
            <a:off x="369000" y="5290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北下</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正方形/長方形 10"/>
          <p:cNvSpPr/>
          <p:nvPr/>
        </p:nvSpPr>
        <p:spPr>
          <a:xfrm>
            <a:off x="363427" y="8039100"/>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13</a:t>
            </a: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B58E6282-091D-4FC6-AC05-5B0F7D3B4143}"/>
              </a:ext>
            </a:extLst>
          </p:cNvPr>
          <p:cNvPicPr>
            <a:picLocks noChangeAspect="1"/>
          </p:cNvPicPr>
          <p:nvPr/>
        </p:nvPicPr>
        <p:blipFill>
          <a:blip r:embed="rId4"/>
          <a:stretch>
            <a:fillRect/>
          </a:stretch>
        </p:blipFill>
        <p:spPr>
          <a:xfrm>
            <a:off x="363425" y="879646"/>
            <a:ext cx="5619114" cy="537127"/>
          </a:xfrm>
          <a:prstGeom prst="rect">
            <a:avLst/>
          </a:prstGeom>
        </p:spPr>
      </p:pic>
      <p:sp>
        <p:nvSpPr>
          <p:cNvPr id="15" name="タイトル 1"/>
          <p:cNvSpPr txBox="1">
            <a:spLocks/>
          </p:cNvSpPr>
          <p:nvPr/>
        </p:nvSpPr>
        <p:spPr>
          <a:xfrm>
            <a:off x="369000" y="286245"/>
            <a:ext cx="6120000" cy="541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疾病分類表における中分類単位で地区毎に集計し、医療費が高額な上位</a:t>
            </a:r>
            <a:r>
              <a:rPr kumimoji="0" lang="en-US" altLang="ja-JP" sz="1200" kern="0" dirty="0">
                <a:solidFill>
                  <a:schemeClr val="tx1"/>
                </a:solidFill>
                <a:latin typeface="ＭＳ 明朝" panose="02020609040205080304" pitchFamily="17" charset="-128"/>
                <a:ea typeface="ＭＳ 明朝" panose="02020609040205080304" pitchFamily="17" charset="-128"/>
              </a:rPr>
              <a:t>10</a:t>
            </a:r>
            <a:r>
              <a:rPr kumimoji="0" lang="ja-JP" altLang="en-US" sz="1200" kern="0" dirty="0">
                <a:solidFill>
                  <a:schemeClr val="tx1"/>
                </a:solidFill>
                <a:latin typeface="ＭＳ 明朝" panose="02020609040205080304" pitchFamily="17" charset="-128"/>
                <a:ea typeface="ＭＳ 明朝" panose="02020609040205080304" pitchFamily="17" charset="-128"/>
              </a:rPr>
              <a:t>疾病を以下に示す。</a:t>
            </a:r>
          </a:p>
        </p:txBody>
      </p:sp>
    </p:spTree>
    <p:extLst>
      <p:ext uri="{BB962C8B-B14F-4D97-AF65-F5344CB8AC3E}">
        <p14:creationId xmlns:p14="http://schemas.microsoft.com/office/powerpoint/2010/main" val="29433298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3426" y="1853397"/>
            <a:ext cx="6212774" cy="2501901"/>
          </a:xfrm>
          <a:prstGeom prst="rect">
            <a:avLst/>
          </a:prstGeom>
        </p:spPr>
      </p:pic>
      <p:sp>
        <p:nvSpPr>
          <p:cNvPr id="8" name="テキスト ボックス 7"/>
          <p:cNvSpPr txBox="1"/>
          <p:nvPr/>
        </p:nvSpPr>
        <p:spPr>
          <a:xfrm>
            <a:off x="369000" y="1607979"/>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その他</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医療費上位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9" name="正方形/長方形 8"/>
          <p:cNvSpPr>
            <a:spLocks noChangeAspect="1"/>
          </p:cNvSpPr>
          <p:nvPr/>
        </p:nvSpPr>
        <p:spPr>
          <a:xfrm>
            <a:off x="363427" y="4352466"/>
            <a:ext cx="645333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  </a:t>
            </a:r>
            <a:r>
              <a:rPr lang="ja-JP" altLang="en-US" sz="800" dirty="0">
                <a:solidFill>
                  <a:schemeClr val="tx1"/>
                </a:solidFill>
                <a:latin typeface="ＭＳ 明朝"/>
                <a:ea typeface="ＭＳ 明朝"/>
              </a:rPr>
              <a:t> </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集計できない。そのため他統計と一致しない。</a:t>
            </a:r>
            <a:endParaRPr kumimoji="1" lang="ja-JP" altLang="en-US" sz="800" dirty="0">
              <a:solidFill>
                <a:schemeClr val="tx1"/>
              </a:solidFill>
              <a:latin typeface="ＭＳ 明朝"/>
              <a:ea typeface="ＭＳ 明朝"/>
            </a:endParaRPr>
          </a:p>
        </p:txBody>
      </p:sp>
      <p:sp>
        <p:nvSpPr>
          <p:cNvPr id="1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14</a:t>
            </a:r>
            <a:endParaRPr kumimoji="1" lang="ja-JP" altLang="en-US"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75FEBCDC-7F0D-421F-9F4F-4A351C91D17F}"/>
              </a:ext>
            </a:extLst>
          </p:cNvPr>
          <p:cNvPicPr>
            <a:picLocks noChangeAspect="1"/>
          </p:cNvPicPr>
          <p:nvPr/>
        </p:nvPicPr>
        <p:blipFill>
          <a:blip r:embed="rId3"/>
          <a:stretch>
            <a:fillRect/>
          </a:stretch>
        </p:blipFill>
        <p:spPr>
          <a:xfrm>
            <a:off x="363425" y="872749"/>
            <a:ext cx="5619115" cy="590840"/>
          </a:xfrm>
          <a:prstGeom prst="rect">
            <a:avLst/>
          </a:prstGeom>
        </p:spPr>
      </p:pic>
      <p:sp>
        <p:nvSpPr>
          <p:cNvPr id="10" name="タイトル 1"/>
          <p:cNvSpPr txBox="1">
            <a:spLocks/>
          </p:cNvSpPr>
          <p:nvPr/>
        </p:nvSpPr>
        <p:spPr>
          <a:xfrm>
            <a:off x="369000" y="286245"/>
            <a:ext cx="6120000" cy="541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疾病分類表における中分類単位で地区毎に集計し、医療費が高額な上位</a:t>
            </a:r>
            <a:r>
              <a:rPr kumimoji="0" lang="en-US" altLang="ja-JP" sz="1200" kern="0" dirty="0">
                <a:solidFill>
                  <a:schemeClr val="tx1"/>
                </a:solidFill>
                <a:latin typeface="ＭＳ 明朝" panose="02020609040205080304" pitchFamily="17" charset="-128"/>
                <a:ea typeface="ＭＳ 明朝" panose="02020609040205080304" pitchFamily="17" charset="-128"/>
              </a:rPr>
              <a:t>10</a:t>
            </a:r>
            <a:r>
              <a:rPr kumimoji="0" lang="ja-JP" altLang="en-US" sz="1200" kern="0" dirty="0">
                <a:solidFill>
                  <a:schemeClr val="tx1"/>
                </a:solidFill>
                <a:latin typeface="ＭＳ 明朝" panose="02020609040205080304" pitchFamily="17" charset="-128"/>
                <a:ea typeface="ＭＳ 明朝" panose="02020609040205080304" pitchFamily="17" charset="-128"/>
              </a:rPr>
              <a:t>疾病を以下に示す。</a:t>
            </a:r>
          </a:p>
        </p:txBody>
      </p:sp>
    </p:spTree>
    <p:extLst>
      <p:ext uri="{BB962C8B-B14F-4D97-AF65-F5344CB8AC3E}">
        <p14:creationId xmlns:p14="http://schemas.microsoft.com/office/powerpoint/2010/main" val="31967351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63425" y="4350262"/>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9" name="正方形/長方形 8"/>
          <p:cNvSpPr/>
          <p:nvPr/>
        </p:nvSpPr>
        <p:spPr>
          <a:xfrm>
            <a:off x="358835" y="8039100"/>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10" name="テキスト ボックス 9"/>
          <p:cNvSpPr txBox="1"/>
          <p:nvPr/>
        </p:nvSpPr>
        <p:spPr>
          <a:xfrm>
            <a:off x="363425" y="528650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漆原</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テキスト ボックス 10"/>
          <p:cNvSpPr txBox="1"/>
          <p:nvPr/>
        </p:nvSpPr>
        <p:spPr>
          <a:xfrm>
            <a:off x="364303" y="160628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下野田</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2"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15</a:t>
            </a:r>
            <a:endParaRPr kumimoji="1" lang="ja-JP" altLang="en-US"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363425" y="274657"/>
            <a:ext cx="6112060" cy="504056"/>
          </a:xfrm>
          <a:prstGeom prst="rect">
            <a:avLst/>
          </a:prstGeom>
          <a:ln>
            <a:noFill/>
          </a:ln>
        </p:spPr>
        <p:txBody>
          <a:bodyPr vert="horz" lIns="0" tIns="45720" rIns="91440" bIns="45720" rtlCol="0" anchor="t">
            <a:noAutofit/>
          </a:bodyPr>
          <a:lstStyle/>
          <a:p>
            <a:pPr lvl="0">
              <a:lnSpc>
                <a:spcPct val="125000"/>
              </a:lnSpc>
              <a:spcBef>
                <a:spcPct val="0"/>
              </a:spcBef>
              <a:defRPr/>
            </a:pPr>
            <a:r>
              <a:rPr kumimoji="1" lang="ja-JP" altLang="en-US" sz="1200" b="0" i="0" u="none" strike="noStrike" kern="1200" cap="none" spc="0" normalizeH="0" baseline="0" noProof="0" dirty="0">
                <a:ln>
                  <a:noFill/>
                </a:ln>
                <a:effectLst/>
                <a:uLnTx/>
                <a:uFillTx/>
                <a:latin typeface="ＭＳ 明朝"/>
                <a:ea typeface="ＭＳ 明朝"/>
                <a:cs typeface="+mj-cs"/>
              </a:rPr>
              <a:t>　</a:t>
            </a:r>
            <a:r>
              <a:rPr lang="ja-JP" altLang="en-US" sz="1200" dirty="0">
                <a:latin typeface="ＭＳ 明朝"/>
                <a:ea typeface="ＭＳ 明朝"/>
                <a:cs typeface="+mj-cs"/>
              </a:rPr>
              <a:t>疾病分類表における中分類単位</a:t>
            </a:r>
            <a:r>
              <a:rPr kumimoji="1" lang="ja-JP" altLang="en-US" sz="1200" b="0" i="0" u="none" strike="noStrike" kern="1200" cap="none" spc="0" normalizeH="0" baseline="0" noProof="0" dirty="0">
                <a:ln>
                  <a:noFill/>
                </a:ln>
                <a:effectLst/>
                <a:uLnTx/>
                <a:uFillTx/>
                <a:latin typeface="ＭＳ 明朝"/>
                <a:ea typeface="ＭＳ 明朝"/>
                <a:cs typeface="+mj-cs"/>
              </a:rPr>
              <a:t>で</a:t>
            </a:r>
            <a:r>
              <a:rPr lang="ja-JP" altLang="en-US" sz="1200" dirty="0">
                <a:latin typeface="ＭＳ 明朝"/>
                <a:ea typeface="ＭＳ 明朝"/>
              </a:rPr>
              <a:t>地区</a:t>
            </a:r>
            <a:r>
              <a:rPr kumimoji="1" lang="ja-JP" altLang="en-US" sz="1200" b="0" i="0" u="none" strike="noStrike" kern="1200" cap="none" spc="0" normalizeH="0" baseline="0" noProof="0" dirty="0">
                <a:ln>
                  <a:noFill/>
                </a:ln>
                <a:effectLst/>
                <a:uLnTx/>
                <a:uFillTx/>
                <a:latin typeface="ＭＳ 明朝"/>
                <a:ea typeface="ＭＳ 明朝"/>
                <a:cs typeface="+mj-cs"/>
              </a:rPr>
              <a:t>毎に集計し、患者数が多い上位</a:t>
            </a:r>
            <a:r>
              <a:rPr kumimoji="1" lang="en-US" altLang="ja-JP" sz="1200" b="0" i="0" u="none" strike="noStrike" kern="1200" cap="none" spc="0" normalizeH="0" baseline="0" noProof="0" dirty="0">
                <a:ln>
                  <a:noFill/>
                </a:ln>
                <a:effectLst/>
                <a:uLnTx/>
                <a:uFillTx/>
                <a:latin typeface="ＭＳ 明朝"/>
                <a:ea typeface="ＭＳ 明朝"/>
                <a:cs typeface="+mj-cs"/>
              </a:rPr>
              <a:t>10</a:t>
            </a:r>
            <a:r>
              <a:rPr kumimoji="1" lang="ja-JP" altLang="en-US" sz="1200" b="0" i="0" u="none" strike="noStrike" kern="1200" cap="none" spc="0" normalizeH="0" baseline="0" noProof="0" dirty="0">
                <a:ln>
                  <a:noFill/>
                </a:ln>
                <a:effectLst/>
                <a:uLnTx/>
                <a:uFillTx/>
                <a:latin typeface="ＭＳ 明朝"/>
                <a:ea typeface="ＭＳ 明朝"/>
                <a:cs typeface="+mj-cs"/>
              </a:rPr>
              <a:t>疾病を以下に示す。</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pic>
        <p:nvPicPr>
          <p:cNvPr id="2" name="図 1"/>
          <p:cNvPicPr>
            <a:picLocks noChangeAspect="1"/>
          </p:cNvPicPr>
          <p:nvPr/>
        </p:nvPicPr>
        <p:blipFill>
          <a:blip r:embed="rId2"/>
          <a:stretch>
            <a:fillRect/>
          </a:stretch>
        </p:blipFill>
        <p:spPr>
          <a:xfrm>
            <a:off x="358835" y="1852506"/>
            <a:ext cx="6141172" cy="2493282"/>
          </a:xfrm>
          <a:prstGeom prst="rect">
            <a:avLst/>
          </a:prstGeom>
        </p:spPr>
      </p:pic>
      <p:pic>
        <p:nvPicPr>
          <p:cNvPr id="3" name="図 2"/>
          <p:cNvPicPr>
            <a:picLocks noChangeAspect="1"/>
          </p:cNvPicPr>
          <p:nvPr/>
        </p:nvPicPr>
        <p:blipFill>
          <a:blip r:embed="rId3"/>
          <a:stretch>
            <a:fillRect/>
          </a:stretch>
        </p:blipFill>
        <p:spPr>
          <a:xfrm>
            <a:off x="366163" y="5545818"/>
            <a:ext cx="6133844" cy="2490307"/>
          </a:xfrm>
          <a:prstGeom prst="rect">
            <a:avLst/>
          </a:prstGeom>
        </p:spPr>
      </p:pic>
      <p:pic>
        <p:nvPicPr>
          <p:cNvPr id="4" name="図 3">
            <a:extLst>
              <a:ext uri="{FF2B5EF4-FFF2-40B4-BE49-F238E27FC236}">
                <a16:creationId xmlns:a16="http://schemas.microsoft.com/office/drawing/2014/main" id="{C8B1F544-C2C8-4A90-AE0E-6CCE9026EFCE}"/>
              </a:ext>
            </a:extLst>
          </p:cNvPr>
          <p:cNvPicPr>
            <a:picLocks noChangeAspect="1"/>
          </p:cNvPicPr>
          <p:nvPr/>
        </p:nvPicPr>
        <p:blipFill>
          <a:blip r:embed="rId4"/>
          <a:stretch>
            <a:fillRect/>
          </a:stretch>
        </p:blipFill>
        <p:spPr>
          <a:xfrm>
            <a:off x="366163" y="863071"/>
            <a:ext cx="5619112" cy="537127"/>
          </a:xfrm>
          <a:prstGeom prst="rect">
            <a:avLst/>
          </a:prstGeom>
        </p:spPr>
      </p:pic>
    </p:spTree>
    <p:extLst>
      <p:ext uri="{BB962C8B-B14F-4D97-AF65-F5344CB8AC3E}">
        <p14:creationId xmlns:p14="http://schemas.microsoft.com/office/powerpoint/2010/main" val="27594906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66163" y="5542843"/>
            <a:ext cx="6133844" cy="2490307"/>
          </a:xfrm>
          <a:prstGeom prst="rect">
            <a:avLst/>
          </a:prstGeom>
        </p:spPr>
      </p:pic>
      <p:pic>
        <p:nvPicPr>
          <p:cNvPr id="5" name="図 4"/>
          <p:cNvPicPr>
            <a:picLocks noChangeAspect="1"/>
          </p:cNvPicPr>
          <p:nvPr/>
        </p:nvPicPr>
        <p:blipFill>
          <a:blip r:embed="rId3"/>
          <a:stretch>
            <a:fillRect/>
          </a:stretch>
        </p:blipFill>
        <p:spPr>
          <a:xfrm>
            <a:off x="366163" y="1850752"/>
            <a:ext cx="6133844" cy="2490306"/>
          </a:xfrm>
          <a:prstGeom prst="rect">
            <a:avLst/>
          </a:prstGeom>
        </p:spPr>
      </p:pic>
      <p:sp>
        <p:nvSpPr>
          <p:cNvPr id="8" name="正方形/長方形 7"/>
          <p:cNvSpPr/>
          <p:nvPr/>
        </p:nvSpPr>
        <p:spPr>
          <a:xfrm>
            <a:off x="363425" y="4350262"/>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9" name="正方形/長方形 8"/>
          <p:cNvSpPr/>
          <p:nvPr/>
        </p:nvSpPr>
        <p:spPr>
          <a:xfrm>
            <a:off x="358835" y="8039100"/>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10" name="テキスト ボックス 9"/>
          <p:cNvSpPr txBox="1"/>
          <p:nvPr/>
        </p:nvSpPr>
        <p:spPr>
          <a:xfrm>
            <a:off x="363425" y="528650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上野田</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テキスト ボックス 10"/>
          <p:cNvSpPr txBox="1"/>
          <p:nvPr/>
        </p:nvSpPr>
        <p:spPr>
          <a:xfrm>
            <a:off x="364303" y="160628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小倉</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2"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16</a:t>
            </a:r>
            <a:endParaRPr kumimoji="1" lang="ja-JP" altLang="en-US"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363425" y="274657"/>
            <a:ext cx="6112060" cy="504056"/>
          </a:xfrm>
          <a:prstGeom prst="rect">
            <a:avLst/>
          </a:prstGeom>
          <a:ln>
            <a:noFill/>
          </a:ln>
        </p:spPr>
        <p:txBody>
          <a:bodyPr vert="horz" lIns="0" tIns="45720" rIns="91440" bIns="45720" rtlCol="0" anchor="t">
            <a:noAutofit/>
          </a:bodyPr>
          <a:lstStyle/>
          <a:p>
            <a:pPr lvl="0">
              <a:lnSpc>
                <a:spcPct val="125000"/>
              </a:lnSpc>
              <a:spcBef>
                <a:spcPct val="0"/>
              </a:spcBef>
              <a:defRPr/>
            </a:pPr>
            <a:r>
              <a:rPr kumimoji="1" lang="ja-JP" altLang="en-US" sz="1200" b="0" i="0" u="none" strike="noStrike" kern="1200" cap="none" spc="0" normalizeH="0" baseline="0" noProof="0" dirty="0">
                <a:ln>
                  <a:noFill/>
                </a:ln>
                <a:effectLst/>
                <a:uLnTx/>
                <a:uFillTx/>
                <a:latin typeface="ＭＳ 明朝"/>
                <a:ea typeface="ＭＳ 明朝"/>
                <a:cs typeface="+mj-cs"/>
              </a:rPr>
              <a:t>　</a:t>
            </a:r>
            <a:r>
              <a:rPr lang="ja-JP" altLang="en-US" sz="1200" dirty="0">
                <a:latin typeface="ＭＳ 明朝"/>
                <a:ea typeface="ＭＳ 明朝"/>
                <a:cs typeface="+mj-cs"/>
              </a:rPr>
              <a:t>疾病分類表における中分類</a:t>
            </a:r>
            <a:r>
              <a:rPr lang="ja-JP" altLang="en-US" sz="1200">
                <a:latin typeface="ＭＳ 明朝"/>
                <a:ea typeface="ＭＳ 明朝"/>
                <a:cs typeface="+mj-cs"/>
              </a:rPr>
              <a:t>単位</a:t>
            </a:r>
            <a:r>
              <a:rPr kumimoji="1" lang="ja-JP" altLang="en-US" sz="1200" b="0" i="0" u="none" strike="noStrike" kern="1200" cap="none" spc="0" normalizeH="0" baseline="0" noProof="0">
                <a:ln>
                  <a:noFill/>
                </a:ln>
                <a:effectLst/>
                <a:uLnTx/>
                <a:uFillTx/>
                <a:latin typeface="ＭＳ 明朝"/>
                <a:ea typeface="ＭＳ 明朝"/>
                <a:cs typeface="+mj-cs"/>
              </a:rPr>
              <a:t>で</a:t>
            </a:r>
            <a:r>
              <a:rPr lang="ja-JP" altLang="en-US" sz="1200">
                <a:latin typeface="ＭＳ 明朝"/>
                <a:ea typeface="ＭＳ 明朝"/>
              </a:rPr>
              <a:t>地区</a:t>
            </a:r>
            <a:r>
              <a:rPr kumimoji="1" lang="ja-JP" altLang="en-US" sz="1200" b="0" i="0" u="none" strike="noStrike" kern="1200" cap="none" spc="0" normalizeH="0" baseline="0" noProof="0">
                <a:ln>
                  <a:noFill/>
                </a:ln>
                <a:effectLst/>
                <a:uLnTx/>
                <a:uFillTx/>
                <a:latin typeface="ＭＳ 明朝"/>
                <a:ea typeface="ＭＳ 明朝"/>
                <a:cs typeface="+mj-cs"/>
              </a:rPr>
              <a:t>毎</a:t>
            </a:r>
            <a:r>
              <a:rPr kumimoji="1" lang="ja-JP" altLang="en-US" sz="1200" b="0" i="0" u="none" strike="noStrike" kern="1200" cap="none" spc="0" normalizeH="0" baseline="0" noProof="0" dirty="0">
                <a:ln>
                  <a:noFill/>
                </a:ln>
                <a:effectLst/>
                <a:uLnTx/>
                <a:uFillTx/>
                <a:latin typeface="ＭＳ 明朝"/>
                <a:ea typeface="ＭＳ 明朝"/>
                <a:cs typeface="+mj-cs"/>
              </a:rPr>
              <a:t>に集計し、患者数が多い上位</a:t>
            </a:r>
            <a:r>
              <a:rPr kumimoji="1" lang="en-US" altLang="ja-JP" sz="1200" b="0" i="0" u="none" strike="noStrike" kern="1200" cap="none" spc="0" normalizeH="0" baseline="0" noProof="0" dirty="0">
                <a:ln>
                  <a:noFill/>
                </a:ln>
                <a:effectLst/>
                <a:uLnTx/>
                <a:uFillTx/>
                <a:latin typeface="ＭＳ 明朝"/>
                <a:ea typeface="ＭＳ 明朝"/>
                <a:cs typeface="+mj-cs"/>
              </a:rPr>
              <a:t>10</a:t>
            </a:r>
            <a:r>
              <a:rPr kumimoji="1" lang="ja-JP" altLang="en-US" sz="1200" b="0" i="0" u="none" strike="noStrike" kern="1200" cap="none" spc="0" normalizeH="0" baseline="0" noProof="0" dirty="0">
                <a:ln>
                  <a:noFill/>
                </a:ln>
                <a:effectLst/>
                <a:uLnTx/>
                <a:uFillTx/>
                <a:latin typeface="ＭＳ 明朝"/>
                <a:ea typeface="ＭＳ 明朝"/>
                <a:cs typeface="+mj-cs"/>
              </a:rPr>
              <a:t>疾病を以下に示す。</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pic>
        <p:nvPicPr>
          <p:cNvPr id="2" name="図 1">
            <a:extLst>
              <a:ext uri="{FF2B5EF4-FFF2-40B4-BE49-F238E27FC236}">
                <a16:creationId xmlns:a16="http://schemas.microsoft.com/office/drawing/2014/main" id="{D4441EA9-0A36-4D71-A332-B5AA0EC2735A}"/>
              </a:ext>
            </a:extLst>
          </p:cNvPr>
          <p:cNvPicPr>
            <a:picLocks noChangeAspect="1"/>
          </p:cNvPicPr>
          <p:nvPr/>
        </p:nvPicPr>
        <p:blipFill>
          <a:blip r:embed="rId4"/>
          <a:stretch>
            <a:fillRect/>
          </a:stretch>
        </p:blipFill>
        <p:spPr>
          <a:xfrm>
            <a:off x="358835" y="874881"/>
            <a:ext cx="5626440" cy="537828"/>
          </a:xfrm>
          <a:prstGeom prst="rect">
            <a:avLst/>
          </a:prstGeom>
        </p:spPr>
      </p:pic>
    </p:spTree>
    <p:extLst>
      <p:ext uri="{BB962C8B-B14F-4D97-AF65-F5344CB8AC3E}">
        <p14:creationId xmlns:p14="http://schemas.microsoft.com/office/powerpoint/2010/main" val="35347249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58835" y="5542843"/>
            <a:ext cx="6141172" cy="2493282"/>
          </a:xfrm>
          <a:prstGeom prst="rect">
            <a:avLst/>
          </a:prstGeom>
        </p:spPr>
      </p:pic>
      <p:pic>
        <p:nvPicPr>
          <p:cNvPr id="3" name="図 2"/>
          <p:cNvPicPr>
            <a:picLocks noChangeAspect="1"/>
          </p:cNvPicPr>
          <p:nvPr/>
        </p:nvPicPr>
        <p:blipFill>
          <a:blip r:embed="rId3"/>
          <a:stretch>
            <a:fillRect/>
          </a:stretch>
        </p:blipFill>
        <p:spPr>
          <a:xfrm>
            <a:off x="366163" y="1850752"/>
            <a:ext cx="6133844" cy="2699226"/>
          </a:xfrm>
          <a:prstGeom prst="rect">
            <a:avLst/>
          </a:prstGeom>
        </p:spPr>
      </p:pic>
      <p:sp>
        <p:nvSpPr>
          <p:cNvPr id="8" name="正方形/長方形 7"/>
          <p:cNvSpPr/>
          <p:nvPr/>
        </p:nvSpPr>
        <p:spPr>
          <a:xfrm>
            <a:off x="358835" y="4552764"/>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9" name="正方形/長方形 8"/>
          <p:cNvSpPr/>
          <p:nvPr/>
        </p:nvSpPr>
        <p:spPr>
          <a:xfrm>
            <a:off x="358835" y="8039100"/>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10" name="テキスト ボックス 9"/>
          <p:cNvSpPr txBox="1"/>
          <p:nvPr/>
        </p:nvSpPr>
        <p:spPr>
          <a:xfrm>
            <a:off x="363425" y="528650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大久保</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テキスト ボックス 10"/>
          <p:cNvSpPr txBox="1"/>
          <p:nvPr/>
        </p:nvSpPr>
        <p:spPr>
          <a:xfrm>
            <a:off x="364303" y="160628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陣場</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2"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17</a:t>
            </a:r>
            <a:endParaRPr kumimoji="1" lang="ja-JP" altLang="en-US"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363425" y="274657"/>
            <a:ext cx="6112060" cy="504056"/>
          </a:xfrm>
          <a:prstGeom prst="rect">
            <a:avLst/>
          </a:prstGeom>
          <a:ln>
            <a:noFill/>
          </a:ln>
        </p:spPr>
        <p:txBody>
          <a:bodyPr vert="horz" lIns="0" tIns="45720" rIns="91440" bIns="45720" rtlCol="0" anchor="t">
            <a:noAutofit/>
          </a:bodyPr>
          <a:lstStyle/>
          <a:p>
            <a:pPr lvl="0">
              <a:lnSpc>
                <a:spcPct val="125000"/>
              </a:lnSpc>
              <a:spcBef>
                <a:spcPct val="0"/>
              </a:spcBef>
              <a:defRPr/>
            </a:pPr>
            <a:r>
              <a:rPr kumimoji="1" lang="ja-JP" altLang="en-US" sz="1200" b="0" i="0" u="none" strike="noStrike" kern="1200" cap="none" spc="0" normalizeH="0" baseline="0" noProof="0" dirty="0">
                <a:ln>
                  <a:noFill/>
                </a:ln>
                <a:effectLst/>
                <a:uLnTx/>
                <a:uFillTx/>
                <a:latin typeface="ＭＳ 明朝"/>
                <a:ea typeface="ＭＳ 明朝"/>
                <a:cs typeface="+mj-cs"/>
              </a:rPr>
              <a:t>　</a:t>
            </a:r>
            <a:r>
              <a:rPr lang="ja-JP" altLang="en-US" sz="1200" dirty="0">
                <a:latin typeface="ＭＳ 明朝"/>
                <a:ea typeface="ＭＳ 明朝"/>
                <a:cs typeface="+mj-cs"/>
              </a:rPr>
              <a:t>疾病分類表における中分類</a:t>
            </a:r>
            <a:r>
              <a:rPr lang="ja-JP" altLang="en-US" sz="1200">
                <a:latin typeface="ＭＳ 明朝"/>
                <a:ea typeface="ＭＳ 明朝"/>
                <a:cs typeface="+mj-cs"/>
              </a:rPr>
              <a:t>単位</a:t>
            </a:r>
            <a:r>
              <a:rPr kumimoji="1" lang="ja-JP" altLang="en-US" sz="1200" b="0" i="0" u="none" strike="noStrike" kern="1200" cap="none" spc="0" normalizeH="0" baseline="0" noProof="0">
                <a:ln>
                  <a:noFill/>
                </a:ln>
                <a:effectLst/>
                <a:uLnTx/>
                <a:uFillTx/>
                <a:latin typeface="ＭＳ 明朝"/>
                <a:ea typeface="ＭＳ 明朝"/>
                <a:cs typeface="+mj-cs"/>
              </a:rPr>
              <a:t>で</a:t>
            </a:r>
            <a:r>
              <a:rPr lang="ja-JP" altLang="en-US" sz="1200">
                <a:latin typeface="ＭＳ 明朝"/>
                <a:ea typeface="ＭＳ 明朝"/>
              </a:rPr>
              <a:t>地区</a:t>
            </a:r>
            <a:r>
              <a:rPr kumimoji="1" lang="ja-JP" altLang="en-US" sz="1200" b="0" i="0" u="none" strike="noStrike" kern="1200" cap="none" spc="0" normalizeH="0" baseline="0" noProof="0">
                <a:ln>
                  <a:noFill/>
                </a:ln>
                <a:effectLst/>
                <a:uLnTx/>
                <a:uFillTx/>
                <a:latin typeface="ＭＳ 明朝"/>
                <a:ea typeface="ＭＳ 明朝"/>
                <a:cs typeface="+mj-cs"/>
              </a:rPr>
              <a:t>毎</a:t>
            </a:r>
            <a:r>
              <a:rPr kumimoji="1" lang="ja-JP" altLang="en-US" sz="1200" b="0" i="0" u="none" strike="noStrike" kern="1200" cap="none" spc="0" normalizeH="0" baseline="0" noProof="0" dirty="0">
                <a:ln>
                  <a:noFill/>
                </a:ln>
                <a:effectLst/>
                <a:uLnTx/>
                <a:uFillTx/>
                <a:latin typeface="ＭＳ 明朝"/>
                <a:ea typeface="ＭＳ 明朝"/>
                <a:cs typeface="+mj-cs"/>
              </a:rPr>
              <a:t>に集計し、患者数が多い上位</a:t>
            </a:r>
            <a:r>
              <a:rPr kumimoji="1" lang="en-US" altLang="ja-JP" sz="1200" b="0" i="0" u="none" strike="noStrike" kern="1200" cap="none" spc="0" normalizeH="0" baseline="0" noProof="0" dirty="0">
                <a:ln>
                  <a:noFill/>
                </a:ln>
                <a:effectLst/>
                <a:uLnTx/>
                <a:uFillTx/>
                <a:latin typeface="ＭＳ 明朝"/>
                <a:ea typeface="ＭＳ 明朝"/>
                <a:cs typeface="+mj-cs"/>
              </a:rPr>
              <a:t>10</a:t>
            </a:r>
            <a:r>
              <a:rPr kumimoji="1" lang="ja-JP" altLang="en-US" sz="1200" b="0" i="0" u="none" strike="noStrike" kern="1200" cap="none" spc="0" normalizeH="0" baseline="0" noProof="0" dirty="0">
                <a:ln>
                  <a:noFill/>
                </a:ln>
                <a:effectLst/>
                <a:uLnTx/>
                <a:uFillTx/>
                <a:latin typeface="ＭＳ 明朝"/>
                <a:ea typeface="ＭＳ 明朝"/>
                <a:cs typeface="+mj-cs"/>
              </a:rPr>
              <a:t>疾病を以下に示す。</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pic>
        <p:nvPicPr>
          <p:cNvPr id="4" name="図 3">
            <a:extLst>
              <a:ext uri="{FF2B5EF4-FFF2-40B4-BE49-F238E27FC236}">
                <a16:creationId xmlns:a16="http://schemas.microsoft.com/office/drawing/2014/main" id="{DC42ED89-BFFE-4568-8D08-380EE823EAF7}"/>
              </a:ext>
            </a:extLst>
          </p:cNvPr>
          <p:cNvPicPr>
            <a:picLocks noChangeAspect="1"/>
          </p:cNvPicPr>
          <p:nvPr/>
        </p:nvPicPr>
        <p:blipFill>
          <a:blip r:embed="rId4"/>
          <a:stretch>
            <a:fillRect/>
          </a:stretch>
        </p:blipFill>
        <p:spPr>
          <a:xfrm>
            <a:off x="358835" y="878844"/>
            <a:ext cx="5626440" cy="537828"/>
          </a:xfrm>
          <a:prstGeom prst="rect">
            <a:avLst/>
          </a:prstGeom>
        </p:spPr>
      </p:pic>
    </p:spTree>
    <p:extLst>
      <p:ext uri="{BB962C8B-B14F-4D97-AF65-F5344CB8AC3E}">
        <p14:creationId xmlns:p14="http://schemas.microsoft.com/office/powerpoint/2010/main" val="2421033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66163" y="5539867"/>
            <a:ext cx="6133844" cy="2490307"/>
          </a:xfrm>
          <a:prstGeom prst="rect">
            <a:avLst/>
          </a:prstGeom>
        </p:spPr>
      </p:pic>
      <p:sp>
        <p:nvSpPr>
          <p:cNvPr id="8" name="正方形/長方形 7"/>
          <p:cNvSpPr/>
          <p:nvPr/>
        </p:nvSpPr>
        <p:spPr>
          <a:xfrm>
            <a:off x="358835" y="4345598"/>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9" name="正方形/長方形 8"/>
          <p:cNvSpPr/>
          <p:nvPr/>
        </p:nvSpPr>
        <p:spPr>
          <a:xfrm>
            <a:off x="358835" y="8039100"/>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10" name="テキスト ボックス 9"/>
          <p:cNvSpPr txBox="1"/>
          <p:nvPr/>
        </p:nvSpPr>
        <p:spPr>
          <a:xfrm>
            <a:off x="363425" y="528650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北下</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1" name="テキスト ボックス 10"/>
          <p:cNvSpPr txBox="1"/>
          <p:nvPr/>
        </p:nvSpPr>
        <p:spPr>
          <a:xfrm>
            <a:off x="364303" y="160628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南下</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2"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18</a:t>
            </a:r>
            <a:endParaRPr kumimoji="1" lang="ja-JP" altLang="en-US"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363425" y="274657"/>
            <a:ext cx="6112060" cy="504056"/>
          </a:xfrm>
          <a:prstGeom prst="rect">
            <a:avLst/>
          </a:prstGeom>
          <a:ln>
            <a:noFill/>
          </a:ln>
        </p:spPr>
        <p:txBody>
          <a:bodyPr vert="horz" lIns="0" tIns="45720" rIns="91440" bIns="45720" rtlCol="0" anchor="t">
            <a:noAutofit/>
          </a:bodyPr>
          <a:lstStyle/>
          <a:p>
            <a:pPr lvl="0">
              <a:lnSpc>
                <a:spcPct val="125000"/>
              </a:lnSpc>
              <a:spcBef>
                <a:spcPct val="0"/>
              </a:spcBef>
              <a:defRPr/>
            </a:pPr>
            <a:r>
              <a:rPr kumimoji="1" lang="ja-JP" altLang="en-US" sz="1200" b="0" i="0" u="none" strike="noStrike" kern="1200" cap="none" spc="0" normalizeH="0" baseline="0" noProof="0" dirty="0">
                <a:ln>
                  <a:noFill/>
                </a:ln>
                <a:effectLst/>
                <a:uLnTx/>
                <a:uFillTx/>
                <a:latin typeface="ＭＳ 明朝"/>
                <a:ea typeface="ＭＳ 明朝"/>
                <a:cs typeface="+mj-cs"/>
              </a:rPr>
              <a:t>　</a:t>
            </a:r>
            <a:r>
              <a:rPr lang="ja-JP" altLang="en-US" sz="1200" dirty="0">
                <a:latin typeface="ＭＳ 明朝"/>
                <a:ea typeface="ＭＳ 明朝"/>
                <a:cs typeface="+mj-cs"/>
              </a:rPr>
              <a:t>疾病分類表における中分類</a:t>
            </a:r>
            <a:r>
              <a:rPr lang="ja-JP" altLang="en-US" sz="1200">
                <a:latin typeface="ＭＳ 明朝"/>
                <a:ea typeface="ＭＳ 明朝"/>
                <a:cs typeface="+mj-cs"/>
              </a:rPr>
              <a:t>単位</a:t>
            </a:r>
            <a:r>
              <a:rPr kumimoji="1" lang="ja-JP" altLang="en-US" sz="1200" b="0" i="0" u="none" strike="noStrike" kern="1200" cap="none" spc="0" normalizeH="0" baseline="0" noProof="0">
                <a:ln>
                  <a:noFill/>
                </a:ln>
                <a:effectLst/>
                <a:uLnTx/>
                <a:uFillTx/>
                <a:latin typeface="ＭＳ 明朝"/>
                <a:ea typeface="ＭＳ 明朝"/>
                <a:cs typeface="+mj-cs"/>
              </a:rPr>
              <a:t>で</a:t>
            </a:r>
            <a:r>
              <a:rPr lang="ja-JP" altLang="en-US" sz="1200">
                <a:latin typeface="ＭＳ 明朝"/>
                <a:ea typeface="ＭＳ 明朝"/>
              </a:rPr>
              <a:t>地区</a:t>
            </a:r>
            <a:r>
              <a:rPr kumimoji="1" lang="ja-JP" altLang="en-US" sz="1200" b="0" i="0" u="none" strike="noStrike" kern="1200" cap="none" spc="0" normalizeH="0" baseline="0" noProof="0">
                <a:ln>
                  <a:noFill/>
                </a:ln>
                <a:effectLst/>
                <a:uLnTx/>
                <a:uFillTx/>
                <a:latin typeface="ＭＳ 明朝"/>
                <a:ea typeface="ＭＳ 明朝"/>
                <a:cs typeface="+mj-cs"/>
              </a:rPr>
              <a:t>毎</a:t>
            </a:r>
            <a:r>
              <a:rPr kumimoji="1" lang="ja-JP" altLang="en-US" sz="1200" b="0" i="0" u="none" strike="noStrike" kern="1200" cap="none" spc="0" normalizeH="0" baseline="0" noProof="0" dirty="0">
                <a:ln>
                  <a:noFill/>
                </a:ln>
                <a:effectLst/>
                <a:uLnTx/>
                <a:uFillTx/>
                <a:latin typeface="ＭＳ 明朝"/>
                <a:ea typeface="ＭＳ 明朝"/>
                <a:cs typeface="+mj-cs"/>
              </a:rPr>
              <a:t>に集計し、患者数が多い上位</a:t>
            </a:r>
            <a:r>
              <a:rPr kumimoji="1" lang="en-US" altLang="ja-JP" sz="1200" b="0" i="0" u="none" strike="noStrike" kern="1200" cap="none" spc="0" normalizeH="0" baseline="0" noProof="0" dirty="0">
                <a:ln>
                  <a:noFill/>
                </a:ln>
                <a:effectLst/>
                <a:uLnTx/>
                <a:uFillTx/>
                <a:latin typeface="ＭＳ 明朝"/>
                <a:ea typeface="ＭＳ 明朝"/>
                <a:cs typeface="+mj-cs"/>
              </a:rPr>
              <a:t>10</a:t>
            </a:r>
            <a:r>
              <a:rPr kumimoji="1" lang="ja-JP" altLang="en-US" sz="1200" b="0" i="0" u="none" strike="noStrike" kern="1200" cap="none" spc="0" normalizeH="0" baseline="0" noProof="0" dirty="0">
                <a:ln>
                  <a:noFill/>
                </a:ln>
                <a:effectLst/>
                <a:uLnTx/>
                <a:uFillTx/>
                <a:latin typeface="ＭＳ 明朝"/>
                <a:ea typeface="ＭＳ 明朝"/>
                <a:cs typeface="+mj-cs"/>
              </a:rPr>
              <a:t>疾病を以下に示す。</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pic>
        <p:nvPicPr>
          <p:cNvPr id="5" name="図 4"/>
          <p:cNvPicPr>
            <a:picLocks noChangeAspect="1"/>
          </p:cNvPicPr>
          <p:nvPr/>
        </p:nvPicPr>
        <p:blipFill>
          <a:blip r:embed="rId3"/>
          <a:stretch>
            <a:fillRect/>
          </a:stretch>
        </p:blipFill>
        <p:spPr>
          <a:xfrm>
            <a:off x="366163" y="1855291"/>
            <a:ext cx="6133844" cy="2490307"/>
          </a:xfrm>
          <a:prstGeom prst="rect">
            <a:avLst/>
          </a:prstGeom>
        </p:spPr>
      </p:pic>
      <p:pic>
        <p:nvPicPr>
          <p:cNvPr id="2" name="図 1">
            <a:extLst>
              <a:ext uri="{FF2B5EF4-FFF2-40B4-BE49-F238E27FC236}">
                <a16:creationId xmlns:a16="http://schemas.microsoft.com/office/drawing/2014/main" id="{7C920C86-979B-402A-AF58-51446FFD8BF7}"/>
              </a:ext>
            </a:extLst>
          </p:cNvPr>
          <p:cNvPicPr>
            <a:picLocks noChangeAspect="1"/>
          </p:cNvPicPr>
          <p:nvPr/>
        </p:nvPicPr>
        <p:blipFill>
          <a:blip r:embed="rId4"/>
          <a:stretch>
            <a:fillRect/>
          </a:stretch>
        </p:blipFill>
        <p:spPr>
          <a:xfrm>
            <a:off x="366163" y="886060"/>
            <a:ext cx="5619112" cy="537127"/>
          </a:xfrm>
          <a:prstGeom prst="rect">
            <a:avLst/>
          </a:prstGeom>
        </p:spPr>
      </p:pic>
    </p:spTree>
    <p:extLst>
      <p:ext uri="{BB962C8B-B14F-4D97-AF65-F5344CB8AC3E}">
        <p14:creationId xmlns:p14="http://schemas.microsoft.com/office/powerpoint/2010/main" val="37691316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6163" y="1852506"/>
            <a:ext cx="6133846" cy="2490307"/>
          </a:xfrm>
          <a:prstGeom prst="rect">
            <a:avLst/>
          </a:prstGeom>
        </p:spPr>
      </p:pic>
      <p:sp>
        <p:nvSpPr>
          <p:cNvPr id="8" name="正方形/長方形 7"/>
          <p:cNvSpPr/>
          <p:nvPr/>
        </p:nvSpPr>
        <p:spPr>
          <a:xfrm>
            <a:off x="358835" y="4345598"/>
            <a:ext cx="645333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 </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en-US" altLang="ja-JP" sz="800" dirty="0">
              <a:solidFill>
                <a:schemeClr val="tx1"/>
              </a:solidFill>
              <a:latin typeface="ＭＳ 明朝"/>
              <a:ea typeface="ＭＳ 明朝"/>
            </a:endParaRPr>
          </a:p>
        </p:txBody>
      </p:sp>
      <p:sp>
        <p:nvSpPr>
          <p:cNvPr id="11" name="テキスト ボックス 10"/>
          <p:cNvSpPr txBox="1"/>
          <p:nvPr/>
        </p:nvSpPr>
        <p:spPr>
          <a:xfrm>
            <a:off x="364303" y="1606285"/>
            <a:ext cx="6768752" cy="246221"/>
          </a:xfrm>
          <a:prstGeom prst="rect">
            <a:avLst/>
          </a:prstGeom>
          <a:noFill/>
          <a:ln>
            <a:noFill/>
          </a:ln>
        </p:spPr>
        <p:txBody>
          <a:bodyPr wrap="square" lIns="0" rtlCol="0">
            <a:spAutoFit/>
          </a:bodyPr>
          <a:lstStyle/>
          <a:p>
            <a:r>
              <a:rPr lang="en-US" altLang="ja-JP" sz="1000" dirty="0">
                <a:latin typeface="ＭＳ 明朝"/>
                <a:ea typeface="ＭＳ 明朝"/>
              </a:rPr>
              <a:t>【</a:t>
            </a:r>
            <a:r>
              <a:rPr lang="ja-JP" altLang="en-US" sz="1000" dirty="0">
                <a:latin typeface="ＭＳ 明朝"/>
                <a:ea typeface="ＭＳ 明朝"/>
              </a:rPr>
              <a:t>その他</a:t>
            </a:r>
            <a:r>
              <a:rPr lang="en-US" altLang="ja-JP" sz="1000" dirty="0">
                <a:latin typeface="ＭＳ 明朝"/>
                <a:ea typeface="ＭＳ 明朝"/>
              </a:rPr>
              <a:t>】</a:t>
            </a:r>
            <a:r>
              <a:rPr lang="ja-JP" altLang="en-US" sz="1000" dirty="0">
                <a:latin typeface="ＭＳ 明朝"/>
                <a:ea typeface="ＭＳ 明朝"/>
              </a:rPr>
              <a:t>中分類による疾病別統計</a:t>
            </a:r>
            <a:r>
              <a:rPr lang="en-US" altLang="ja-JP" sz="1000" dirty="0">
                <a:latin typeface="ＭＳ 明朝"/>
                <a:ea typeface="ＭＳ 明朝"/>
              </a:rPr>
              <a:t>(</a:t>
            </a:r>
            <a:r>
              <a:rPr lang="ja-JP" altLang="en-US" sz="1000" dirty="0">
                <a:latin typeface="ＭＳ 明朝"/>
                <a:ea typeface="ＭＳ 明朝"/>
              </a:rPr>
              <a:t>患者数上位</a:t>
            </a:r>
            <a:r>
              <a:rPr lang="en-US" altLang="ja-JP" sz="1000" dirty="0">
                <a:latin typeface="ＭＳ 明朝"/>
                <a:ea typeface="ＭＳ 明朝"/>
              </a:rPr>
              <a:t>10</a:t>
            </a:r>
            <a:r>
              <a:rPr lang="ja-JP" altLang="en-US" sz="1000" dirty="0">
                <a:latin typeface="ＭＳ 明朝"/>
                <a:ea typeface="ＭＳ 明朝"/>
              </a:rPr>
              <a:t>疾病</a:t>
            </a:r>
            <a:r>
              <a:rPr lang="en-US" altLang="ja-JP" sz="1000" dirty="0">
                <a:latin typeface="ＭＳ 明朝"/>
                <a:ea typeface="ＭＳ 明朝"/>
              </a:rPr>
              <a:t>)</a:t>
            </a:r>
            <a:r>
              <a:rPr lang="ja-JP" altLang="en-US" sz="1000" dirty="0">
                <a:latin typeface="ＭＳ 明朝"/>
                <a:ea typeface="ＭＳ 明朝"/>
              </a:rPr>
              <a:t> </a:t>
            </a:r>
          </a:p>
        </p:txBody>
      </p:sp>
      <p:sp>
        <p:nvSpPr>
          <p:cNvPr id="12"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地区分析　</a:t>
            </a:r>
            <a:r>
              <a:rPr lang="en-US" altLang="ja-JP" dirty="0">
                <a:latin typeface="ＭＳ 明朝" panose="02020609040205080304" pitchFamily="17" charset="-128"/>
                <a:ea typeface="ＭＳ 明朝" panose="02020609040205080304" pitchFamily="17" charset="-128"/>
              </a:rPr>
              <a:t>19</a:t>
            </a:r>
            <a:endParaRPr kumimoji="1" lang="ja-JP" altLang="en-US"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363425" y="274657"/>
            <a:ext cx="6112060" cy="504056"/>
          </a:xfrm>
          <a:prstGeom prst="rect">
            <a:avLst/>
          </a:prstGeom>
          <a:ln>
            <a:noFill/>
          </a:ln>
        </p:spPr>
        <p:txBody>
          <a:bodyPr vert="horz" lIns="0" tIns="45720" rIns="91440" bIns="45720" rtlCol="0" anchor="t">
            <a:noAutofit/>
          </a:bodyPr>
          <a:lstStyle/>
          <a:p>
            <a:pPr lvl="0">
              <a:lnSpc>
                <a:spcPct val="125000"/>
              </a:lnSpc>
              <a:spcBef>
                <a:spcPct val="0"/>
              </a:spcBef>
              <a:defRPr/>
            </a:pPr>
            <a:r>
              <a:rPr kumimoji="1" lang="ja-JP" altLang="en-US" sz="1200" b="0" i="0" u="none" strike="noStrike" kern="1200" cap="none" spc="0" normalizeH="0" baseline="0" noProof="0" dirty="0">
                <a:ln>
                  <a:noFill/>
                </a:ln>
                <a:effectLst/>
                <a:uLnTx/>
                <a:uFillTx/>
                <a:latin typeface="ＭＳ 明朝"/>
                <a:ea typeface="ＭＳ 明朝"/>
                <a:cs typeface="+mj-cs"/>
              </a:rPr>
              <a:t>　</a:t>
            </a:r>
            <a:r>
              <a:rPr lang="ja-JP" altLang="en-US" sz="1200" dirty="0">
                <a:latin typeface="ＭＳ 明朝"/>
                <a:ea typeface="ＭＳ 明朝"/>
                <a:cs typeface="+mj-cs"/>
              </a:rPr>
              <a:t>疾病分類表における中分類</a:t>
            </a:r>
            <a:r>
              <a:rPr lang="ja-JP" altLang="en-US" sz="1200">
                <a:latin typeface="ＭＳ 明朝"/>
                <a:ea typeface="ＭＳ 明朝"/>
                <a:cs typeface="+mj-cs"/>
              </a:rPr>
              <a:t>単位</a:t>
            </a:r>
            <a:r>
              <a:rPr kumimoji="1" lang="ja-JP" altLang="en-US" sz="1200" b="0" i="0" u="none" strike="noStrike" kern="1200" cap="none" spc="0" normalizeH="0" baseline="0" noProof="0">
                <a:ln>
                  <a:noFill/>
                </a:ln>
                <a:effectLst/>
                <a:uLnTx/>
                <a:uFillTx/>
                <a:latin typeface="ＭＳ 明朝"/>
                <a:ea typeface="ＭＳ 明朝"/>
                <a:cs typeface="+mj-cs"/>
              </a:rPr>
              <a:t>で</a:t>
            </a:r>
            <a:r>
              <a:rPr lang="ja-JP" altLang="en-US" sz="1200">
                <a:latin typeface="ＭＳ 明朝"/>
                <a:ea typeface="ＭＳ 明朝"/>
              </a:rPr>
              <a:t>地区</a:t>
            </a:r>
            <a:r>
              <a:rPr kumimoji="1" lang="ja-JP" altLang="en-US" sz="1200" b="0" i="0" u="none" strike="noStrike" kern="1200" cap="none" spc="0" normalizeH="0" baseline="0" noProof="0">
                <a:ln>
                  <a:noFill/>
                </a:ln>
                <a:effectLst/>
                <a:uLnTx/>
                <a:uFillTx/>
                <a:latin typeface="ＭＳ 明朝"/>
                <a:ea typeface="ＭＳ 明朝"/>
                <a:cs typeface="+mj-cs"/>
              </a:rPr>
              <a:t>毎</a:t>
            </a:r>
            <a:r>
              <a:rPr kumimoji="1" lang="ja-JP" altLang="en-US" sz="1200" b="0" i="0" u="none" strike="noStrike" kern="1200" cap="none" spc="0" normalizeH="0" baseline="0" noProof="0" dirty="0">
                <a:ln>
                  <a:noFill/>
                </a:ln>
                <a:effectLst/>
                <a:uLnTx/>
                <a:uFillTx/>
                <a:latin typeface="ＭＳ 明朝"/>
                <a:ea typeface="ＭＳ 明朝"/>
                <a:cs typeface="+mj-cs"/>
              </a:rPr>
              <a:t>に集計し、患者数が多い上位</a:t>
            </a:r>
            <a:r>
              <a:rPr kumimoji="1" lang="en-US" altLang="ja-JP" sz="1200" b="0" i="0" u="none" strike="noStrike" kern="1200" cap="none" spc="0" normalizeH="0" baseline="0" noProof="0" dirty="0">
                <a:ln>
                  <a:noFill/>
                </a:ln>
                <a:effectLst/>
                <a:uLnTx/>
                <a:uFillTx/>
                <a:latin typeface="ＭＳ 明朝"/>
                <a:ea typeface="ＭＳ 明朝"/>
                <a:cs typeface="+mj-cs"/>
              </a:rPr>
              <a:t>10</a:t>
            </a:r>
            <a:r>
              <a:rPr kumimoji="1" lang="ja-JP" altLang="en-US" sz="1200" b="0" i="0" u="none" strike="noStrike" kern="1200" cap="none" spc="0" normalizeH="0" baseline="0" noProof="0" dirty="0">
                <a:ln>
                  <a:noFill/>
                </a:ln>
                <a:effectLst/>
                <a:uLnTx/>
                <a:uFillTx/>
                <a:latin typeface="ＭＳ 明朝"/>
                <a:ea typeface="ＭＳ 明朝"/>
                <a:cs typeface="+mj-cs"/>
              </a:rPr>
              <a:t>疾病を以下に示す。</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pic>
        <p:nvPicPr>
          <p:cNvPr id="4" name="図 3">
            <a:extLst>
              <a:ext uri="{FF2B5EF4-FFF2-40B4-BE49-F238E27FC236}">
                <a16:creationId xmlns:a16="http://schemas.microsoft.com/office/drawing/2014/main" id="{F08EB28F-8C64-46FD-9203-D9B8B0B4651D}"/>
              </a:ext>
            </a:extLst>
          </p:cNvPr>
          <p:cNvPicPr>
            <a:picLocks noChangeAspect="1"/>
          </p:cNvPicPr>
          <p:nvPr/>
        </p:nvPicPr>
        <p:blipFill>
          <a:blip r:embed="rId3"/>
          <a:stretch>
            <a:fillRect/>
          </a:stretch>
        </p:blipFill>
        <p:spPr>
          <a:xfrm>
            <a:off x="358568" y="870712"/>
            <a:ext cx="5626440" cy="537828"/>
          </a:xfrm>
          <a:prstGeom prst="rect">
            <a:avLst/>
          </a:prstGeom>
        </p:spPr>
      </p:pic>
    </p:spTree>
    <p:extLst>
      <p:ext uri="{BB962C8B-B14F-4D97-AF65-F5344CB8AC3E}">
        <p14:creationId xmlns:p14="http://schemas.microsoft.com/office/powerpoint/2010/main" val="29317514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001" y="4206962"/>
            <a:ext cx="3204016" cy="2336238"/>
          </a:xfrm>
          <a:prstGeom prst="rect">
            <a:avLst/>
          </a:prstGeom>
        </p:spPr>
      </p:pic>
      <p:pic>
        <p:nvPicPr>
          <p:cNvPr id="2" name="図 1"/>
          <p:cNvPicPr>
            <a:picLocks noChangeAspect="1"/>
          </p:cNvPicPr>
          <p:nvPr/>
        </p:nvPicPr>
        <p:blipFill>
          <a:blip r:embed="rId3"/>
          <a:stretch>
            <a:fillRect/>
          </a:stretch>
        </p:blipFill>
        <p:spPr>
          <a:xfrm>
            <a:off x="381001" y="1637282"/>
            <a:ext cx="5010531" cy="2296176"/>
          </a:xfrm>
          <a:prstGeom prst="rect">
            <a:avLst/>
          </a:prstGeom>
        </p:spPr>
      </p:pic>
      <p:sp>
        <p:nvSpPr>
          <p:cNvPr id="3" name="スライド番号プレースホルダー 2"/>
          <p:cNvSpPr>
            <a:spLocks noGrp="1"/>
          </p:cNvSpPr>
          <p:nvPr>
            <p:ph type="sldNum" sz="quarter" idx="12"/>
          </p:nvPr>
        </p:nvSpPr>
        <p:spPr>
          <a:xfrm>
            <a:off x="2524894" y="8783670"/>
            <a:ext cx="1808212" cy="485775"/>
          </a:xfrm>
        </p:spPr>
        <p:txBody>
          <a:bodyPr/>
          <a:lstStyle/>
          <a:p>
            <a:r>
              <a:rPr kumimoji="1" lang="ja-JP" altLang="en-US" sz="800" dirty="0">
                <a:latin typeface="ＭＳ 明朝" panose="02020609040205080304" pitchFamily="17" charset="-128"/>
                <a:ea typeface="ＭＳ 明朝" panose="02020609040205080304" pitchFamily="17" charset="-128"/>
              </a:rPr>
              <a:t>年度別　特定健康診査結果分析　</a:t>
            </a:r>
            <a:r>
              <a:rPr kumimoji="1" lang="en-US" altLang="ja-JP" sz="800" dirty="0">
                <a:latin typeface="ＭＳ 明朝" panose="02020609040205080304" pitchFamily="17" charset="-128"/>
                <a:ea typeface="ＭＳ 明朝" panose="02020609040205080304" pitchFamily="17" charset="-128"/>
              </a:rPr>
              <a:t>1</a:t>
            </a:r>
            <a:endParaRPr kumimoji="1" lang="ja-JP" altLang="en-US" sz="800" dirty="0">
              <a:latin typeface="ＭＳ 明朝" panose="02020609040205080304" pitchFamily="17" charset="-128"/>
              <a:ea typeface="ＭＳ 明朝" panose="02020609040205080304" pitchFamily="17" charset="-128"/>
            </a:endParaRPr>
          </a:p>
        </p:txBody>
      </p:sp>
      <p:sp>
        <p:nvSpPr>
          <p:cNvPr id="41" name="タイトル_小_1_3_1"/>
          <p:cNvSpPr txBox="1">
            <a:spLocks noChangeAspect="1"/>
          </p:cNvSpPr>
          <p:nvPr/>
        </p:nvSpPr>
        <p:spPr>
          <a:xfrm>
            <a:off x="381001" y="1442943"/>
            <a:ext cx="2339665"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BMI</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5" name="タイトル_小_1_3_1"/>
          <p:cNvSpPr txBox="1">
            <a:spLocks noChangeAspect="1"/>
          </p:cNvSpPr>
          <p:nvPr/>
        </p:nvSpPr>
        <p:spPr>
          <a:xfrm>
            <a:off x="381001" y="4015239"/>
            <a:ext cx="2339665"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(BMI)</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対象者数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保健指導判定値を超えている人数。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b="1" dirty="0">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p:txBody>
      </p:sp>
      <p:sp>
        <p:nvSpPr>
          <p:cNvPr id="10" name="タイトル_小_1_3_1"/>
          <p:cNvSpPr txBox="1">
            <a:spLocks/>
          </p:cNvSpPr>
          <p:nvPr/>
        </p:nvSpPr>
        <p:spPr>
          <a:xfrm>
            <a:off x="369000" y="638412"/>
            <a:ext cx="6120000" cy="4631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6800" rIns="0" bIns="46800" rtlCol="0" anchor="t">
            <a:noAutofit/>
          </a:bodyPr>
          <a:lstStyle/>
          <a:p>
            <a:pPr marR="4343">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平成</a:t>
            </a:r>
            <a:r>
              <a:rPr lang="en-US" altLang="ja-JP" sz="1200" dirty="0">
                <a:solidFill>
                  <a:schemeClr val="tx1"/>
                </a:solidFill>
                <a:latin typeface="ＭＳ 明朝" panose="02020609040205080304" pitchFamily="17" charset="-128"/>
                <a:ea typeface="ＭＳ 明朝" panose="02020609040205080304" pitchFamily="17" charset="-128"/>
              </a:rPr>
              <a:t>26</a:t>
            </a:r>
            <a:r>
              <a:rPr lang="ja-JP" altLang="en-US" sz="1200" dirty="0">
                <a:solidFill>
                  <a:schemeClr val="tx1"/>
                </a:solidFill>
                <a:latin typeface="ＭＳ 明朝" panose="02020609040205080304" pitchFamily="17" charset="-128"/>
                <a:ea typeface="ＭＳ 明朝" panose="02020609040205080304" pitchFamily="17" charset="-128"/>
              </a:rPr>
              <a:t>年度から平成</a:t>
            </a:r>
            <a:r>
              <a:rPr lang="en-US" altLang="ja-JP" sz="1200" dirty="0">
                <a:solidFill>
                  <a:schemeClr val="tx1"/>
                </a:solidFill>
                <a:latin typeface="ＭＳ 明朝" panose="02020609040205080304" pitchFamily="17" charset="-128"/>
                <a:ea typeface="ＭＳ 明朝" panose="02020609040205080304" pitchFamily="17" charset="-128"/>
              </a:rPr>
              <a:t>28</a:t>
            </a:r>
            <a:r>
              <a:rPr lang="ja-JP" altLang="en-US" sz="1200" dirty="0">
                <a:solidFill>
                  <a:schemeClr val="tx1"/>
                </a:solidFill>
                <a:latin typeface="ＭＳ 明朝" panose="02020609040205080304" pitchFamily="17" charset="-128"/>
                <a:ea typeface="ＭＳ 明朝" panose="02020609040205080304" pitchFamily="17" charset="-128"/>
              </a:rPr>
              <a:t>年度の特定健康診査受診者における有所見者割合を年度別に示す。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369000" y="405159"/>
            <a:ext cx="6120000" cy="307777"/>
          </a:xfrm>
          <a:prstGeom prst="rect">
            <a:avLst/>
          </a:prstGeom>
          <a:noFill/>
          <a:ln>
            <a:noFill/>
          </a:ln>
        </p:spPr>
        <p:txBody>
          <a:bodyPr wrap="square" lIns="0" rtlCol="0">
            <a:spAutoFit/>
          </a:bodyPr>
          <a:lstStyle/>
          <a:p>
            <a:r>
              <a:rPr lang="en-US" altLang="ja-JP" sz="1400" dirty="0">
                <a:latin typeface="ＭＳ 明朝"/>
                <a:ea typeface="ＭＳ 明朝"/>
              </a:rPr>
              <a:t>(1)</a:t>
            </a:r>
            <a:r>
              <a:rPr lang="ja-JP" altLang="en-US" sz="1400" dirty="0">
                <a:latin typeface="ＭＳ 明朝"/>
                <a:ea typeface="ＭＳ 明朝"/>
              </a:rPr>
              <a:t>有所見者割合</a:t>
            </a:r>
            <a:endParaRPr lang="ja-JP" altLang="ja-JP" sz="1400" dirty="0">
              <a:latin typeface="ＭＳ 明朝"/>
              <a:ea typeface="ＭＳ 明朝"/>
            </a:endParaRPr>
          </a:p>
        </p:txBody>
      </p:sp>
      <p:sp>
        <p:nvSpPr>
          <p:cNvPr id="13" name="テキスト ボックス 12"/>
          <p:cNvSpPr txBox="1">
            <a:spLocks noChangeAspect="1"/>
          </p:cNvSpPr>
          <p:nvPr/>
        </p:nvSpPr>
        <p:spPr>
          <a:xfrm>
            <a:off x="369000" y="0"/>
            <a:ext cx="6120000" cy="338554"/>
          </a:xfrm>
          <a:prstGeom prst="rect">
            <a:avLst/>
          </a:prstGeom>
          <a:noFill/>
          <a:ln>
            <a:noFill/>
          </a:ln>
        </p:spPr>
        <p:txBody>
          <a:bodyPr wrap="square" lIns="0" rtlCol="0">
            <a:spAutoFit/>
          </a:bodyPr>
          <a:lstStyle/>
          <a:p>
            <a:r>
              <a:rPr lang="en-US" altLang="ja-JP" sz="1600" b="1" dirty="0">
                <a:latin typeface="ＭＳ 明朝"/>
                <a:ea typeface="ＭＳ 明朝"/>
              </a:rPr>
              <a:t>2.</a:t>
            </a:r>
            <a:r>
              <a:rPr lang="ja-JP" altLang="en-US" sz="1600" b="1" dirty="0">
                <a:latin typeface="ＭＳ 明朝"/>
                <a:ea typeface="ＭＳ 明朝"/>
              </a:rPr>
              <a:t>年度別 特定健康診査結果分析</a:t>
            </a:r>
            <a:endParaRPr lang="ja-JP" altLang="ja-JP" sz="1600" b="1" dirty="0">
              <a:latin typeface="ＭＳ 明朝"/>
              <a:ea typeface="ＭＳ 明朝"/>
            </a:endParaRPr>
          </a:p>
        </p:txBody>
      </p:sp>
      <p:cxnSp>
        <p:nvCxnSpPr>
          <p:cNvPr id="14" name="直線コネクタ 13"/>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09623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001" y="4209578"/>
            <a:ext cx="3210876" cy="2341240"/>
          </a:xfrm>
          <a:prstGeom prst="rect">
            <a:avLst/>
          </a:prstGeom>
        </p:spPr>
      </p:pic>
      <p:pic>
        <p:nvPicPr>
          <p:cNvPr id="2" name="図 1"/>
          <p:cNvPicPr>
            <a:picLocks noChangeAspect="1"/>
          </p:cNvPicPr>
          <p:nvPr/>
        </p:nvPicPr>
        <p:blipFill>
          <a:blip r:embed="rId3"/>
          <a:stretch>
            <a:fillRect/>
          </a:stretch>
        </p:blipFill>
        <p:spPr>
          <a:xfrm>
            <a:off x="381002" y="1643422"/>
            <a:ext cx="4998530" cy="2290677"/>
          </a:xfrm>
          <a:prstGeom prst="rect">
            <a:avLst/>
          </a:prstGeom>
        </p:spPr>
      </p:pic>
      <p:sp>
        <p:nvSpPr>
          <p:cNvPr id="41" name="タイトル_小_1_3_1"/>
          <p:cNvSpPr txBox="1">
            <a:spLocks noChangeAspect="1"/>
          </p:cNvSpPr>
          <p:nvPr/>
        </p:nvSpPr>
        <p:spPr>
          <a:xfrm>
            <a:off x="381001" y="1442943"/>
            <a:ext cx="2339665"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zh-TW" altLang="en-US" sz="1200" dirty="0">
                <a:solidFill>
                  <a:schemeClr val="tx1"/>
                </a:solidFill>
                <a:latin typeface="ＭＳ 明朝" panose="02020609040205080304" pitchFamily="17" charset="-128"/>
                <a:ea typeface="ＭＳ 明朝" panose="02020609040205080304" pitchFamily="17" charset="-128"/>
              </a:rPr>
              <a:t>腹囲</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381001" y="4015239"/>
            <a:ext cx="2339665"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zh-TW" altLang="en-US" sz="1200" dirty="0">
                <a:solidFill>
                  <a:schemeClr val="tx1"/>
                </a:solidFill>
                <a:latin typeface="ＭＳ 明朝" panose="02020609040205080304" pitchFamily="17" charset="-128"/>
                <a:ea typeface="ＭＳ 明朝" panose="02020609040205080304" pitchFamily="17" charset="-128"/>
              </a:rPr>
              <a:t>腹囲</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注釈文章 18"/>
          <p:cNvSpPr txBox="1">
            <a:spLocks noChangeAspect="1"/>
          </p:cNvSpPr>
          <p:nvPr/>
        </p:nvSpPr>
        <p:spPr>
          <a:xfrm>
            <a:off x="381001" y="6550820"/>
            <a:ext cx="6113707" cy="1077218"/>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対象者数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保健指導判定値を超えている人数。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b="1" dirty="0">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　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a:t>
            </a:r>
          </a:p>
          <a:p>
            <a:r>
              <a:rPr lang="ja-JP" altLang="en-US" sz="800" dirty="0">
                <a:solidFill>
                  <a:srgbClr val="000000"/>
                </a:solidFill>
                <a:latin typeface="ＭＳ 明朝" panose="02020609040205080304" pitchFamily="17" charset="-128"/>
                <a:ea typeface="ＭＳ 明朝" panose="02020609040205080304" pitchFamily="17" charset="-128"/>
              </a:rPr>
              <a:t>　</a:t>
            </a:r>
          </a:p>
        </p:txBody>
      </p:sp>
      <p:sp>
        <p:nvSpPr>
          <p:cNvPr id="8" name="スライド番号プレースホルダー 2"/>
          <p:cNvSpPr txBox="1">
            <a:spLocks/>
          </p:cNvSpPr>
          <p:nvPr/>
        </p:nvSpPr>
        <p:spPr>
          <a:xfrm>
            <a:off x="2533748" y="8748464"/>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2</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1811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5029199"/>
            <a:ext cx="5715000" cy="3777377"/>
          </a:xfrm>
          <a:prstGeom prst="rect">
            <a:avLst/>
          </a:prstGeom>
        </p:spPr>
      </p:pic>
      <p:pic>
        <p:nvPicPr>
          <p:cNvPr id="2" name="図 1"/>
          <p:cNvPicPr>
            <a:picLocks noChangeAspect="1"/>
          </p:cNvPicPr>
          <p:nvPr/>
        </p:nvPicPr>
        <p:blipFill>
          <a:blip r:embed="rId3"/>
          <a:stretch>
            <a:fillRect/>
          </a:stretch>
        </p:blipFill>
        <p:spPr>
          <a:xfrm>
            <a:off x="381000" y="1144460"/>
            <a:ext cx="4572000" cy="3244646"/>
          </a:xfrm>
          <a:prstGeom prst="rect">
            <a:avLst/>
          </a:prstGeom>
        </p:spPr>
      </p:pic>
      <p:sp>
        <p:nvSpPr>
          <p:cNvPr id="17" name="注釈文章 9"/>
          <p:cNvSpPr txBox="1">
            <a:spLocks noChangeAspect="1"/>
          </p:cNvSpPr>
          <p:nvPr/>
        </p:nvSpPr>
        <p:spPr>
          <a:xfrm>
            <a:off x="381000" y="4369189"/>
            <a:ext cx="5029512"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18" name="注釈文章 9"/>
          <p:cNvSpPr txBox="1">
            <a:spLocks noChangeAspect="1"/>
          </p:cNvSpPr>
          <p:nvPr/>
        </p:nvSpPr>
        <p:spPr>
          <a:xfrm>
            <a:off x="381000" y="8797302"/>
            <a:ext cx="60970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12" name="タイトル 1"/>
          <p:cNvSpPr txBox="1">
            <a:spLocks noChangeAspect="1"/>
          </p:cNvSpPr>
          <p:nvPr/>
        </p:nvSpPr>
        <p:spPr>
          <a:xfrm>
            <a:off x="368660" y="127000"/>
            <a:ext cx="6120680" cy="839588"/>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(4)</a:t>
            </a:r>
            <a:r>
              <a:rPr lang="ja-JP" altLang="en-US" sz="1400" dirty="0">
                <a:latin typeface="ＭＳ 明朝"/>
                <a:ea typeface="ＭＳ 明朝"/>
                <a:cs typeface="Times New Roman" pitchFamily="18" charset="0"/>
              </a:rPr>
              <a:t>介護保険の状況</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　本町の平成</a:t>
            </a:r>
            <a:r>
              <a:rPr lang="en-US" altLang="ja-JP" sz="1200" dirty="0">
                <a:latin typeface="ＭＳ 明朝"/>
                <a:ea typeface="ＭＳ 明朝"/>
                <a:cs typeface="Times New Roman" pitchFamily="18" charset="0"/>
              </a:rPr>
              <a:t>28</a:t>
            </a:r>
            <a:r>
              <a:rPr lang="ja-JP" altLang="en-US" sz="1200" dirty="0">
                <a:latin typeface="ＭＳ 明朝"/>
                <a:ea typeface="ＭＳ 明朝"/>
                <a:cs typeface="Times New Roman" pitchFamily="18" charset="0"/>
              </a:rPr>
              <a:t>年度における、認定率及び給付費等の状況を以下に示す。</a:t>
            </a:r>
            <a:r>
              <a:rPr lang="ja-JP" altLang="en-US" sz="1200" dirty="0">
                <a:latin typeface="ＭＳ 明朝"/>
                <a:ea typeface="ＭＳ 明朝"/>
                <a:cs typeface="+mj-cs"/>
              </a:rPr>
              <a:t>　</a:t>
            </a:r>
            <a:endParaRPr kumimoji="1" lang="ja-JP" altLang="ja-JP" sz="1200" b="0" i="0" u="none" strike="noStrike" kern="1200" cap="none" spc="0" normalizeH="0" baseline="0" noProof="0" dirty="0">
              <a:ln>
                <a:noFill/>
              </a:ln>
              <a:effectLst/>
              <a:uLnTx/>
              <a:uFillTx/>
              <a:latin typeface="ＭＳ 明朝"/>
              <a:ea typeface="ＭＳ 明朝"/>
              <a:cs typeface="+mj-cs"/>
            </a:endParaRPr>
          </a:p>
        </p:txBody>
      </p:sp>
      <p:sp>
        <p:nvSpPr>
          <p:cNvPr id="13" name="Rectangle 5"/>
          <p:cNvSpPr>
            <a:spLocks noChangeAspect="1" noChangeArrowheads="1"/>
          </p:cNvSpPr>
          <p:nvPr/>
        </p:nvSpPr>
        <p:spPr bwMode="auto">
          <a:xfrm>
            <a:off x="381000" y="862367"/>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認定率及び給付費等の状況</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4" name="Rectangle 5"/>
          <p:cNvSpPr>
            <a:spLocks noChangeAspect="1" noChangeArrowheads="1"/>
          </p:cNvSpPr>
          <p:nvPr/>
        </p:nvSpPr>
        <p:spPr bwMode="auto">
          <a:xfrm>
            <a:off x="381000" y="4763516"/>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一件当たり要介護度別給付費</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13</a:t>
            </a:fld>
            <a:endParaRPr kumimoji="1" lang="ja-JP" altLang="en-US" dirty="0">
              <a:latin typeface="ＭＳ 明朝"/>
              <a:ea typeface="ＭＳ 明朝"/>
            </a:endParaRPr>
          </a:p>
        </p:txBody>
      </p:sp>
    </p:spTree>
    <p:extLst>
      <p:ext uri="{BB962C8B-B14F-4D97-AF65-F5344CB8AC3E}">
        <p14:creationId xmlns:p14="http://schemas.microsoft.com/office/powerpoint/2010/main" val="291197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4204844"/>
            <a:ext cx="3215670" cy="2344736"/>
          </a:xfrm>
          <a:prstGeom prst="rect">
            <a:avLst/>
          </a:prstGeom>
        </p:spPr>
      </p:pic>
      <p:pic>
        <p:nvPicPr>
          <p:cNvPr id="2" name="図 1"/>
          <p:cNvPicPr>
            <a:picLocks noChangeAspect="1"/>
          </p:cNvPicPr>
          <p:nvPr/>
        </p:nvPicPr>
        <p:blipFill>
          <a:blip r:embed="rId3"/>
          <a:stretch>
            <a:fillRect/>
          </a:stretch>
        </p:blipFill>
        <p:spPr>
          <a:xfrm>
            <a:off x="381000" y="1639892"/>
            <a:ext cx="4998531" cy="2290677"/>
          </a:xfrm>
          <a:prstGeom prst="rect">
            <a:avLst/>
          </a:prstGeom>
        </p:spPr>
      </p:pic>
      <p:sp>
        <p:nvSpPr>
          <p:cNvPr id="41" name="タイトル_小_1_3_1"/>
          <p:cNvSpPr txBox="1">
            <a:spLocks noChangeAspect="1"/>
          </p:cNvSpPr>
          <p:nvPr/>
        </p:nvSpPr>
        <p:spPr>
          <a:xfrm>
            <a:off x="381001" y="1442943"/>
            <a:ext cx="3097529" cy="1969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収縮期血圧</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381000" y="4015239"/>
            <a:ext cx="2615952" cy="166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収縮期血圧</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54316"/>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収縮期血圧</a:t>
            </a:r>
            <a:r>
              <a:rPr lang="en-US" altLang="ja-JP" sz="800" dirty="0">
                <a:solidFill>
                  <a:srgbClr val="000000"/>
                </a:solidFill>
                <a:latin typeface="ＭＳ 明朝" panose="02020609040205080304" pitchFamily="17" charset="-128"/>
                <a:ea typeface="ＭＳ 明朝" panose="02020609040205080304" pitchFamily="17" charset="-128"/>
              </a:rPr>
              <a:t>:130mmHg</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9" name="スライド番号プレースホルダー 2"/>
          <p:cNvSpPr txBox="1">
            <a:spLocks/>
          </p:cNvSpPr>
          <p:nvPr/>
        </p:nvSpPr>
        <p:spPr>
          <a:xfrm>
            <a:off x="2524894" y="8766745"/>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3</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692594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81000" y="4207978"/>
            <a:ext cx="3215670" cy="2344736"/>
          </a:xfrm>
          <a:prstGeom prst="rect">
            <a:avLst/>
          </a:prstGeom>
        </p:spPr>
      </p:pic>
      <p:pic>
        <p:nvPicPr>
          <p:cNvPr id="9" name="図 8"/>
          <p:cNvPicPr>
            <a:picLocks noChangeAspect="1"/>
          </p:cNvPicPr>
          <p:nvPr/>
        </p:nvPicPr>
        <p:blipFill>
          <a:blip r:embed="rId3"/>
          <a:stretch>
            <a:fillRect/>
          </a:stretch>
        </p:blipFill>
        <p:spPr>
          <a:xfrm>
            <a:off x="381001" y="1639891"/>
            <a:ext cx="4998532" cy="2290677"/>
          </a:xfrm>
          <a:prstGeom prst="rect">
            <a:avLst/>
          </a:prstGeom>
        </p:spPr>
      </p:pic>
      <p:sp>
        <p:nvSpPr>
          <p:cNvPr id="41" name="タイトル_小_1_3_1"/>
          <p:cNvSpPr txBox="1">
            <a:spLocks noChangeAspect="1"/>
          </p:cNvSpPr>
          <p:nvPr/>
        </p:nvSpPr>
        <p:spPr>
          <a:xfrm>
            <a:off x="381000" y="1442943"/>
            <a:ext cx="2759968" cy="175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拡張期血圧</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5" name="タイトル_小_1_3_1"/>
          <p:cNvSpPr txBox="1">
            <a:spLocks noChangeAspect="1"/>
          </p:cNvSpPr>
          <p:nvPr/>
        </p:nvSpPr>
        <p:spPr>
          <a:xfrm>
            <a:off x="381001" y="4015239"/>
            <a:ext cx="3031301" cy="1927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拡張期血圧</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拡張期血圧</a:t>
            </a:r>
            <a:r>
              <a:rPr lang="en-US" altLang="ja-JP" sz="800" dirty="0">
                <a:solidFill>
                  <a:srgbClr val="000000"/>
                </a:solidFill>
                <a:latin typeface="ＭＳ 明朝" panose="02020609040205080304" pitchFamily="17" charset="-128"/>
                <a:ea typeface="ＭＳ 明朝" panose="02020609040205080304" pitchFamily="17" charset="-128"/>
              </a:rPr>
              <a:t>:85mmHg</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8" name="スライド番号プレースホルダー 2"/>
          <p:cNvSpPr txBox="1">
            <a:spLocks/>
          </p:cNvSpPr>
          <p:nvPr/>
        </p:nvSpPr>
        <p:spPr>
          <a:xfrm>
            <a:off x="2524895" y="8774957"/>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4</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872098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0999" y="4209580"/>
            <a:ext cx="3209175" cy="2340000"/>
          </a:xfrm>
          <a:prstGeom prst="rect">
            <a:avLst/>
          </a:prstGeom>
        </p:spPr>
      </p:pic>
      <p:pic>
        <p:nvPicPr>
          <p:cNvPr id="2" name="図 1"/>
          <p:cNvPicPr>
            <a:picLocks noChangeAspect="1"/>
          </p:cNvPicPr>
          <p:nvPr/>
        </p:nvPicPr>
        <p:blipFill>
          <a:blip r:embed="rId3"/>
          <a:stretch>
            <a:fillRect/>
          </a:stretch>
        </p:blipFill>
        <p:spPr>
          <a:xfrm>
            <a:off x="381000" y="1644180"/>
            <a:ext cx="4998531" cy="2290677"/>
          </a:xfrm>
          <a:prstGeom prst="rect">
            <a:avLst/>
          </a:prstGeom>
        </p:spPr>
      </p:pic>
      <p:sp>
        <p:nvSpPr>
          <p:cNvPr id="41" name="タイトル_小_1_3_1"/>
          <p:cNvSpPr txBox="1">
            <a:spLocks noChangeAspect="1"/>
          </p:cNvSpPr>
          <p:nvPr/>
        </p:nvSpPr>
        <p:spPr>
          <a:xfrm>
            <a:off x="381000" y="1442943"/>
            <a:ext cx="2448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中性脂肪</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381001" y="4015239"/>
            <a:ext cx="2339665"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中性脂肪</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中性脂肪</a:t>
            </a:r>
            <a:r>
              <a:rPr lang="en-US" altLang="ja-JP" sz="800" dirty="0">
                <a:solidFill>
                  <a:srgbClr val="000000"/>
                </a:solidFill>
                <a:latin typeface="ＭＳ 明朝" panose="02020609040205080304" pitchFamily="17" charset="-128"/>
                <a:ea typeface="ＭＳ 明朝" panose="02020609040205080304" pitchFamily="17" charset="-128"/>
              </a:rPr>
              <a:t>:150mg/dl</a:t>
            </a:r>
            <a:r>
              <a:rPr lang="ja-JP" altLang="en-US" sz="800" dirty="0">
                <a:solidFill>
                  <a:srgbClr val="000000"/>
                </a:solidFill>
                <a:latin typeface="ＭＳ 明朝" panose="02020609040205080304" pitchFamily="17" charset="-128"/>
                <a:ea typeface="ＭＳ 明朝" panose="02020609040205080304" pitchFamily="17" charset="-128"/>
              </a:rPr>
              <a:t>以上　</a:t>
            </a:r>
          </a:p>
        </p:txBody>
      </p:sp>
      <p:sp>
        <p:nvSpPr>
          <p:cNvPr id="13" name="スライド番号プレースホルダー 2"/>
          <p:cNvSpPr txBox="1">
            <a:spLocks/>
          </p:cNvSpPr>
          <p:nvPr/>
        </p:nvSpPr>
        <p:spPr>
          <a:xfrm>
            <a:off x="2524895" y="8788013"/>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5</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878495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4209579"/>
            <a:ext cx="3220066" cy="2347941"/>
          </a:xfrm>
          <a:prstGeom prst="rect">
            <a:avLst/>
          </a:prstGeom>
        </p:spPr>
      </p:pic>
      <p:pic>
        <p:nvPicPr>
          <p:cNvPr id="2" name="図 1"/>
          <p:cNvPicPr>
            <a:picLocks noChangeAspect="1"/>
          </p:cNvPicPr>
          <p:nvPr/>
        </p:nvPicPr>
        <p:blipFill>
          <a:blip r:embed="rId3"/>
          <a:stretch>
            <a:fillRect/>
          </a:stretch>
        </p:blipFill>
        <p:spPr>
          <a:xfrm>
            <a:off x="381000" y="1637284"/>
            <a:ext cx="4998531" cy="2290677"/>
          </a:xfrm>
          <a:prstGeom prst="rect">
            <a:avLst/>
          </a:prstGeom>
        </p:spPr>
      </p:pic>
      <p:sp>
        <p:nvSpPr>
          <p:cNvPr id="41" name="タイトル_小_1_3_1"/>
          <p:cNvSpPr txBox="1">
            <a:spLocks noChangeAspect="1"/>
          </p:cNvSpPr>
          <p:nvPr/>
        </p:nvSpPr>
        <p:spPr>
          <a:xfrm>
            <a:off x="381000" y="1442943"/>
            <a:ext cx="3240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HDL</a:t>
            </a:r>
            <a:r>
              <a:rPr lang="ja-JP" altLang="en-US" sz="1200" dirty="0">
                <a:solidFill>
                  <a:schemeClr val="tx1"/>
                </a:solidFill>
                <a:latin typeface="ＭＳ 明朝" panose="02020609040205080304" pitchFamily="17" charset="-128"/>
                <a:ea typeface="ＭＳ 明朝" panose="02020609040205080304" pitchFamily="17" charset="-128"/>
              </a:rPr>
              <a:t>コレステロール</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381001" y="4015239"/>
            <a:ext cx="3168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HDL</a:t>
            </a:r>
            <a:r>
              <a:rPr lang="ja-JP" altLang="en-US" sz="1200" dirty="0">
                <a:solidFill>
                  <a:schemeClr val="tx1"/>
                </a:solidFill>
                <a:latin typeface="ＭＳ 明朝" panose="02020609040205080304" pitchFamily="17" charset="-128"/>
                <a:ea typeface="ＭＳ 明朝" panose="02020609040205080304" pitchFamily="17" charset="-128"/>
              </a:rPr>
              <a:t>コレステロール</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57521"/>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HDL</a:t>
            </a:r>
            <a:r>
              <a:rPr lang="ja-JP" altLang="en-US" sz="800" dirty="0">
                <a:solidFill>
                  <a:srgbClr val="000000"/>
                </a:solidFill>
                <a:latin typeface="ＭＳ 明朝" panose="02020609040205080304" pitchFamily="17" charset="-128"/>
                <a:ea typeface="ＭＳ 明朝" panose="02020609040205080304" pitchFamily="17" charset="-128"/>
              </a:rPr>
              <a:t>コレステロール：</a:t>
            </a:r>
            <a:r>
              <a:rPr lang="en-US" altLang="ja-JP" sz="800" dirty="0">
                <a:solidFill>
                  <a:srgbClr val="000000"/>
                </a:solidFill>
                <a:latin typeface="ＭＳ 明朝" panose="02020609040205080304" pitchFamily="17" charset="-128"/>
                <a:ea typeface="ＭＳ 明朝" panose="02020609040205080304" pitchFamily="17" charset="-128"/>
              </a:rPr>
              <a:t>39mg/dl</a:t>
            </a:r>
            <a:r>
              <a:rPr lang="ja-JP" altLang="en-US" sz="800" dirty="0">
                <a:solidFill>
                  <a:srgbClr val="000000"/>
                </a:solidFill>
                <a:latin typeface="ＭＳ 明朝" panose="02020609040205080304" pitchFamily="17" charset="-128"/>
                <a:ea typeface="ＭＳ 明朝" panose="02020609040205080304" pitchFamily="17" charset="-128"/>
              </a:rPr>
              <a:t>以下</a:t>
            </a:r>
          </a:p>
        </p:txBody>
      </p:sp>
      <p:sp>
        <p:nvSpPr>
          <p:cNvPr id="8" name="スライド番号プレースホルダー 2"/>
          <p:cNvSpPr txBox="1">
            <a:spLocks/>
          </p:cNvSpPr>
          <p:nvPr/>
        </p:nvSpPr>
        <p:spPr>
          <a:xfrm>
            <a:off x="2524895" y="8785590"/>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6</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101039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81000" y="4209580"/>
            <a:ext cx="3220065" cy="2347940"/>
          </a:xfrm>
          <a:prstGeom prst="rect">
            <a:avLst/>
          </a:prstGeom>
        </p:spPr>
      </p:pic>
      <p:pic>
        <p:nvPicPr>
          <p:cNvPr id="2" name="図 1"/>
          <p:cNvPicPr>
            <a:picLocks noChangeAspect="1"/>
          </p:cNvPicPr>
          <p:nvPr/>
        </p:nvPicPr>
        <p:blipFill>
          <a:blip r:embed="rId3"/>
          <a:stretch>
            <a:fillRect/>
          </a:stretch>
        </p:blipFill>
        <p:spPr>
          <a:xfrm>
            <a:off x="384744" y="1637284"/>
            <a:ext cx="4994788" cy="2288962"/>
          </a:xfrm>
          <a:prstGeom prst="rect">
            <a:avLst/>
          </a:prstGeom>
        </p:spPr>
      </p:pic>
      <p:sp>
        <p:nvSpPr>
          <p:cNvPr id="41" name="タイトル_小_1_3_1"/>
          <p:cNvSpPr txBox="1">
            <a:spLocks noChangeAspect="1"/>
          </p:cNvSpPr>
          <p:nvPr/>
        </p:nvSpPr>
        <p:spPr>
          <a:xfrm>
            <a:off x="381000" y="1442943"/>
            <a:ext cx="3240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LDL</a:t>
            </a:r>
            <a:r>
              <a:rPr lang="ja-JP" altLang="en-US" sz="1200" dirty="0">
                <a:solidFill>
                  <a:schemeClr val="tx1"/>
                </a:solidFill>
                <a:latin typeface="ＭＳ 明朝" panose="02020609040205080304" pitchFamily="17" charset="-128"/>
                <a:ea typeface="ＭＳ 明朝" panose="02020609040205080304" pitchFamily="17" charset="-128"/>
              </a:rPr>
              <a:t>コレステロール</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5" name="タイトル_小_1_3_1"/>
          <p:cNvSpPr txBox="1">
            <a:spLocks noChangeAspect="1"/>
          </p:cNvSpPr>
          <p:nvPr/>
        </p:nvSpPr>
        <p:spPr>
          <a:xfrm>
            <a:off x="381001" y="4015239"/>
            <a:ext cx="3132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LDL</a:t>
            </a:r>
            <a:r>
              <a:rPr lang="ja-JP" altLang="en-US" sz="1200" dirty="0">
                <a:solidFill>
                  <a:schemeClr val="tx1"/>
                </a:solidFill>
                <a:latin typeface="ＭＳ 明朝" panose="02020609040205080304" pitchFamily="17" charset="-128"/>
                <a:ea typeface="ＭＳ 明朝" panose="02020609040205080304" pitchFamily="17" charset="-128"/>
              </a:rPr>
              <a:t>コレステロール</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LDL</a:t>
            </a:r>
            <a:r>
              <a:rPr lang="ja-JP" altLang="en-US" sz="800" dirty="0">
                <a:solidFill>
                  <a:srgbClr val="000000"/>
                </a:solidFill>
                <a:latin typeface="ＭＳ 明朝" panose="02020609040205080304" pitchFamily="17" charset="-128"/>
                <a:ea typeface="ＭＳ 明朝" panose="02020609040205080304" pitchFamily="17" charset="-128"/>
              </a:rPr>
              <a:t>コレステロール</a:t>
            </a:r>
            <a:r>
              <a:rPr lang="en-US" altLang="ja-JP" sz="800" dirty="0">
                <a:solidFill>
                  <a:srgbClr val="000000"/>
                </a:solidFill>
                <a:latin typeface="ＭＳ 明朝" panose="02020609040205080304" pitchFamily="17" charset="-128"/>
                <a:ea typeface="ＭＳ 明朝" panose="02020609040205080304" pitchFamily="17" charset="-128"/>
              </a:rPr>
              <a:t>:120mg/dl</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8" name="スライド番号プレースホルダー 2"/>
          <p:cNvSpPr txBox="1">
            <a:spLocks/>
          </p:cNvSpPr>
          <p:nvPr/>
        </p:nvSpPr>
        <p:spPr>
          <a:xfrm>
            <a:off x="2524895" y="8766746"/>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7</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367942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1637284"/>
            <a:ext cx="4998531" cy="2290677"/>
          </a:xfrm>
          <a:prstGeom prst="rect">
            <a:avLst/>
          </a:prstGeom>
        </p:spPr>
      </p:pic>
      <p:sp>
        <p:nvSpPr>
          <p:cNvPr id="41" name="タイトル_小_1_3_1"/>
          <p:cNvSpPr txBox="1">
            <a:spLocks noChangeAspect="1"/>
          </p:cNvSpPr>
          <p:nvPr/>
        </p:nvSpPr>
        <p:spPr>
          <a:xfrm>
            <a:off x="381000" y="1442943"/>
            <a:ext cx="2448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空腹時血糖</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5" name="タイトル_小_1_3_1"/>
          <p:cNvSpPr txBox="1">
            <a:spLocks noChangeAspect="1"/>
          </p:cNvSpPr>
          <p:nvPr/>
        </p:nvSpPr>
        <p:spPr>
          <a:xfrm>
            <a:off x="381001" y="4015239"/>
            <a:ext cx="2628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空腹時血糖</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1"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8" name="スライド番号プレースホルダー 2"/>
          <p:cNvSpPr txBox="1">
            <a:spLocks/>
          </p:cNvSpPr>
          <p:nvPr/>
        </p:nvSpPr>
        <p:spPr>
          <a:xfrm>
            <a:off x="2524895" y="8774957"/>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8</a:t>
            </a:r>
          </a:p>
        </p:txBody>
      </p:sp>
      <p:pic>
        <p:nvPicPr>
          <p:cNvPr id="12" name="図 11"/>
          <p:cNvPicPr>
            <a:picLocks noChangeAspect="1"/>
          </p:cNvPicPr>
          <p:nvPr/>
        </p:nvPicPr>
        <p:blipFill>
          <a:blip r:embed="rId3"/>
          <a:stretch>
            <a:fillRect/>
          </a:stretch>
        </p:blipFill>
        <p:spPr>
          <a:xfrm>
            <a:off x="380999" y="4209580"/>
            <a:ext cx="3220065" cy="2347940"/>
          </a:xfrm>
          <a:prstGeom prst="rect">
            <a:avLst/>
          </a:prstGeom>
        </p:spPr>
      </p:pic>
    </p:spTree>
    <p:extLst>
      <p:ext uri="{BB962C8B-B14F-4D97-AF65-F5344CB8AC3E}">
        <p14:creationId xmlns:p14="http://schemas.microsoft.com/office/powerpoint/2010/main" val="25953420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2" y="1637284"/>
            <a:ext cx="4998530" cy="2290677"/>
          </a:xfrm>
          <a:prstGeom prst="rect">
            <a:avLst/>
          </a:prstGeom>
        </p:spPr>
      </p:pic>
      <p:sp>
        <p:nvSpPr>
          <p:cNvPr id="41" name="タイトル_小_1_3_1"/>
          <p:cNvSpPr txBox="1">
            <a:spLocks noChangeAspect="1"/>
          </p:cNvSpPr>
          <p:nvPr/>
        </p:nvSpPr>
        <p:spPr>
          <a:xfrm>
            <a:off x="381001" y="1442943"/>
            <a:ext cx="3385849"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HbA1c(NGSP)</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3" name="注釈文章 18"/>
          <p:cNvSpPr txBox="1">
            <a:spLocks noChangeAspect="1"/>
          </p:cNvSpPr>
          <p:nvPr/>
        </p:nvSpPr>
        <p:spPr>
          <a:xfrm>
            <a:off x="381001" y="6543200"/>
            <a:ext cx="6113707"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有所見者数</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保健指導判定値を超えている人数。</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有所見者割合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保健指導判定値により有所見を判定する。</a:t>
            </a: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HbA1c:5.6%</a:t>
            </a:r>
            <a:r>
              <a:rPr lang="ja-JP" altLang="en-US" sz="800" dirty="0">
                <a:solidFill>
                  <a:srgbClr val="000000"/>
                </a:solidFill>
                <a:latin typeface="ＭＳ 明朝" panose="02020609040205080304" pitchFamily="17" charset="-128"/>
                <a:ea typeface="ＭＳ 明朝" panose="02020609040205080304" pitchFamily="17" charset="-128"/>
              </a:rPr>
              <a:t>以上</a:t>
            </a:r>
          </a:p>
        </p:txBody>
      </p:sp>
      <p:sp>
        <p:nvSpPr>
          <p:cNvPr id="7" name="タイトル_小_1_3_1"/>
          <p:cNvSpPr txBox="1">
            <a:spLocks noChangeAspect="1"/>
          </p:cNvSpPr>
          <p:nvPr/>
        </p:nvSpPr>
        <p:spPr>
          <a:xfrm>
            <a:off x="381001" y="4015239"/>
            <a:ext cx="2448000" cy="148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a:t>
            </a:r>
            <a:r>
              <a:rPr lang="zh-TW" altLang="en-US" sz="1200" dirty="0">
                <a:solidFill>
                  <a:schemeClr val="tx1"/>
                </a:solidFill>
                <a:latin typeface="ＭＳ 明朝" panose="02020609040205080304" pitchFamily="17" charset="-128"/>
                <a:ea typeface="ＭＳ 明朝" panose="02020609040205080304" pitchFamily="17" charset="-128"/>
              </a:rPr>
              <a:t>有所見者割合</a:t>
            </a:r>
            <a:r>
              <a:rPr lang="en-US" altLang="zh-TW"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HbA1c(NGSP)</a:t>
            </a:r>
            <a:r>
              <a:rPr lang="en-US" altLang="zh-TW" sz="1200" dirty="0">
                <a:solidFill>
                  <a:schemeClr val="tx1"/>
                </a:solidFill>
                <a:latin typeface="ＭＳ 明朝" panose="02020609040205080304" pitchFamily="17" charset="-128"/>
                <a:ea typeface="ＭＳ 明朝" panose="02020609040205080304" pitchFamily="17" charset="-128"/>
              </a:rPr>
              <a:t>)</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9" name="スライド番号プレースホルダー 2"/>
          <p:cNvSpPr txBox="1">
            <a:spLocks/>
          </p:cNvSpPr>
          <p:nvPr/>
        </p:nvSpPr>
        <p:spPr>
          <a:xfrm>
            <a:off x="2524894" y="8774957"/>
            <a:ext cx="180821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9</a:t>
            </a:r>
          </a:p>
        </p:txBody>
      </p:sp>
      <p:pic>
        <p:nvPicPr>
          <p:cNvPr id="11" name="図 10"/>
          <p:cNvPicPr>
            <a:picLocks noChangeAspect="1"/>
          </p:cNvPicPr>
          <p:nvPr/>
        </p:nvPicPr>
        <p:blipFill>
          <a:blip r:embed="rId3"/>
          <a:stretch>
            <a:fillRect/>
          </a:stretch>
        </p:blipFill>
        <p:spPr>
          <a:xfrm>
            <a:off x="381001" y="4209580"/>
            <a:ext cx="3220064" cy="2347940"/>
          </a:xfrm>
          <a:prstGeom prst="rect">
            <a:avLst/>
          </a:prstGeom>
        </p:spPr>
      </p:pic>
    </p:spTree>
    <p:extLst>
      <p:ext uri="{BB962C8B-B14F-4D97-AF65-F5344CB8AC3E}">
        <p14:creationId xmlns:p14="http://schemas.microsoft.com/office/powerpoint/2010/main" val="33105264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8787" y="4209580"/>
            <a:ext cx="3200425" cy="2333620"/>
          </a:xfrm>
          <a:prstGeom prst="rect">
            <a:avLst/>
          </a:prstGeom>
        </p:spPr>
      </p:pic>
      <p:pic>
        <p:nvPicPr>
          <p:cNvPr id="2" name="図 1"/>
          <p:cNvPicPr>
            <a:picLocks noChangeAspect="1"/>
          </p:cNvPicPr>
          <p:nvPr/>
        </p:nvPicPr>
        <p:blipFill>
          <a:blip r:embed="rId3"/>
          <a:stretch>
            <a:fillRect/>
          </a:stretch>
        </p:blipFill>
        <p:spPr>
          <a:xfrm>
            <a:off x="378787" y="1635675"/>
            <a:ext cx="4955577" cy="2270992"/>
          </a:xfrm>
          <a:prstGeom prst="rect">
            <a:avLst/>
          </a:prstGeom>
        </p:spPr>
      </p:pic>
      <p:sp>
        <p:nvSpPr>
          <p:cNvPr id="13" name="タイトル_小_1_3_1"/>
          <p:cNvSpPr txBox="1">
            <a:spLocks noChangeAspect="1"/>
          </p:cNvSpPr>
          <p:nvPr/>
        </p:nvSpPr>
        <p:spPr>
          <a:xfrm>
            <a:off x="381001" y="1404843"/>
            <a:ext cx="6012073"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年度別 </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喫煙あり</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の回答状況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7" name="タイトル_小_1_3_1"/>
          <p:cNvSpPr txBox="1">
            <a:spLocks noChangeAspect="1"/>
          </p:cNvSpPr>
          <p:nvPr/>
        </p:nvSpPr>
        <p:spPr>
          <a:xfrm>
            <a:off x="369000" y="502593"/>
            <a:ext cx="6120000" cy="6985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6800" rIns="0" bIns="46800" rtlCol="0" anchor="t">
            <a:noAutofit/>
          </a:bodyPr>
          <a:lstStyle/>
          <a:p>
            <a:pPr marR="4343">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平成</a:t>
            </a:r>
            <a:r>
              <a:rPr lang="en-US" altLang="ja-JP" sz="1200" dirty="0">
                <a:solidFill>
                  <a:schemeClr val="tx1"/>
                </a:solidFill>
                <a:latin typeface="ＭＳ 明朝" panose="02020609040205080304" pitchFamily="17" charset="-128"/>
                <a:ea typeface="ＭＳ 明朝" panose="02020609040205080304" pitchFamily="17" charset="-128"/>
              </a:rPr>
              <a:t>26</a:t>
            </a:r>
            <a:r>
              <a:rPr lang="ja-JP" altLang="en-US" sz="1200" dirty="0">
                <a:solidFill>
                  <a:schemeClr val="tx1"/>
                </a:solidFill>
                <a:latin typeface="ＭＳ 明朝" panose="02020609040205080304" pitchFamily="17" charset="-128"/>
                <a:ea typeface="ＭＳ 明朝" panose="02020609040205080304" pitchFamily="17" charset="-128"/>
              </a:rPr>
              <a:t>年度から平成</a:t>
            </a:r>
            <a:r>
              <a:rPr lang="en-US" altLang="ja-JP" sz="1200" dirty="0">
                <a:solidFill>
                  <a:schemeClr val="tx1"/>
                </a:solidFill>
                <a:latin typeface="ＭＳ 明朝" panose="02020609040205080304" pitchFamily="17" charset="-128"/>
                <a:ea typeface="ＭＳ 明朝" panose="02020609040205080304" pitchFamily="17" charset="-128"/>
              </a:rPr>
              <a:t>28</a:t>
            </a:r>
            <a:r>
              <a:rPr lang="ja-JP" altLang="en-US" sz="1200" dirty="0">
                <a:solidFill>
                  <a:schemeClr val="tx1"/>
                </a:solidFill>
                <a:latin typeface="ＭＳ 明朝" panose="02020609040205080304" pitchFamily="17" charset="-128"/>
                <a:ea typeface="ＭＳ 明朝" panose="02020609040205080304" pitchFamily="17" charset="-128"/>
              </a:rPr>
              <a:t>年度特定健康診査の質問票における喫煙･運動習慣･食習慣･飲酒習慣に関する集計結果を年度別に示す。</a:t>
            </a:r>
          </a:p>
        </p:txBody>
      </p:sp>
      <p:sp>
        <p:nvSpPr>
          <p:cNvPr id="7" name="テキスト ボックス 6"/>
          <p:cNvSpPr txBox="1">
            <a:spLocks noChangeAspect="1"/>
          </p:cNvSpPr>
          <p:nvPr/>
        </p:nvSpPr>
        <p:spPr>
          <a:xfrm>
            <a:off x="369000" y="272793"/>
            <a:ext cx="6120000" cy="307777"/>
          </a:xfrm>
          <a:prstGeom prst="rect">
            <a:avLst/>
          </a:prstGeom>
          <a:noFill/>
          <a:ln>
            <a:noFill/>
          </a:ln>
        </p:spPr>
        <p:txBody>
          <a:bodyPr wrap="square" lIns="0" rtlCol="0">
            <a:spAutoFit/>
          </a:bodyPr>
          <a:lstStyle/>
          <a:p>
            <a:r>
              <a:rPr lang="en-US" altLang="ja-JP" sz="1400" dirty="0">
                <a:latin typeface="ＭＳ 明朝"/>
                <a:ea typeface="ＭＳ 明朝"/>
              </a:rPr>
              <a:t>(2)</a:t>
            </a:r>
            <a:r>
              <a:rPr lang="ja-JP" altLang="en-US" sz="1400" dirty="0">
                <a:latin typeface="ＭＳ 明朝"/>
                <a:ea typeface="ＭＳ 明朝"/>
              </a:rPr>
              <a:t>質問別回答状況</a:t>
            </a:r>
            <a:endParaRPr lang="ja-JP" altLang="ja-JP" sz="1400" dirty="0">
              <a:latin typeface="ＭＳ 明朝"/>
              <a:ea typeface="ＭＳ 明朝"/>
            </a:endParaRPr>
          </a:p>
        </p:txBody>
      </p:sp>
      <p:sp>
        <p:nvSpPr>
          <p:cNvPr id="8" name="タイトル_小_1_3_1"/>
          <p:cNvSpPr txBox="1">
            <a:spLocks noChangeAspect="1"/>
          </p:cNvSpPr>
          <p:nvPr/>
        </p:nvSpPr>
        <p:spPr>
          <a:xfrm>
            <a:off x="381600" y="4000684"/>
            <a:ext cx="6012073"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年度別 </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喫煙あり</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の回答状況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381001" y="6543200"/>
            <a:ext cx="6533620" cy="830997"/>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喫煙習慣の</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質問の選択肢を選択した人数。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喫煙習慣の</a:t>
            </a:r>
            <a:r>
              <a:rPr lang="ja-JP" altLang="ja-JP" sz="800" dirty="0">
                <a:latin typeface="ＭＳ 明朝" panose="02020609040205080304" pitchFamily="17" charset="-128"/>
                <a:ea typeface="ＭＳ 明朝" panose="02020609040205080304" pitchFamily="17" charset="-128"/>
              </a:rPr>
              <a:t>質問に回答した人</a:t>
            </a:r>
            <a:r>
              <a:rPr lang="ja-JP" altLang="en-US" sz="800" dirty="0">
                <a:latin typeface="ＭＳ 明朝" panose="02020609040205080304" pitchFamily="17" charset="-128"/>
                <a:ea typeface="ＭＳ 明朝" panose="02020609040205080304" pitchFamily="17" charset="-128"/>
              </a:rPr>
              <a:t>のうち、 「喫煙あり」</a:t>
            </a:r>
            <a:r>
              <a:rPr lang="ja-JP" altLang="ja-JP" sz="800" dirty="0">
                <a:latin typeface="ＭＳ 明朝" panose="02020609040205080304" pitchFamily="17" charset="-128"/>
                <a:ea typeface="ＭＳ 明朝" panose="02020609040205080304" pitchFamily="17" charset="-128"/>
              </a:rPr>
              <a:t>を選択した人</a:t>
            </a:r>
            <a:r>
              <a:rPr lang="ja-JP" altLang="en-US" sz="800" dirty="0">
                <a:latin typeface="ＭＳ 明朝" panose="02020609040205080304" pitchFamily="17" charset="-128"/>
                <a:ea typeface="ＭＳ 明朝" panose="02020609040205080304" pitchFamily="17" charset="-128"/>
              </a:rPr>
              <a:t>の割合</a:t>
            </a:r>
            <a:r>
              <a:rPr lang="ja-JP" altLang="ja-JP"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喫煙あり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p:txBody>
      </p:sp>
      <p:sp>
        <p:nvSpPr>
          <p:cNvPr id="10" name="タイトル_小_1_3_1"/>
          <p:cNvSpPr txBox="1">
            <a:spLocks noChangeAspect="1"/>
          </p:cNvSpPr>
          <p:nvPr/>
        </p:nvSpPr>
        <p:spPr>
          <a:xfrm>
            <a:off x="369000" y="1142792"/>
            <a:ext cx="612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①喫煙習慣</a:t>
            </a:r>
            <a:endParaRPr lang="en-US" altLang="ja-JP" sz="1300"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2"/>
          <p:cNvSpPr txBox="1">
            <a:spLocks/>
          </p:cNvSpPr>
          <p:nvPr/>
        </p:nvSpPr>
        <p:spPr>
          <a:xfrm>
            <a:off x="2400884" y="8774957"/>
            <a:ext cx="2056233"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10</a:t>
            </a:r>
          </a:p>
        </p:txBody>
      </p:sp>
    </p:spTree>
    <p:extLst>
      <p:ext uri="{BB962C8B-B14F-4D97-AF65-F5344CB8AC3E}">
        <p14:creationId xmlns:p14="http://schemas.microsoft.com/office/powerpoint/2010/main" val="9892125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1" y="4209580"/>
            <a:ext cx="3200425" cy="2333620"/>
          </a:xfrm>
          <a:prstGeom prst="rect">
            <a:avLst/>
          </a:prstGeom>
        </p:spPr>
      </p:pic>
      <p:pic>
        <p:nvPicPr>
          <p:cNvPr id="2" name="図 1"/>
          <p:cNvPicPr>
            <a:picLocks noChangeAspect="1"/>
          </p:cNvPicPr>
          <p:nvPr/>
        </p:nvPicPr>
        <p:blipFill>
          <a:blip r:embed="rId3"/>
          <a:stretch>
            <a:fillRect/>
          </a:stretch>
        </p:blipFill>
        <p:spPr>
          <a:xfrm>
            <a:off x="381001" y="1642270"/>
            <a:ext cx="4953363" cy="2269977"/>
          </a:xfrm>
          <a:prstGeom prst="rect">
            <a:avLst/>
          </a:prstGeom>
        </p:spPr>
      </p:pic>
      <p:sp>
        <p:nvSpPr>
          <p:cNvPr id="26" name="タイトル_小_1_3_1"/>
          <p:cNvSpPr txBox="1">
            <a:spLocks noChangeAspect="1"/>
          </p:cNvSpPr>
          <p:nvPr/>
        </p:nvSpPr>
        <p:spPr>
          <a:xfrm>
            <a:off x="381001" y="1404843"/>
            <a:ext cx="417793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年度別</a:t>
            </a:r>
            <a:r>
              <a:rPr kumimoji="0" lang="ja-JP" altLang="en-US" sz="1200" b="0" i="0" u="none" strike="noStrike" kern="0" cap="none" spc="0" normalizeH="0" noProof="0" dirty="0">
                <a:ln>
                  <a:noFill/>
                </a:ln>
                <a:solidFill>
                  <a:schemeClr val="tx1"/>
                </a:solidFill>
                <a:effectLst/>
                <a:uLnTx/>
                <a:uFillTx/>
                <a:latin typeface="ＭＳ 明朝" panose="02020609040205080304" pitchFamily="17" charset="-128"/>
                <a:ea typeface="ＭＳ 明朝" panose="02020609040205080304" pitchFamily="17" charset="-128"/>
              </a:rPr>
              <a:t> </a:t>
            </a:r>
            <a:r>
              <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｢1</a:t>
            </a: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回</a:t>
            </a:r>
            <a:r>
              <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30</a:t>
            </a: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分以上の運動習慣なし</a:t>
            </a:r>
            <a:r>
              <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の回答状況</a:t>
            </a:r>
            <a:endParaRPr kumimoji="0" lang="en-US" altLang="ja-JP" sz="11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7" name="注釈文章 18"/>
          <p:cNvSpPr txBox="1">
            <a:spLocks noChangeAspect="1"/>
          </p:cNvSpPr>
          <p:nvPr/>
        </p:nvSpPr>
        <p:spPr>
          <a:xfrm>
            <a:off x="381001" y="6543200"/>
            <a:ext cx="6120000" cy="954107"/>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運動習慣の質問に回答した人数。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選択者数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質問の選択肢を選択した人数。</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選択者数割合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運動習慣の質問に回答した人のうち、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を選択した人の割合。</a:t>
            </a:r>
          </a:p>
          <a:p>
            <a:pPr fontAlgn="ct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日以上かつ</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p:txBody>
      </p:sp>
      <p:sp>
        <p:nvSpPr>
          <p:cNvPr id="8" name="タイトル_小_1_3_1"/>
          <p:cNvSpPr txBox="1">
            <a:spLocks noChangeAspect="1"/>
          </p:cNvSpPr>
          <p:nvPr/>
        </p:nvSpPr>
        <p:spPr>
          <a:xfrm>
            <a:off x="369000" y="1187948"/>
            <a:ext cx="612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②運動習慣</a:t>
            </a:r>
            <a:endParaRPr lang="en-US" altLang="ja-JP" sz="130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381600" y="4000684"/>
            <a:ext cx="417793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年度別</a:t>
            </a:r>
            <a:r>
              <a:rPr kumimoji="0" lang="ja-JP" altLang="en-US" sz="1200" b="0" i="0" u="none" strike="noStrike" kern="0" cap="none" spc="0" normalizeH="0" noProof="0" dirty="0">
                <a:ln>
                  <a:noFill/>
                </a:ln>
                <a:solidFill>
                  <a:schemeClr val="tx1"/>
                </a:solidFill>
                <a:effectLst/>
                <a:uLnTx/>
                <a:uFillTx/>
                <a:latin typeface="ＭＳ 明朝" panose="02020609040205080304" pitchFamily="17" charset="-128"/>
                <a:ea typeface="ＭＳ 明朝" panose="02020609040205080304" pitchFamily="17" charset="-128"/>
              </a:rPr>
              <a:t> </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回</a:t>
            </a:r>
            <a:r>
              <a:rPr kumimoji="0" lang="en-US" altLang="ja-JP" sz="1200" kern="0" dirty="0">
                <a:solidFill>
                  <a:schemeClr val="tx1"/>
                </a:solidFill>
                <a:latin typeface="ＭＳ 明朝" panose="02020609040205080304" pitchFamily="17" charset="-128"/>
                <a:ea typeface="ＭＳ 明朝" panose="02020609040205080304" pitchFamily="17" charset="-128"/>
              </a:rPr>
              <a:t>30</a:t>
            </a:r>
            <a:r>
              <a:rPr kumimoji="0" lang="ja-JP" altLang="en-US" sz="1200" kern="0" dirty="0">
                <a:solidFill>
                  <a:schemeClr val="tx1"/>
                </a:solidFill>
                <a:latin typeface="ＭＳ 明朝" panose="02020609040205080304" pitchFamily="17" charset="-128"/>
                <a:ea typeface="ＭＳ 明朝" panose="02020609040205080304" pitchFamily="17" charset="-128"/>
              </a:rPr>
              <a:t>分以上の運動習慣なし</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の回答状況</a:t>
            </a:r>
            <a:endParaRPr kumimoji="0" lang="en-US" altLang="ja-JP" sz="11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0" name="スライド番号プレースホルダー 2"/>
          <p:cNvSpPr txBox="1">
            <a:spLocks/>
          </p:cNvSpPr>
          <p:nvPr/>
        </p:nvSpPr>
        <p:spPr>
          <a:xfrm>
            <a:off x="2417980" y="8774957"/>
            <a:ext cx="202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11</a:t>
            </a:r>
          </a:p>
        </p:txBody>
      </p:sp>
    </p:spTree>
    <p:extLst>
      <p:ext uri="{BB962C8B-B14F-4D97-AF65-F5344CB8AC3E}">
        <p14:creationId xmlns:p14="http://schemas.microsoft.com/office/powerpoint/2010/main" val="40179171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0999" y="4209580"/>
            <a:ext cx="3200425" cy="2333620"/>
          </a:xfrm>
          <a:prstGeom prst="rect">
            <a:avLst/>
          </a:prstGeom>
        </p:spPr>
      </p:pic>
      <p:pic>
        <p:nvPicPr>
          <p:cNvPr id="2" name="図 1"/>
          <p:cNvPicPr>
            <a:picLocks noChangeAspect="1"/>
          </p:cNvPicPr>
          <p:nvPr/>
        </p:nvPicPr>
        <p:blipFill>
          <a:blip r:embed="rId3"/>
          <a:stretch>
            <a:fillRect/>
          </a:stretch>
        </p:blipFill>
        <p:spPr>
          <a:xfrm>
            <a:off x="383619" y="1635675"/>
            <a:ext cx="4950746" cy="2268779"/>
          </a:xfrm>
          <a:prstGeom prst="rect">
            <a:avLst/>
          </a:prstGeom>
        </p:spPr>
      </p:pic>
      <p:sp>
        <p:nvSpPr>
          <p:cNvPr id="26" name="タイトル_小_1_3_1"/>
          <p:cNvSpPr txBox="1">
            <a:spLocks noChangeAspect="1"/>
          </p:cNvSpPr>
          <p:nvPr/>
        </p:nvSpPr>
        <p:spPr>
          <a:xfrm>
            <a:off x="381001" y="1404843"/>
            <a:ext cx="417793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日</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時間以上の身体活動なし</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7" name="注釈文章 18"/>
          <p:cNvSpPr txBox="1">
            <a:spLocks noChangeAspect="1"/>
          </p:cNvSpPr>
          <p:nvPr/>
        </p:nvSpPr>
        <p:spPr>
          <a:xfrm>
            <a:off x="381001" y="6543200"/>
            <a:ext cx="6120000" cy="95410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各年度末時点。</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運動習慣の質問に回答した人数。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選択者数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質問の選択肢を選択した人数。</a:t>
            </a: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選択者数割合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運動習慣の質問に回答した人のうち、</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を選択した人の割合。</a:t>
            </a:r>
          </a:p>
          <a:p>
            <a:pPr fontAlgn="ct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p:txBody>
      </p:sp>
      <p:sp>
        <p:nvSpPr>
          <p:cNvPr id="9" name="タイトル_小_1_3_1"/>
          <p:cNvSpPr txBox="1">
            <a:spLocks noChangeAspect="1"/>
          </p:cNvSpPr>
          <p:nvPr/>
        </p:nvSpPr>
        <p:spPr>
          <a:xfrm>
            <a:off x="381600" y="4000684"/>
            <a:ext cx="417793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日</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時間以上の身体活動なし</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スライド番号プレースホルダー 2"/>
          <p:cNvSpPr txBox="1">
            <a:spLocks/>
          </p:cNvSpPr>
          <p:nvPr/>
        </p:nvSpPr>
        <p:spPr>
          <a:xfrm>
            <a:off x="2411980" y="8774957"/>
            <a:ext cx="2034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12</a:t>
            </a:r>
          </a:p>
        </p:txBody>
      </p:sp>
    </p:spTree>
    <p:extLst>
      <p:ext uri="{BB962C8B-B14F-4D97-AF65-F5344CB8AC3E}">
        <p14:creationId xmlns:p14="http://schemas.microsoft.com/office/powerpoint/2010/main" val="326697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75199" y="1485930"/>
            <a:ext cx="4511818" cy="3286800"/>
          </a:xfrm>
          <a:prstGeom prst="rect">
            <a:avLst/>
          </a:prstGeom>
        </p:spPr>
      </p:pic>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14</a:t>
            </a:fld>
            <a:endParaRPr kumimoji="1" lang="ja-JP" altLang="en-US" dirty="0"/>
          </a:p>
        </p:txBody>
      </p:sp>
      <p:sp>
        <p:nvSpPr>
          <p:cNvPr id="8" name="タイトル_小_1_3_2"/>
          <p:cNvSpPr txBox="1">
            <a:spLocks noChangeAspect="1"/>
          </p:cNvSpPr>
          <p:nvPr/>
        </p:nvSpPr>
        <p:spPr>
          <a:xfrm>
            <a:off x="475199" y="190500"/>
            <a:ext cx="6120000" cy="4822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lang="ja-JP" altLang="en-US" sz="1200" dirty="0">
                <a:solidFill>
                  <a:sysClr val="windowText" lastClr="000000"/>
                </a:solidFill>
                <a:latin typeface="ＭＳ 明朝" panose="02020609040205080304" pitchFamily="17" charset="-128"/>
                <a:ea typeface="ＭＳ 明朝" panose="02020609040205080304" pitchFamily="17" charset="-128"/>
              </a:rPr>
              <a:t>　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26</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年度から平成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28</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kumimoji="0" lang="ja-JP" altLang="en-US" sz="1200" kern="0" dirty="0">
                <a:solidFill>
                  <a:prstClr val="black"/>
                </a:solidFill>
                <a:latin typeface="ＭＳ 明朝" panose="02020609040205080304" pitchFamily="17" charset="-128"/>
                <a:ea typeface="ＭＳ 明朝" panose="02020609040205080304" pitchFamily="17" charset="-128"/>
              </a:rPr>
              <a:t>における、</a:t>
            </a:r>
            <a:r>
              <a:rPr lang="ja-JP" altLang="en-US" sz="1200" dirty="0">
                <a:solidFill>
                  <a:sysClr val="windowText" lastClr="000000"/>
                </a:solidFill>
                <a:latin typeface="ＭＳ 明朝" panose="02020609040205080304" pitchFamily="17" charset="-128"/>
                <a:ea typeface="ＭＳ 明朝" panose="02020609040205080304" pitchFamily="17" charset="-128"/>
              </a:rPr>
              <a:t>認定率及び認定者数を</a:t>
            </a:r>
            <a:r>
              <a:rPr kumimoji="0" lang="ja-JP" altLang="en-US" sz="1200" kern="0" dirty="0">
                <a:solidFill>
                  <a:prstClr val="black"/>
                </a:solidFill>
                <a:latin typeface="ＭＳ 明朝" panose="02020609040205080304" pitchFamily="17" charset="-128"/>
                <a:ea typeface="ＭＳ 明朝" panose="02020609040205080304" pitchFamily="17" charset="-128"/>
              </a:rPr>
              <a:t>年度別</a:t>
            </a:r>
            <a:r>
              <a:rPr lang="ja-JP" altLang="en-US" sz="1200" dirty="0">
                <a:solidFill>
                  <a:sysClr val="windowText" lastClr="000000"/>
                </a:solidFill>
                <a:latin typeface="ＭＳ 明朝" panose="02020609040205080304" pitchFamily="17" charset="-128"/>
                <a:ea typeface="ＭＳ 明朝" panose="02020609040205080304" pitchFamily="17" charset="-128"/>
              </a:rPr>
              <a:t>に示す。平成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28</a:t>
            </a:r>
            <a:r>
              <a:rPr lang="ja-JP" altLang="en-US" sz="1200" dirty="0">
                <a:solidFill>
                  <a:sysClr val="windowText" lastClr="000000"/>
                </a:solidFill>
                <a:latin typeface="ＭＳ 明朝" panose="02020609040205080304" pitchFamily="17" charset="-128"/>
                <a:ea typeface="ＭＳ 明朝" panose="02020609040205080304" pitchFamily="17" charset="-128"/>
              </a:rPr>
              <a:t>年度認定率</a:t>
            </a:r>
            <a:r>
              <a:rPr lang="en-US" altLang="ja-JP" sz="1200" dirty="0">
                <a:solidFill>
                  <a:sysClr val="windowText" lastClr="000000"/>
                </a:solidFill>
                <a:latin typeface="ＭＳ 明朝" panose="02020609040205080304" pitchFamily="17" charset="-128"/>
                <a:ea typeface="ＭＳ 明朝" panose="02020609040205080304" pitchFamily="17" charset="-128"/>
              </a:rPr>
              <a:t>19.3%</a:t>
            </a:r>
            <a:r>
              <a:rPr lang="ja-JP" altLang="en-US" sz="1200" dirty="0">
                <a:solidFill>
                  <a:sysClr val="windowText" lastClr="000000"/>
                </a:solidFill>
                <a:latin typeface="ＭＳ 明朝" panose="02020609040205080304" pitchFamily="17" charset="-128"/>
                <a:ea typeface="ＭＳ 明朝" panose="02020609040205080304" pitchFamily="17" charset="-128"/>
              </a:rPr>
              <a:t>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26</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solidFill>
                  <a:sysClr val="windowText" lastClr="000000"/>
                </a:solidFill>
                <a:latin typeface="ＭＳ 明朝" panose="02020609040205080304" pitchFamily="17" charset="-128"/>
                <a:ea typeface="ＭＳ 明朝" panose="02020609040205080304" pitchFamily="17" charset="-128"/>
              </a:rPr>
              <a:t>18.5%</a:t>
            </a:r>
            <a:r>
              <a:rPr lang="ja-JP" altLang="en-US" sz="1200" dirty="0">
                <a:solidFill>
                  <a:sysClr val="windowText" lastClr="000000"/>
                </a:solidFill>
                <a:latin typeface="ＭＳ 明朝" panose="02020609040205080304" pitchFamily="17" charset="-128"/>
                <a:ea typeface="ＭＳ 明朝" panose="02020609040205080304" pitchFamily="17" charset="-128"/>
              </a:rPr>
              <a:t>より</a:t>
            </a:r>
            <a:r>
              <a:rPr lang="en-US" altLang="ja-JP" sz="1200" dirty="0">
                <a:solidFill>
                  <a:sysClr val="windowText" lastClr="000000"/>
                </a:solidFill>
                <a:latin typeface="ＭＳ 明朝" panose="02020609040205080304" pitchFamily="17" charset="-128"/>
                <a:ea typeface="ＭＳ 明朝" panose="02020609040205080304" pitchFamily="17" charset="-128"/>
              </a:rPr>
              <a:t>0.8</a:t>
            </a:r>
            <a:r>
              <a:rPr lang="ja-JP" altLang="en-US" sz="1200" dirty="0">
                <a:solidFill>
                  <a:sysClr val="windowText" lastClr="000000"/>
                </a:solidFill>
                <a:latin typeface="ＭＳ 明朝" panose="02020609040205080304" pitchFamily="17" charset="-128"/>
                <a:ea typeface="ＭＳ 明朝" panose="02020609040205080304" pitchFamily="17" charset="-128"/>
              </a:rPr>
              <a:t>ポイント上昇しており、平成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28</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年度の認定者数</a:t>
            </a:r>
            <a:r>
              <a:rPr lang="en-US" altLang="ja-JP" sz="1200" dirty="0">
                <a:solidFill>
                  <a:sysClr val="windowText" lastClr="000000"/>
                </a:solidFill>
                <a:latin typeface="ＭＳ 明朝" panose="02020609040205080304" pitchFamily="17" charset="-128"/>
                <a:ea typeface="ＭＳ 明朝" panose="02020609040205080304" pitchFamily="17" charset="-128"/>
              </a:rPr>
              <a:t>773</a:t>
            </a:r>
            <a:r>
              <a:rPr lang="ja-JP" altLang="en-US" sz="1200" dirty="0">
                <a:solidFill>
                  <a:sysClr val="windowText" lastClr="000000"/>
                </a:solidFill>
                <a:latin typeface="ＭＳ 明朝" panose="02020609040205080304" pitchFamily="17" charset="-128"/>
                <a:ea typeface="ＭＳ 明朝" panose="02020609040205080304" pitchFamily="17" charset="-128"/>
              </a:rPr>
              <a:t>人は平成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26</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solidFill>
                  <a:sysClr val="windowText" lastClr="000000"/>
                </a:solidFill>
                <a:latin typeface="ＭＳ 明朝" panose="02020609040205080304" pitchFamily="17" charset="-128"/>
                <a:ea typeface="ＭＳ 明朝" panose="02020609040205080304" pitchFamily="17" charset="-128"/>
              </a:rPr>
              <a:t>736</a:t>
            </a:r>
            <a:r>
              <a:rPr lang="ja-JP" altLang="en-US" sz="1200" dirty="0">
                <a:solidFill>
                  <a:sysClr val="windowText" lastClr="000000"/>
                </a:solidFill>
                <a:latin typeface="ＭＳ 明朝" panose="02020609040205080304" pitchFamily="17" charset="-128"/>
                <a:ea typeface="ＭＳ 明朝" panose="02020609040205080304" pitchFamily="17" charset="-128"/>
              </a:rPr>
              <a:t>人より</a:t>
            </a:r>
            <a:r>
              <a:rPr lang="en-US" altLang="ja-JP" sz="1200" dirty="0">
                <a:solidFill>
                  <a:sysClr val="windowText" lastClr="000000"/>
                </a:solidFill>
                <a:latin typeface="ＭＳ 明朝" panose="02020609040205080304" pitchFamily="17" charset="-128"/>
                <a:ea typeface="ＭＳ 明朝" panose="02020609040205080304" pitchFamily="17" charset="-128"/>
              </a:rPr>
              <a:t>37</a:t>
            </a:r>
            <a:r>
              <a:rPr lang="ja-JP" altLang="en-US" sz="1200" dirty="0">
                <a:solidFill>
                  <a:sysClr val="windowText" lastClr="000000"/>
                </a:solidFill>
                <a:latin typeface="ＭＳ 明朝" panose="02020609040205080304" pitchFamily="17" charset="-128"/>
                <a:ea typeface="ＭＳ 明朝" panose="02020609040205080304" pitchFamily="17" charset="-128"/>
              </a:rPr>
              <a:t>人増加している</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494757" y="1187624"/>
            <a:ext cx="6120000" cy="291426"/>
          </a:xfrm>
          <a:prstGeom prst="rect">
            <a:avLst/>
          </a:prstGeom>
          <a:noFill/>
          <a:ln>
            <a:noFill/>
          </a:ln>
        </p:spPr>
        <p:txBody>
          <a:bodyPr wrap="square" lIns="0" rIns="0" rtlCol="0">
            <a:spAutoFit/>
          </a:bodyPr>
          <a:lstStyle/>
          <a:p>
            <a:pPr>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年度別 認定率及び認定者数</a:t>
            </a:r>
            <a:endParaRPr kumimoji="0" lang="en-US" altLang="ja-JP" sz="1200" kern="0" dirty="0">
              <a:latin typeface="ＭＳ 明朝" panose="02020609040205080304" pitchFamily="17" charset="-128"/>
              <a:ea typeface="ＭＳ 明朝" panose="02020609040205080304" pitchFamily="17" charset="-128"/>
            </a:endParaRPr>
          </a:p>
        </p:txBody>
      </p:sp>
      <p:sp>
        <p:nvSpPr>
          <p:cNvPr id="13" name="注釈文章 9"/>
          <p:cNvSpPr txBox="1"/>
          <p:nvPr/>
        </p:nvSpPr>
        <p:spPr>
          <a:xfrm>
            <a:off x="496576" y="4756693"/>
            <a:ext cx="5029512" cy="215444"/>
          </a:xfrm>
          <a:prstGeom prst="rect">
            <a:avLst/>
          </a:prstGeom>
          <a:noFill/>
        </p:spPr>
        <p:txBody>
          <a:bodyPr wrap="square" lIns="0" rtlCol="0">
            <a:spAutoFit/>
          </a:bodyPr>
          <a:lstStyle/>
          <a:p>
            <a:pPr>
              <a:defRPr/>
            </a:pPr>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lang="ja-JP" altLang="en-US" sz="800" kern="0" dirty="0">
              <a:solidFill>
                <a:sysClr val="windowText" lastClr="000000"/>
              </a:solidFill>
              <a:latin typeface="ＭＳ 明朝"/>
              <a:ea typeface="ＭＳ 明朝"/>
            </a:endParaRPr>
          </a:p>
        </p:txBody>
      </p:sp>
      <p:sp>
        <p:nvSpPr>
          <p:cNvPr id="14" name="テキスト ボックス 13"/>
          <p:cNvSpPr txBox="1"/>
          <p:nvPr/>
        </p:nvSpPr>
        <p:spPr>
          <a:xfrm>
            <a:off x="485439" y="5224517"/>
            <a:ext cx="5328592" cy="291426"/>
          </a:xfrm>
          <a:prstGeom prst="rect">
            <a:avLst/>
          </a:prstGeom>
          <a:noFill/>
          <a:ln>
            <a:noFill/>
          </a:ln>
        </p:spPr>
        <p:txBody>
          <a:bodyPr wrap="square" lIns="0" rIns="0" rtlCol="0">
            <a:spAutoFit/>
          </a:bodyPr>
          <a:lstStyle/>
          <a:p>
            <a:pPr>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年度別 認定率</a:t>
            </a:r>
            <a:endParaRPr kumimoji="0" lang="en-US" altLang="ja-JP" sz="1200" kern="0" dirty="0">
              <a:latin typeface="ＭＳ 明朝" panose="02020609040205080304" pitchFamily="17" charset="-128"/>
              <a:ea typeface="ＭＳ 明朝" panose="02020609040205080304" pitchFamily="17" charset="-128"/>
            </a:endParaRPr>
          </a:p>
        </p:txBody>
      </p:sp>
      <p:sp>
        <p:nvSpPr>
          <p:cNvPr id="15" name="注釈文章 9"/>
          <p:cNvSpPr txBox="1"/>
          <p:nvPr/>
        </p:nvSpPr>
        <p:spPr>
          <a:xfrm>
            <a:off x="496576" y="8309774"/>
            <a:ext cx="5029512" cy="215444"/>
          </a:xfrm>
          <a:prstGeom prst="rect">
            <a:avLst/>
          </a:prstGeom>
          <a:noFill/>
        </p:spPr>
        <p:txBody>
          <a:bodyPr wrap="square" lIns="0" rtlCol="0">
            <a:spAutoFit/>
          </a:bodyPr>
          <a:lstStyle/>
          <a:p>
            <a:pPr>
              <a:defRPr/>
            </a:pPr>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lang="ja-JP" altLang="en-US" sz="800" kern="0" dirty="0">
              <a:solidFill>
                <a:sysClr val="windowText" lastClr="000000"/>
              </a:solidFill>
              <a:latin typeface="ＭＳ 明朝"/>
              <a:ea typeface="ＭＳ 明朝"/>
            </a:endParaRPr>
          </a:p>
        </p:txBody>
      </p:sp>
      <p:pic>
        <p:nvPicPr>
          <p:cNvPr id="4" name="図 3"/>
          <p:cNvPicPr>
            <a:picLocks noChangeAspect="1"/>
          </p:cNvPicPr>
          <p:nvPr/>
        </p:nvPicPr>
        <p:blipFill>
          <a:blip r:embed="rId3"/>
          <a:stretch>
            <a:fillRect/>
          </a:stretch>
        </p:blipFill>
        <p:spPr>
          <a:xfrm>
            <a:off x="474113" y="5514892"/>
            <a:ext cx="5593891" cy="2794882"/>
          </a:xfrm>
          <a:prstGeom prst="rect">
            <a:avLst/>
          </a:prstGeom>
        </p:spPr>
      </p:pic>
    </p:spTree>
    <p:extLst>
      <p:ext uri="{BB962C8B-B14F-4D97-AF65-F5344CB8AC3E}">
        <p14:creationId xmlns:p14="http://schemas.microsoft.com/office/powerpoint/2010/main" val="10092696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2025" y="1635675"/>
            <a:ext cx="4952339" cy="2269509"/>
          </a:xfrm>
          <a:prstGeom prst="rect">
            <a:avLst/>
          </a:prstGeom>
        </p:spPr>
      </p:pic>
      <p:sp>
        <p:nvSpPr>
          <p:cNvPr id="26" name="タイトル_小_1_3_1"/>
          <p:cNvSpPr txBox="1">
            <a:spLocks noChangeAspect="1"/>
          </p:cNvSpPr>
          <p:nvPr/>
        </p:nvSpPr>
        <p:spPr>
          <a:xfrm>
            <a:off x="381001" y="1404843"/>
            <a:ext cx="54740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週</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回以上就寝前に夕食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p>
        </p:txBody>
      </p:sp>
      <p:sp>
        <p:nvSpPr>
          <p:cNvPr id="6" name="タイトル_小_1_3_1"/>
          <p:cNvSpPr txBox="1">
            <a:spLocks noChangeAspect="1"/>
          </p:cNvSpPr>
          <p:nvPr/>
        </p:nvSpPr>
        <p:spPr>
          <a:xfrm>
            <a:off x="381600" y="4000684"/>
            <a:ext cx="54740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週</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回以上就寝前に夕食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p>
        </p:txBody>
      </p:sp>
      <p:sp>
        <p:nvSpPr>
          <p:cNvPr id="7" name="注釈文章 18"/>
          <p:cNvSpPr txBox="1">
            <a:spLocks noChangeAspect="1"/>
          </p:cNvSpPr>
          <p:nvPr/>
        </p:nvSpPr>
        <p:spPr>
          <a:xfrm>
            <a:off x="381001" y="6543200"/>
            <a:ext cx="6120000" cy="830997"/>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食習慣の</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質問の選択肢を選択した人数。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a:t>
            </a:r>
            <a:r>
              <a:rPr lang="ja-JP" altLang="ja-JP" sz="800" dirty="0">
                <a:latin typeface="ＭＳ 明朝" panose="02020609040205080304" pitchFamily="17" charset="-128"/>
                <a:ea typeface="ＭＳ 明朝" panose="02020609040205080304" pitchFamily="17" charset="-128"/>
              </a:rPr>
              <a:t>人</a:t>
            </a:r>
            <a:r>
              <a:rPr lang="ja-JP" altLang="en-US" sz="800" dirty="0">
                <a:latin typeface="ＭＳ 明朝" panose="02020609040205080304" pitchFamily="17" charset="-128"/>
                <a:ea typeface="ＭＳ 明朝" panose="02020609040205080304" pitchFamily="17" charset="-128"/>
              </a:rPr>
              <a:t>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を選択した人の割合</a:t>
            </a:r>
            <a:r>
              <a:rPr lang="ja-JP"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p:txBody>
      </p:sp>
      <p:sp>
        <p:nvSpPr>
          <p:cNvPr id="8" name="タイトル_小_1_3_1"/>
          <p:cNvSpPr txBox="1">
            <a:spLocks noChangeAspect="1"/>
          </p:cNvSpPr>
          <p:nvPr/>
        </p:nvSpPr>
        <p:spPr>
          <a:xfrm>
            <a:off x="369000" y="1187948"/>
            <a:ext cx="612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③食習慣</a:t>
            </a:r>
            <a:endParaRPr lang="en-US" altLang="ja-JP" sz="1300" dirty="0">
              <a:solidFill>
                <a:schemeClr val="tx1"/>
              </a:solidFill>
              <a:latin typeface="ＭＳ 明朝" panose="02020609040205080304" pitchFamily="17" charset="-128"/>
              <a:ea typeface="ＭＳ 明朝" panose="02020609040205080304" pitchFamily="17" charset="-128"/>
            </a:endParaRPr>
          </a:p>
        </p:txBody>
      </p:sp>
      <p:sp>
        <p:nvSpPr>
          <p:cNvPr id="10" name="スライド番号プレースホルダー 2"/>
          <p:cNvSpPr txBox="1">
            <a:spLocks/>
          </p:cNvSpPr>
          <p:nvPr/>
        </p:nvSpPr>
        <p:spPr>
          <a:xfrm>
            <a:off x="2400884" y="8774957"/>
            <a:ext cx="2056233"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13</a:t>
            </a:r>
          </a:p>
        </p:txBody>
      </p:sp>
      <p:pic>
        <p:nvPicPr>
          <p:cNvPr id="12" name="図 11"/>
          <p:cNvPicPr>
            <a:picLocks noChangeAspect="1"/>
          </p:cNvPicPr>
          <p:nvPr/>
        </p:nvPicPr>
        <p:blipFill>
          <a:blip r:embed="rId3"/>
          <a:stretch>
            <a:fillRect/>
          </a:stretch>
        </p:blipFill>
        <p:spPr>
          <a:xfrm>
            <a:off x="381001" y="4209579"/>
            <a:ext cx="3200425" cy="2333621"/>
          </a:xfrm>
          <a:prstGeom prst="rect">
            <a:avLst/>
          </a:prstGeom>
        </p:spPr>
      </p:pic>
    </p:spTree>
    <p:extLst>
      <p:ext uri="{BB962C8B-B14F-4D97-AF65-F5344CB8AC3E}">
        <p14:creationId xmlns:p14="http://schemas.microsoft.com/office/powerpoint/2010/main" val="13212441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81000" y="4209580"/>
            <a:ext cx="3209176" cy="2340000"/>
          </a:xfrm>
          <a:prstGeom prst="rect">
            <a:avLst/>
          </a:prstGeom>
        </p:spPr>
      </p:pic>
      <p:pic>
        <p:nvPicPr>
          <p:cNvPr id="2" name="図 1"/>
          <p:cNvPicPr>
            <a:picLocks noChangeAspect="1"/>
          </p:cNvPicPr>
          <p:nvPr/>
        </p:nvPicPr>
        <p:blipFill>
          <a:blip r:embed="rId3"/>
          <a:stretch>
            <a:fillRect/>
          </a:stretch>
        </p:blipFill>
        <p:spPr>
          <a:xfrm>
            <a:off x="381001" y="1635675"/>
            <a:ext cx="4953363" cy="2269978"/>
          </a:xfrm>
          <a:prstGeom prst="rect">
            <a:avLst/>
          </a:prstGeom>
        </p:spPr>
      </p:pic>
      <p:sp>
        <p:nvSpPr>
          <p:cNvPr id="7" name="タイトル_小_1_3_1"/>
          <p:cNvSpPr txBox="1">
            <a:spLocks noChangeAspect="1"/>
          </p:cNvSpPr>
          <p:nvPr/>
        </p:nvSpPr>
        <p:spPr>
          <a:xfrm>
            <a:off x="381001" y="1404843"/>
            <a:ext cx="54740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週</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回以上夕食後に間食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p>
        </p:txBody>
      </p:sp>
      <p:sp>
        <p:nvSpPr>
          <p:cNvPr id="8" name="タイトル_小_1_3_1"/>
          <p:cNvSpPr txBox="1">
            <a:spLocks noChangeAspect="1"/>
          </p:cNvSpPr>
          <p:nvPr/>
        </p:nvSpPr>
        <p:spPr>
          <a:xfrm>
            <a:off x="381600" y="4000684"/>
            <a:ext cx="54740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週</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回以上夕食後に間食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の回答状況</a:t>
            </a:r>
          </a:p>
        </p:txBody>
      </p:sp>
      <p:sp>
        <p:nvSpPr>
          <p:cNvPr id="11" name="注釈文章 18"/>
          <p:cNvSpPr txBox="1">
            <a:spLocks noChangeAspect="1"/>
          </p:cNvSpPr>
          <p:nvPr/>
        </p:nvSpPr>
        <p:spPr>
          <a:xfrm>
            <a:off x="381001" y="6543200"/>
            <a:ext cx="6120000" cy="830997"/>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質問回答者数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食習慣の</a:t>
            </a:r>
            <a:r>
              <a:rPr lang="ja-JP" altLang="ja-JP" sz="800" dirty="0">
                <a:latin typeface="ＭＳ 明朝" panose="02020609040205080304" pitchFamily="17" charset="-128"/>
                <a:ea typeface="ＭＳ 明朝" panose="02020609040205080304" pitchFamily="17" charset="-128"/>
              </a:rPr>
              <a:t>質問に回答した人数。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質問の選択肢を選択した人数。</a:t>
            </a:r>
          </a:p>
          <a:p>
            <a:pPr fontAlgn="ct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選択者割合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a:t>
            </a:r>
            <a:r>
              <a:rPr lang="ja-JP" altLang="ja-JP" sz="800" dirty="0">
                <a:latin typeface="ＭＳ 明朝" panose="02020609040205080304" pitchFamily="17" charset="-128"/>
                <a:ea typeface="ＭＳ 明朝" panose="02020609040205080304" pitchFamily="17" charset="-128"/>
              </a:rPr>
              <a:t>人のうち、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を選択した人の割合。</a:t>
            </a:r>
          </a:p>
          <a:p>
            <a:r>
              <a:rPr lang="ja-JP" altLang="en-US" sz="800" dirty="0">
                <a:latin typeface="ＭＳ 明朝" panose="02020609040205080304" pitchFamily="17" charset="-128"/>
                <a:ea typeface="ＭＳ 明朝" panose="02020609040205080304" pitchFamily="17" charset="-128"/>
              </a:rPr>
              <a:t>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夕食後に間食</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食以外の夜食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p:txBody>
      </p:sp>
      <p:sp>
        <p:nvSpPr>
          <p:cNvPr id="12" name="スライド番号プレースホルダー 2"/>
          <p:cNvSpPr txBox="1">
            <a:spLocks/>
          </p:cNvSpPr>
          <p:nvPr/>
        </p:nvSpPr>
        <p:spPr>
          <a:xfrm>
            <a:off x="2400884" y="8774957"/>
            <a:ext cx="2056233"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14</a:t>
            </a:r>
          </a:p>
        </p:txBody>
      </p:sp>
    </p:spTree>
    <p:extLst>
      <p:ext uri="{BB962C8B-B14F-4D97-AF65-F5344CB8AC3E}">
        <p14:creationId xmlns:p14="http://schemas.microsoft.com/office/powerpoint/2010/main" val="4489956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4742" y="1638166"/>
            <a:ext cx="6328345" cy="989618"/>
          </a:xfrm>
          <a:prstGeom prst="rect">
            <a:avLst/>
          </a:prstGeom>
        </p:spPr>
      </p:pic>
      <p:sp>
        <p:nvSpPr>
          <p:cNvPr id="8" name="タイトル_小_1_3_1"/>
          <p:cNvSpPr txBox="1">
            <a:spLocks noChangeAspect="1"/>
          </p:cNvSpPr>
          <p:nvPr/>
        </p:nvSpPr>
        <p:spPr>
          <a:xfrm>
            <a:off x="381001" y="1404843"/>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L="0" marR="5429" lvl="0" indent="0" defTabSz="914400" eaLnBrk="1" fontAlgn="auto" latinLnBrk="0" hangingPunct="1">
              <a:lnSpc>
                <a:spcPct val="125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全体</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ja-JP" altLang="en-US"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381000" y="2730974"/>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L="0" marR="5429" lvl="0" indent="0" defTabSz="914400" eaLnBrk="1" fontAlgn="auto" latinLnBrk="0" hangingPunct="1">
              <a:lnSpc>
                <a:spcPct val="125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全体</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ja-JP" altLang="en-US" sz="1200" kern="0" dirty="0">
              <a:solidFill>
                <a:schemeClr val="tx1"/>
              </a:solidFill>
              <a:latin typeface="ＭＳ 明朝" panose="02020609040205080304" pitchFamily="17" charset="-128"/>
              <a:ea typeface="ＭＳ 明朝" panose="02020609040205080304" pitchFamily="17" charset="-128"/>
            </a:endParaRPr>
          </a:p>
        </p:txBody>
      </p:sp>
      <p:sp>
        <p:nvSpPr>
          <p:cNvPr id="12" name="タイトル_小_1_3_1"/>
          <p:cNvSpPr txBox="1">
            <a:spLocks noChangeAspect="1"/>
          </p:cNvSpPr>
          <p:nvPr/>
        </p:nvSpPr>
        <p:spPr>
          <a:xfrm>
            <a:off x="381000" y="504200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飲酒習慣の選択肢を選択した人数。</a:t>
            </a:r>
          </a:p>
          <a:p>
            <a:pPr marR="5429">
              <a:defRPr/>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飲酒習慣の質問に回答した人のうち</a:t>
            </a:r>
            <a:r>
              <a:rPr lang="ja-JP" altLang="en-US" sz="800" dirty="0">
                <a:solidFill>
                  <a:schemeClr val="tx1"/>
                </a:solidFill>
                <a:latin typeface="ＭＳ 明朝" panose="02020609040205080304" pitchFamily="17" charset="-128"/>
                <a:ea typeface="ＭＳ 明朝" panose="02020609040205080304" pitchFamily="17" charset="-128"/>
              </a:rPr>
              <a:t>、各選択肢を選択した人の割合。</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飲酒頻度</a:t>
            </a:r>
            <a:r>
              <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お酒</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焼酎・清酒・ビール・洋酒など</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を飲む頻度</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3" name="タイトル_小_1_3_1"/>
          <p:cNvSpPr txBox="1">
            <a:spLocks noChangeAspect="1"/>
          </p:cNvSpPr>
          <p:nvPr/>
        </p:nvSpPr>
        <p:spPr>
          <a:xfrm>
            <a:off x="369000" y="1187948"/>
            <a:ext cx="6012073"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④飲酒習慣</a:t>
            </a:r>
            <a:endParaRPr lang="en-US" altLang="ja-JP" sz="1300" dirty="0">
              <a:solidFill>
                <a:schemeClr val="tx1"/>
              </a:solidFill>
              <a:latin typeface="ＭＳ 明朝" panose="02020609040205080304" pitchFamily="17" charset="-128"/>
              <a:ea typeface="ＭＳ 明朝" panose="02020609040205080304" pitchFamily="17" charset="-128"/>
            </a:endParaRPr>
          </a:p>
        </p:txBody>
      </p:sp>
      <p:sp>
        <p:nvSpPr>
          <p:cNvPr id="10" name="スライド番号プレースホルダー 2"/>
          <p:cNvSpPr txBox="1">
            <a:spLocks/>
          </p:cNvSpPr>
          <p:nvPr/>
        </p:nvSpPr>
        <p:spPr>
          <a:xfrm>
            <a:off x="2364880" y="8774957"/>
            <a:ext cx="21282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15</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2955053"/>
            <a:ext cx="5710003" cy="190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4"/>
          <a:stretch>
            <a:fillRect/>
          </a:stretch>
        </p:blipFill>
        <p:spPr>
          <a:xfrm>
            <a:off x="388000" y="2955053"/>
            <a:ext cx="5898499" cy="2086951"/>
          </a:xfrm>
          <a:prstGeom prst="rect">
            <a:avLst/>
          </a:prstGeom>
        </p:spPr>
      </p:pic>
    </p:spTree>
    <p:extLst>
      <p:ext uri="{BB962C8B-B14F-4D97-AF65-F5344CB8AC3E}">
        <p14:creationId xmlns:p14="http://schemas.microsoft.com/office/powerpoint/2010/main" val="19600604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380999" y="2955053"/>
            <a:ext cx="5905500" cy="2086951"/>
          </a:xfrm>
          <a:prstGeom prst="rect">
            <a:avLst/>
          </a:prstGeom>
        </p:spPr>
      </p:pic>
      <p:pic>
        <p:nvPicPr>
          <p:cNvPr id="14" name="図 13"/>
          <p:cNvPicPr>
            <a:picLocks noChangeAspect="1"/>
          </p:cNvPicPr>
          <p:nvPr/>
        </p:nvPicPr>
        <p:blipFill>
          <a:blip r:embed="rId3"/>
          <a:stretch>
            <a:fillRect/>
          </a:stretch>
        </p:blipFill>
        <p:spPr>
          <a:xfrm>
            <a:off x="388000" y="1638166"/>
            <a:ext cx="6328347" cy="989618"/>
          </a:xfrm>
          <a:prstGeom prst="rect">
            <a:avLst/>
          </a:prstGeom>
        </p:spPr>
      </p:pic>
      <p:sp>
        <p:nvSpPr>
          <p:cNvPr id="10" name="タイトル_小_1_3_1"/>
          <p:cNvSpPr txBox="1">
            <a:spLocks noChangeAspect="1"/>
          </p:cNvSpPr>
          <p:nvPr/>
        </p:nvSpPr>
        <p:spPr>
          <a:xfrm>
            <a:off x="381001" y="1379443"/>
            <a:ext cx="5512173"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L="0" marR="5429" lvl="0" indent="0" defTabSz="914400" eaLnBrk="1" fontAlgn="auto" latinLnBrk="0" hangingPunct="1">
              <a:lnSpc>
                <a:spcPct val="150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男性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タイトル_小_1_3_1"/>
          <p:cNvSpPr txBox="1">
            <a:spLocks noChangeAspect="1"/>
          </p:cNvSpPr>
          <p:nvPr/>
        </p:nvSpPr>
        <p:spPr>
          <a:xfrm>
            <a:off x="381000" y="2705574"/>
            <a:ext cx="5512173"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L="0" marR="5429" lvl="0" indent="0" defTabSz="914400" eaLnBrk="1" fontAlgn="auto" latinLnBrk="0" hangingPunct="1">
              <a:lnSpc>
                <a:spcPct val="150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男性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3" name="タイトル_小_1_3_1"/>
          <p:cNvSpPr txBox="1">
            <a:spLocks noChangeAspect="1"/>
          </p:cNvSpPr>
          <p:nvPr/>
        </p:nvSpPr>
        <p:spPr>
          <a:xfrm>
            <a:off x="380999" y="504200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飲酒習慣の選択肢を選択した人数。</a:t>
            </a:r>
          </a:p>
          <a:p>
            <a:pPr marR="5429">
              <a:defRPr/>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飲酒習慣の質問に回答した人のうち</a:t>
            </a:r>
            <a:r>
              <a:rPr lang="ja-JP" altLang="en-US" sz="800" dirty="0">
                <a:solidFill>
                  <a:schemeClr val="tx1"/>
                </a:solidFill>
                <a:latin typeface="ＭＳ 明朝" panose="02020609040205080304" pitchFamily="17" charset="-128"/>
                <a:ea typeface="ＭＳ 明朝" panose="02020609040205080304" pitchFamily="17" charset="-128"/>
              </a:rPr>
              <a:t>、各選択肢を選択した人の割合。</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飲酒頻度</a:t>
            </a:r>
            <a:r>
              <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お酒</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焼酎・清酒・ビール・洋酒など</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を飲む頻度</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9" name="スライド番号プレースホルダー 2"/>
          <p:cNvSpPr txBox="1">
            <a:spLocks/>
          </p:cNvSpPr>
          <p:nvPr/>
        </p:nvSpPr>
        <p:spPr>
          <a:xfrm>
            <a:off x="2400883" y="8774957"/>
            <a:ext cx="2056234"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16</a:t>
            </a:r>
          </a:p>
        </p:txBody>
      </p:sp>
    </p:spTree>
    <p:extLst>
      <p:ext uri="{BB962C8B-B14F-4D97-AF65-F5344CB8AC3E}">
        <p14:creationId xmlns:p14="http://schemas.microsoft.com/office/powerpoint/2010/main" val="710503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87999" y="2955053"/>
            <a:ext cx="5898499" cy="2086951"/>
          </a:xfrm>
          <a:prstGeom prst="rect">
            <a:avLst/>
          </a:prstGeom>
        </p:spPr>
      </p:pic>
      <p:pic>
        <p:nvPicPr>
          <p:cNvPr id="12" name="図 11"/>
          <p:cNvPicPr>
            <a:picLocks noChangeAspect="1"/>
          </p:cNvPicPr>
          <p:nvPr/>
        </p:nvPicPr>
        <p:blipFill>
          <a:blip r:embed="rId3"/>
          <a:stretch>
            <a:fillRect/>
          </a:stretch>
        </p:blipFill>
        <p:spPr>
          <a:xfrm>
            <a:off x="388000" y="1638166"/>
            <a:ext cx="6328348" cy="989618"/>
          </a:xfrm>
          <a:prstGeom prst="rect">
            <a:avLst/>
          </a:prstGeom>
        </p:spPr>
      </p:pic>
      <p:sp>
        <p:nvSpPr>
          <p:cNvPr id="14" name="タイトル_小_1_3_1"/>
          <p:cNvSpPr txBox="1">
            <a:spLocks noChangeAspect="1"/>
          </p:cNvSpPr>
          <p:nvPr/>
        </p:nvSpPr>
        <p:spPr>
          <a:xfrm>
            <a:off x="381001" y="1379443"/>
            <a:ext cx="5512173"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L="0" marR="5429" lvl="0" indent="0" defTabSz="914400" eaLnBrk="1" fontAlgn="auto" latinLnBrk="0" hangingPunct="1">
              <a:lnSpc>
                <a:spcPct val="150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女性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7" name="タイトル_小_1_3_1"/>
          <p:cNvSpPr txBox="1">
            <a:spLocks noChangeAspect="1"/>
          </p:cNvSpPr>
          <p:nvPr/>
        </p:nvSpPr>
        <p:spPr>
          <a:xfrm>
            <a:off x="381000" y="2705574"/>
            <a:ext cx="5512173"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L="0" marR="5429" lvl="0" indent="0" defTabSz="914400" eaLnBrk="1" fontAlgn="auto" latinLnBrk="0" hangingPunct="1">
              <a:lnSpc>
                <a:spcPct val="150000"/>
              </a:lnSpc>
              <a:spcBef>
                <a:spcPts val="0"/>
              </a:spcBef>
              <a:spcAft>
                <a:spcPts val="0"/>
              </a:spcAft>
              <a:buClrTx/>
              <a:buSzTx/>
              <a:buFontTx/>
              <a:buNone/>
              <a:tabLst/>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飲酒頻度の回答状況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女性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タイトル_小_1_3_1"/>
          <p:cNvSpPr txBox="1">
            <a:spLocks noChangeAspect="1"/>
          </p:cNvSpPr>
          <p:nvPr/>
        </p:nvSpPr>
        <p:spPr>
          <a:xfrm>
            <a:off x="381000" y="504200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飲酒習慣の選択肢を選択した人数。</a:t>
            </a:r>
          </a:p>
          <a:p>
            <a:pPr marR="5429">
              <a:defRPr/>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飲酒習慣の質問に回答した人のうち</a:t>
            </a:r>
            <a:r>
              <a:rPr lang="ja-JP" altLang="en-US" sz="800" dirty="0">
                <a:solidFill>
                  <a:schemeClr val="tx1"/>
                </a:solidFill>
                <a:latin typeface="ＭＳ 明朝" panose="02020609040205080304" pitchFamily="17" charset="-128"/>
                <a:ea typeface="ＭＳ 明朝" panose="02020609040205080304" pitchFamily="17" charset="-128"/>
              </a:rPr>
              <a:t>、各選択肢を選択した人の割合。</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飲酒頻度</a:t>
            </a:r>
            <a:r>
              <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rPr>
              <a:t>…</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お酒</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焼酎・清酒・ビール・洋酒など</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を飲む頻度</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9" name="スライド番号プレースホルダー 2"/>
          <p:cNvSpPr txBox="1">
            <a:spLocks/>
          </p:cNvSpPr>
          <p:nvPr/>
        </p:nvSpPr>
        <p:spPr>
          <a:xfrm>
            <a:off x="2364879" y="8774957"/>
            <a:ext cx="2128242"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17</a:t>
            </a:r>
          </a:p>
        </p:txBody>
      </p:sp>
    </p:spTree>
    <p:extLst>
      <p:ext uri="{BB962C8B-B14F-4D97-AF65-F5344CB8AC3E}">
        <p14:creationId xmlns:p14="http://schemas.microsoft.com/office/powerpoint/2010/main" val="9945012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タイトル_小_1_3_1"/>
          <p:cNvSpPr txBox="1">
            <a:spLocks noChangeAspect="1"/>
          </p:cNvSpPr>
          <p:nvPr/>
        </p:nvSpPr>
        <p:spPr>
          <a:xfrm>
            <a:off x="381001" y="1404843"/>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全体</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381000" y="3851921"/>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全体</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0" name="タイトル_小_1_3_1"/>
          <p:cNvSpPr txBox="1">
            <a:spLocks noChangeAspect="1"/>
          </p:cNvSpPr>
          <p:nvPr/>
        </p:nvSpPr>
        <p:spPr>
          <a:xfrm>
            <a:off x="369000" y="1187948"/>
            <a:ext cx="612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spAutoFit/>
          </a:bodyPr>
          <a:lstStyle/>
          <a:p>
            <a:pPr marR="5429">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⑤生活習慣</a:t>
            </a:r>
            <a:endParaRPr lang="en-US" altLang="ja-JP" sz="130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381000" y="621548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生活習慣の選択肢を選択した人数。</a:t>
            </a:r>
          </a:p>
          <a:p>
            <a:pPr marR="5429">
              <a:defRPr/>
            </a:pP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生活習慣の質問に回答した人のうち、各選択肢を選択した</a:t>
            </a:r>
            <a:r>
              <a:rPr lang="ja-JP" altLang="en-US" sz="800" dirty="0">
                <a:solidFill>
                  <a:schemeClr val="tx1"/>
                </a:solidFill>
                <a:latin typeface="ＭＳ 明朝" panose="02020609040205080304" pitchFamily="17" charset="-128"/>
                <a:ea typeface="ＭＳ 明朝" panose="02020609040205080304" pitchFamily="17" charset="-128"/>
              </a:rPr>
              <a:t>人の割合</a:t>
            </a:r>
            <a:r>
              <a:rPr lang="ja-JP" altLang="en-US" sz="800" dirty="0">
                <a:solidFill>
                  <a:srgbClr val="000000"/>
                </a:solidFill>
                <a:latin typeface="ＭＳ 明朝" panose="02020609040205080304" pitchFamily="17" charset="-128"/>
                <a:ea typeface="ＭＳ 明朝" panose="02020609040205080304" pitchFamily="17" charset="-128"/>
              </a:rPr>
              <a:t>。</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生活習慣の改善の意思</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運動や食生活等の生活習慣を改善してみようとおもいますか。</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a:defRPr/>
            </a:pP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3" name="スライド番号プレースホルダー 2"/>
          <p:cNvSpPr txBox="1">
            <a:spLocks/>
          </p:cNvSpPr>
          <p:nvPr/>
        </p:nvSpPr>
        <p:spPr>
          <a:xfrm>
            <a:off x="2364880" y="8774957"/>
            <a:ext cx="21282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18</a:t>
            </a:r>
          </a:p>
        </p:txBody>
      </p:sp>
      <p:pic>
        <p:nvPicPr>
          <p:cNvPr id="2" name="図 1"/>
          <p:cNvPicPr>
            <a:picLocks noChangeAspect="1"/>
          </p:cNvPicPr>
          <p:nvPr/>
        </p:nvPicPr>
        <p:blipFill>
          <a:blip r:embed="rId2"/>
          <a:stretch>
            <a:fillRect/>
          </a:stretch>
        </p:blipFill>
        <p:spPr>
          <a:xfrm>
            <a:off x="381000" y="1632371"/>
            <a:ext cx="5568280" cy="919977"/>
          </a:xfrm>
          <a:prstGeom prst="rect">
            <a:avLst/>
          </a:prstGeom>
        </p:spPr>
      </p:pic>
      <p:pic>
        <p:nvPicPr>
          <p:cNvPr id="3" name="図 2"/>
          <p:cNvPicPr>
            <a:picLocks noChangeAspect="1"/>
          </p:cNvPicPr>
          <p:nvPr/>
        </p:nvPicPr>
        <p:blipFill>
          <a:blip r:embed="rId3"/>
          <a:stretch>
            <a:fillRect/>
          </a:stretch>
        </p:blipFill>
        <p:spPr>
          <a:xfrm>
            <a:off x="380998" y="4082548"/>
            <a:ext cx="5136233" cy="2135151"/>
          </a:xfrm>
          <a:prstGeom prst="rect">
            <a:avLst/>
          </a:prstGeom>
        </p:spPr>
      </p:pic>
      <p:pic>
        <p:nvPicPr>
          <p:cNvPr id="4" name="図 3"/>
          <p:cNvPicPr>
            <a:picLocks noChangeAspect="1"/>
          </p:cNvPicPr>
          <p:nvPr/>
        </p:nvPicPr>
        <p:blipFill>
          <a:blip r:embed="rId4"/>
          <a:stretch>
            <a:fillRect/>
          </a:stretch>
        </p:blipFill>
        <p:spPr>
          <a:xfrm>
            <a:off x="380998" y="2720136"/>
            <a:ext cx="4272138" cy="921085"/>
          </a:xfrm>
          <a:prstGeom prst="rect">
            <a:avLst/>
          </a:prstGeom>
        </p:spPr>
      </p:pic>
    </p:spTree>
    <p:extLst>
      <p:ext uri="{BB962C8B-B14F-4D97-AF65-F5344CB8AC3E}">
        <p14:creationId xmlns:p14="http://schemas.microsoft.com/office/powerpoint/2010/main" val="2825156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_小_1_3_1"/>
          <p:cNvSpPr txBox="1">
            <a:spLocks noChangeAspect="1"/>
          </p:cNvSpPr>
          <p:nvPr/>
        </p:nvSpPr>
        <p:spPr>
          <a:xfrm>
            <a:off x="381001" y="1404843"/>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男性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0" name="タイトル_小_1_3_1"/>
          <p:cNvSpPr txBox="1">
            <a:spLocks noChangeAspect="1"/>
          </p:cNvSpPr>
          <p:nvPr/>
        </p:nvSpPr>
        <p:spPr>
          <a:xfrm>
            <a:off x="381000" y="3851921"/>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男性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3" name="スライド番号プレースホルダー 2"/>
          <p:cNvSpPr txBox="1">
            <a:spLocks/>
          </p:cNvSpPr>
          <p:nvPr/>
        </p:nvSpPr>
        <p:spPr>
          <a:xfrm>
            <a:off x="2328876" y="8774957"/>
            <a:ext cx="2200249"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19</a:t>
            </a:r>
          </a:p>
        </p:txBody>
      </p:sp>
      <p:sp>
        <p:nvSpPr>
          <p:cNvPr id="11" name="タイトル_小_1_3_1"/>
          <p:cNvSpPr txBox="1">
            <a:spLocks noChangeAspect="1"/>
          </p:cNvSpPr>
          <p:nvPr/>
        </p:nvSpPr>
        <p:spPr>
          <a:xfrm>
            <a:off x="380998" y="621548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生活習慣の選択肢を選択した人数。</a:t>
            </a:r>
          </a:p>
          <a:p>
            <a:pPr marR="5429">
              <a:defRPr/>
            </a:pP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生活習慣の質問に回答した人のうち、各選択肢を選択した</a:t>
            </a:r>
            <a:r>
              <a:rPr lang="ja-JP" altLang="en-US" sz="800" dirty="0">
                <a:solidFill>
                  <a:schemeClr val="tx1"/>
                </a:solidFill>
                <a:latin typeface="ＭＳ 明朝" panose="02020609040205080304" pitchFamily="17" charset="-128"/>
                <a:ea typeface="ＭＳ 明朝" panose="02020609040205080304" pitchFamily="17" charset="-128"/>
              </a:rPr>
              <a:t>人の割合</a:t>
            </a:r>
            <a:r>
              <a:rPr lang="ja-JP" altLang="en-US" sz="800" dirty="0">
                <a:solidFill>
                  <a:srgbClr val="000000"/>
                </a:solidFill>
                <a:latin typeface="ＭＳ 明朝" panose="02020609040205080304" pitchFamily="17" charset="-128"/>
                <a:ea typeface="ＭＳ 明朝" panose="02020609040205080304" pitchFamily="17" charset="-128"/>
              </a:rPr>
              <a:t>。</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生活習慣の改善の意思</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運動や食生活等の生活習慣を改善してみようとおもいますか。</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a:defRPr/>
            </a:pP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pic>
        <p:nvPicPr>
          <p:cNvPr id="18" name="図 17"/>
          <p:cNvPicPr>
            <a:picLocks noChangeAspect="1"/>
          </p:cNvPicPr>
          <p:nvPr/>
        </p:nvPicPr>
        <p:blipFill>
          <a:blip r:embed="rId2"/>
          <a:stretch>
            <a:fillRect/>
          </a:stretch>
        </p:blipFill>
        <p:spPr>
          <a:xfrm>
            <a:off x="380999" y="1628949"/>
            <a:ext cx="5568282" cy="923399"/>
          </a:xfrm>
          <a:prstGeom prst="rect">
            <a:avLst/>
          </a:prstGeom>
        </p:spPr>
      </p:pic>
      <p:pic>
        <p:nvPicPr>
          <p:cNvPr id="19" name="図 18"/>
          <p:cNvPicPr>
            <a:picLocks noChangeAspect="1"/>
          </p:cNvPicPr>
          <p:nvPr/>
        </p:nvPicPr>
        <p:blipFill>
          <a:blip r:embed="rId3"/>
          <a:stretch>
            <a:fillRect/>
          </a:stretch>
        </p:blipFill>
        <p:spPr>
          <a:xfrm>
            <a:off x="380999" y="4088816"/>
            <a:ext cx="5136232" cy="2126668"/>
          </a:xfrm>
          <a:prstGeom prst="rect">
            <a:avLst/>
          </a:prstGeom>
        </p:spPr>
      </p:pic>
      <p:pic>
        <p:nvPicPr>
          <p:cNvPr id="20" name="図 19"/>
          <p:cNvPicPr>
            <a:picLocks noChangeAspect="1"/>
          </p:cNvPicPr>
          <p:nvPr/>
        </p:nvPicPr>
        <p:blipFill>
          <a:blip r:embed="rId4"/>
          <a:stretch>
            <a:fillRect/>
          </a:stretch>
        </p:blipFill>
        <p:spPr>
          <a:xfrm>
            <a:off x="380998" y="2723306"/>
            <a:ext cx="4272138" cy="917915"/>
          </a:xfrm>
          <a:prstGeom prst="rect">
            <a:avLst/>
          </a:prstGeom>
        </p:spPr>
      </p:pic>
    </p:spTree>
    <p:extLst>
      <p:ext uri="{BB962C8B-B14F-4D97-AF65-F5344CB8AC3E}">
        <p14:creationId xmlns:p14="http://schemas.microsoft.com/office/powerpoint/2010/main" val="17193551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_小_1_3_1"/>
          <p:cNvSpPr txBox="1">
            <a:spLocks noChangeAspect="1"/>
          </p:cNvSpPr>
          <p:nvPr/>
        </p:nvSpPr>
        <p:spPr>
          <a:xfrm>
            <a:off x="381001" y="1404843"/>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女性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3" name="タイトル_小_1_3_1"/>
          <p:cNvSpPr txBox="1">
            <a:spLocks noChangeAspect="1"/>
          </p:cNvSpPr>
          <p:nvPr/>
        </p:nvSpPr>
        <p:spPr>
          <a:xfrm>
            <a:off x="381000" y="3851921"/>
            <a:ext cx="5905500" cy="2355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25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年度別 生活習慣の改善の意思の回答状況</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女性</a:t>
            </a:r>
            <a:r>
              <a:rPr kumimoji="0" lang="en-US" altLang="ja-JP" sz="1200" kern="0" dirty="0">
                <a:solidFill>
                  <a:schemeClr val="tx1"/>
                </a:solidFill>
                <a:latin typeface="ＭＳ 明朝" panose="02020609040205080304" pitchFamily="17" charset="-128"/>
                <a:ea typeface="ＭＳ 明朝" panose="02020609040205080304" pitchFamily="17" charset="-128"/>
              </a:rPr>
              <a:t>)</a:t>
            </a:r>
            <a:endParaRPr kumimoji="0" lang="en-US" altLang="ja-JP" sz="12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4" name="スライド番号プレースホルダー 2"/>
          <p:cNvSpPr txBox="1">
            <a:spLocks/>
          </p:cNvSpPr>
          <p:nvPr/>
        </p:nvSpPr>
        <p:spPr>
          <a:xfrm>
            <a:off x="2364880" y="8774957"/>
            <a:ext cx="21282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年度別　特定健康診査結果分析　</a:t>
            </a:r>
            <a:r>
              <a:rPr lang="en-US" altLang="ja-JP" dirty="0">
                <a:latin typeface="ＭＳ 明朝" panose="02020609040205080304" pitchFamily="17" charset="-128"/>
                <a:ea typeface="ＭＳ 明朝" panose="02020609040205080304" pitchFamily="17" charset="-128"/>
              </a:rPr>
              <a:t>20</a:t>
            </a:r>
          </a:p>
        </p:txBody>
      </p:sp>
      <p:sp>
        <p:nvSpPr>
          <p:cNvPr id="11" name="タイトル_小_1_3_1"/>
          <p:cNvSpPr txBox="1">
            <a:spLocks noChangeAspect="1"/>
          </p:cNvSpPr>
          <p:nvPr/>
        </p:nvSpPr>
        <p:spPr>
          <a:xfrm>
            <a:off x="380997" y="6215484"/>
            <a:ext cx="6120000" cy="9970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defRPr/>
            </a:pPr>
            <a:r>
              <a:rPr kumimoji="0" lang="ja-JP" altLang="en-US" sz="800" b="1" kern="0" dirty="0">
                <a:solidFill>
                  <a:schemeClr val="tx1"/>
                </a:solidFill>
                <a:latin typeface="ＭＳ 明朝" panose="02020609040205080304" pitchFamily="17" charset="-128"/>
                <a:ea typeface="ＭＳ 明朝" panose="02020609040205080304" pitchFamily="17" charset="-128"/>
              </a:rPr>
              <a:t>データ化範囲</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分析対象</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a:solidFill>
                  <a:schemeClr val="tx1"/>
                </a:solidFill>
                <a:latin typeface="ＭＳ 明朝" panose="02020609040205080304" pitchFamily="17" charset="-128"/>
                <a:ea typeface="ＭＳ 明朝" panose="02020609040205080304" pitchFamily="17" charset="-128"/>
              </a:rPr>
              <a:t>健康診査データは平成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26</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4</a:t>
            </a:r>
            <a:r>
              <a:rPr kumimoji="0" lang="ja-JP" altLang="en-US" sz="800" b="1" kern="0" dirty="0">
                <a:solidFill>
                  <a:schemeClr val="tx1"/>
                </a:solidFill>
                <a:latin typeface="ＭＳ 明朝" panose="02020609040205080304" pitchFamily="17" charset="-128"/>
                <a:ea typeface="ＭＳ 明朝" panose="02020609040205080304" pitchFamily="17" charset="-128"/>
              </a:rPr>
              <a:t>月～平成</a:t>
            </a:r>
            <a:r>
              <a:rPr kumimoji="0" lang="en-US" altLang="ja-JP" sz="800" b="1" kern="0" dirty="0">
                <a:solidFill>
                  <a:schemeClr val="tx1"/>
                </a:solidFill>
                <a:latin typeface="ＭＳ 明朝" panose="02020609040205080304" pitchFamily="17" charset="-128"/>
                <a:ea typeface="ＭＳ 明朝" panose="02020609040205080304" pitchFamily="17" charset="-128"/>
              </a:rPr>
              <a:t>29</a:t>
            </a:r>
            <a:r>
              <a:rPr kumimoji="0" lang="ja-JP" altLang="en-US" sz="800" b="1" kern="0" dirty="0">
                <a:solidFill>
                  <a:schemeClr val="tx1"/>
                </a:solidFill>
                <a:latin typeface="ＭＳ 明朝" panose="02020609040205080304" pitchFamily="17" charset="-128"/>
                <a:ea typeface="ＭＳ 明朝" panose="02020609040205080304" pitchFamily="17" charset="-128"/>
              </a:rPr>
              <a:t>年</a:t>
            </a:r>
            <a:r>
              <a:rPr kumimoji="0" lang="en-US" altLang="ja-JP" sz="800" b="1" kern="0" dirty="0">
                <a:solidFill>
                  <a:schemeClr val="tx1"/>
                </a:solidFill>
                <a:latin typeface="ＭＳ 明朝" panose="02020609040205080304" pitchFamily="17" charset="-128"/>
                <a:ea typeface="ＭＳ 明朝" panose="02020609040205080304" pitchFamily="17" charset="-128"/>
              </a:rPr>
              <a:t>3</a:t>
            </a:r>
            <a:r>
              <a:rPr kumimoji="0" lang="ja-JP" altLang="en-US" sz="800" b="1" kern="0" dirty="0">
                <a:solidFill>
                  <a:schemeClr val="tx1"/>
                </a:solidFill>
                <a:latin typeface="ＭＳ 明朝" panose="02020609040205080304" pitchFamily="17" charset="-128"/>
                <a:ea typeface="ＭＳ 明朝" panose="02020609040205080304" pitchFamily="17" charset="-128"/>
              </a:rPr>
              <a:t>月健診分</a:t>
            </a:r>
            <a:r>
              <a:rPr kumimoji="0" lang="en-US" altLang="ja-JP" sz="800" b="1" kern="0" dirty="0">
                <a:solidFill>
                  <a:schemeClr val="tx1"/>
                </a:solidFill>
                <a:latin typeface="ＭＳ 明朝" panose="02020609040205080304" pitchFamily="17" charset="-128"/>
                <a:ea typeface="ＭＳ 明朝" panose="02020609040205080304" pitchFamily="17" charset="-128"/>
              </a:rPr>
              <a:t>(36</a:t>
            </a:r>
            <a:r>
              <a:rPr kumimoji="0" lang="ja-JP" altLang="en-US" sz="800" b="1" kern="0" dirty="0">
                <a:solidFill>
                  <a:schemeClr val="tx1"/>
                </a:solidFill>
                <a:latin typeface="ＭＳ 明朝" panose="02020609040205080304" pitchFamily="17" charset="-128"/>
                <a:ea typeface="ＭＳ 明朝" panose="02020609040205080304" pitchFamily="17" charset="-128"/>
              </a:rPr>
              <a:t>カ月分</a:t>
            </a:r>
            <a:r>
              <a:rPr kumimoji="0" lang="en-US" altLang="ja-JP" sz="800" b="1" kern="0" dirty="0">
                <a:solidFill>
                  <a:schemeClr val="tx1"/>
                </a:solidFill>
                <a:latin typeface="ＭＳ 明朝" panose="02020609040205080304" pitchFamily="17" charset="-128"/>
                <a:ea typeface="ＭＳ 明朝" panose="02020609040205080304" pitchFamily="17" charset="-128"/>
              </a:rPr>
              <a:t>)</a:t>
            </a:r>
            <a:r>
              <a:rPr kumimoji="0" lang="ja-JP" altLang="en-US" sz="800" b="1" kern="0" dirty="0" err="1">
                <a:solidFill>
                  <a:schemeClr val="tx1"/>
                </a:solidFill>
                <a:latin typeface="ＭＳ 明朝" panose="02020609040205080304" pitchFamily="17" charset="-128"/>
                <a:ea typeface="ＭＳ 明朝" panose="02020609040205080304" pitchFamily="17" charset="-128"/>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lang="zh-TW" altLang="en-US" sz="800" b="1" dirty="0">
                <a:latin typeface="ＭＳ 明朝" panose="02020609040205080304" pitchFamily="17" charset="-128"/>
                <a:ea typeface="ＭＳ 明朝" panose="02020609040205080304" pitchFamily="17" charset="-128"/>
              </a:rPr>
              <a:t>資格確認日</a:t>
            </a:r>
            <a:r>
              <a:rPr lang="en-US" altLang="zh-TW" sz="800" b="1" dirty="0">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各年度末時点</a:t>
            </a:r>
            <a:r>
              <a:rPr lang="ja-JP" altLang="en-US" sz="800" b="1" dirty="0" err="1">
                <a:latin typeface="ＭＳ 明朝"/>
                <a:ea typeface="ＭＳ 明朝"/>
              </a:rPr>
              <a:t>。</a:t>
            </a:r>
            <a:endParaRPr kumimoji="0" lang="en-US" altLang="ja-JP" sz="800" b="1"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質問回答者数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生活習慣の質問に回答した人数。</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lvl="0">
              <a:defRPr/>
            </a:pP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選択者数</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生活習慣の選択肢を選択した人数。</a:t>
            </a:r>
          </a:p>
          <a:p>
            <a:pPr marR="5429">
              <a:defRPr/>
            </a:pP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生活習慣の質問に回答した人のうち、各選択肢を選択した</a:t>
            </a:r>
            <a:r>
              <a:rPr lang="ja-JP" altLang="en-US" sz="800" dirty="0">
                <a:solidFill>
                  <a:schemeClr val="tx1"/>
                </a:solidFill>
                <a:latin typeface="ＭＳ 明朝" panose="02020609040205080304" pitchFamily="17" charset="-128"/>
                <a:ea typeface="ＭＳ 明朝" panose="02020609040205080304" pitchFamily="17" charset="-128"/>
              </a:rPr>
              <a:t>人の割合</a:t>
            </a:r>
            <a:r>
              <a:rPr lang="ja-JP" altLang="en-US" sz="800" dirty="0">
                <a:solidFill>
                  <a:srgbClr val="000000"/>
                </a:solidFill>
                <a:latin typeface="ＭＳ 明朝" panose="02020609040205080304" pitchFamily="17" charset="-128"/>
                <a:ea typeface="ＭＳ 明朝" panose="02020609040205080304" pitchFamily="17" charset="-128"/>
              </a:rPr>
              <a:t>。</a:t>
            </a:r>
            <a:endParaRPr kumimoji="0" lang="en-US" altLang="ja-JP" sz="80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a:p>
            <a:pPr marR="5429">
              <a:defRPr/>
            </a:pPr>
            <a:r>
              <a:rPr kumimoji="0" lang="ja-JP" altLang="en-US" sz="800" kern="0" dirty="0">
                <a:solidFill>
                  <a:schemeClr val="tx1"/>
                </a:solidFill>
                <a:latin typeface="ＭＳ 明朝" panose="02020609040205080304" pitchFamily="17" charset="-128"/>
                <a:ea typeface="ＭＳ 明朝" panose="02020609040205080304" pitchFamily="17" charset="-128"/>
              </a:rPr>
              <a:t>生活習慣の改善の意思</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運動や食生活等の生活習慣を改善してみようとおもいますか。</a:t>
            </a:r>
            <a:r>
              <a:rPr kumimoji="0" lang="en-US" altLang="ja-JP" sz="800" kern="0" dirty="0">
                <a:solidFill>
                  <a:schemeClr val="tx1"/>
                </a:solidFill>
                <a:latin typeface="ＭＳ 明朝" panose="02020609040205080304" pitchFamily="17" charset="-128"/>
                <a:ea typeface="ＭＳ 明朝" panose="02020609040205080304" pitchFamily="17" charset="-128"/>
              </a:rPr>
              <a:t>｣</a:t>
            </a:r>
            <a:r>
              <a:rPr kumimoji="0" lang="ja-JP" altLang="en-US" sz="800" kern="0" dirty="0">
                <a:solidFill>
                  <a:schemeClr val="tx1"/>
                </a:solidFill>
                <a:latin typeface="ＭＳ 明朝" panose="02020609040205080304" pitchFamily="17" charset="-128"/>
                <a:ea typeface="ＭＳ 明朝" panose="02020609040205080304" pitchFamily="17" charset="-128"/>
              </a:rPr>
              <a:t>の質問に対する回答数を集計。</a:t>
            </a: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R="5429">
              <a:defRPr/>
            </a:pPr>
            <a:endParaRPr kumimoji="0" lang="en-US" altLang="ja-JP" sz="800" kern="0" dirty="0">
              <a:solidFill>
                <a:schemeClr val="tx1"/>
              </a:solidFill>
              <a:latin typeface="ＭＳ 明朝" panose="02020609040205080304" pitchFamily="17" charset="-128"/>
              <a:ea typeface="ＭＳ 明朝" panose="02020609040205080304" pitchFamily="17" charset="-128"/>
            </a:endParaRPr>
          </a:p>
          <a:p>
            <a:pPr marL="0" marR="5429"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pic>
        <p:nvPicPr>
          <p:cNvPr id="18" name="図 17"/>
          <p:cNvPicPr>
            <a:picLocks noChangeAspect="1"/>
          </p:cNvPicPr>
          <p:nvPr/>
        </p:nvPicPr>
        <p:blipFill>
          <a:blip r:embed="rId2"/>
          <a:stretch>
            <a:fillRect/>
          </a:stretch>
        </p:blipFill>
        <p:spPr>
          <a:xfrm>
            <a:off x="380997" y="1631838"/>
            <a:ext cx="5568283" cy="919977"/>
          </a:xfrm>
          <a:prstGeom prst="rect">
            <a:avLst/>
          </a:prstGeom>
        </p:spPr>
      </p:pic>
      <p:pic>
        <p:nvPicPr>
          <p:cNvPr id="19" name="図 18"/>
          <p:cNvPicPr>
            <a:picLocks noChangeAspect="1"/>
          </p:cNvPicPr>
          <p:nvPr/>
        </p:nvPicPr>
        <p:blipFill>
          <a:blip r:embed="rId3"/>
          <a:stretch>
            <a:fillRect/>
          </a:stretch>
        </p:blipFill>
        <p:spPr>
          <a:xfrm>
            <a:off x="380997" y="4082634"/>
            <a:ext cx="5136234" cy="2132850"/>
          </a:xfrm>
          <a:prstGeom prst="rect">
            <a:avLst/>
          </a:prstGeom>
        </p:spPr>
      </p:pic>
      <p:pic>
        <p:nvPicPr>
          <p:cNvPr id="20" name="図 19"/>
          <p:cNvPicPr>
            <a:picLocks noChangeAspect="1"/>
          </p:cNvPicPr>
          <p:nvPr/>
        </p:nvPicPr>
        <p:blipFill>
          <a:blip r:embed="rId4"/>
          <a:stretch>
            <a:fillRect/>
          </a:stretch>
        </p:blipFill>
        <p:spPr>
          <a:xfrm>
            <a:off x="381000" y="2728261"/>
            <a:ext cx="4272136" cy="912960"/>
          </a:xfrm>
          <a:prstGeom prst="rect">
            <a:avLst/>
          </a:prstGeom>
        </p:spPr>
      </p:pic>
    </p:spTree>
    <p:extLst>
      <p:ext uri="{BB962C8B-B14F-4D97-AF65-F5344CB8AC3E}">
        <p14:creationId xmlns:p14="http://schemas.microsoft.com/office/powerpoint/2010/main" val="19522032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671693"/>
            <a:ext cx="4914683" cy="385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spect="1" noChangeArrowheads="1"/>
          </p:cNvSpPr>
          <p:nvPr/>
        </p:nvSpPr>
        <p:spPr bwMode="auto">
          <a:xfrm>
            <a:off x="381000" y="395536"/>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特定健康診査及びレセプトデータによる指導対象者群分析</a:t>
            </a:r>
            <a:endParaRPr lang="en-US" altLang="ja-JP"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スライド番号プレースホルダー 2"/>
          <p:cNvSpPr>
            <a:spLocks noGrp="1" noChangeAspect="1"/>
          </p:cNvSpPr>
          <p:nvPr>
            <p:ph type="sldNum" sz="quarter" idx="12"/>
          </p:nvPr>
        </p:nvSpPr>
        <p:spPr>
          <a:xfrm>
            <a:off x="2164854" y="8826878"/>
            <a:ext cx="2528292" cy="485775"/>
          </a:xfrm>
        </p:spPr>
        <p:txBody>
          <a:bodyPr/>
          <a:lstStyle/>
          <a:p>
            <a:r>
              <a:rPr lang="en-US" altLang="ja-JP"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指導対象者群分析</a:t>
            </a:r>
            <a:r>
              <a:rPr lang="en-US" altLang="ja-JP"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のグループ分けの見方　</a:t>
            </a:r>
            <a:r>
              <a:rPr lang="en-US" altLang="ja-JP" b="1" dirty="0">
                <a:latin typeface="ＭＳ 明朝" panose="02020609040205080304" pitchFamily="17" charset="-128"/>
                <a:ea typeface="ＭＳ 明朝" panose="02020609040205080304" pitchFamily="17" charset="-128"/>
              </a:rPr>
              <a:t>1</a:t>
            </a:r>
            <a:endParaRPr lang="ja-JP" altLang="ja-JP" b="1"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p:cNvSpPr txBox="1">
            <a:spLocks noChangeAspect="1"/>
          </p:cNvSpPr>
          <p:nvPr/>
        </p:nvSpPr>
        <p:spPr>
          <a:xfrm>
            <a:off x="369000" y="1629"/>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指導対象者群分析</a:t>
            </a:r>
            <a:r>
              <a:rPr lang="en-US" altLang="ja-JP"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のグループ分けの見方</a:t>
            </a:r>
            <a:endParaRPr lang="ja-JP" altLang="ja-JP" sz="1600" b="1"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381000" y="4518628"/>
            <a:ext cx="6252368" cy="4108817"/>
          </a:xfrm>
          <a:prstGeom prst="rect">
            <a:avLst/>
          </a:prstGeom>
          <a:noFill/>
        </p:spPr>
        <p:txBody>
          <a:bodyPr wrap="square" lIns="0" rIns="0" bIns="0" rtlCol="0">
            <a:spAutoFit/>
          </a:body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フロー説明</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Ⅰ</a:t>
            </a:r>
            <a:r>
              <a:rPr lang="ja-JP" altLang="en-US" sz="800" dirty="0">
                <a:latin typeface="ＭＳ 明朝" panose="02020609040205080304" pitchFamily="17" charset="-128"/>
                <a:ea typeface="ＭＳ 明朝" panose="02020609040205080304" pitchFamily="17" charset="-128"/>
              </a:rPr>
              <a:t>健診受診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健診受診の有無を判定。</a:t>
            </a:r>
          </a:p>
          <a:p>
            <a:pPr marL="1520825" indent="-1520825"/>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Ⅱ</a:t>
            </a:r>
            <a:r>
              <a:rPr lang="ja-JP" altLang="en-US" sz="800" dirty="0">
                <a:latin typeface="ＭＳ 明朝" panose="02020609040205080304" pitchFamily="17" charset="-128"/>
                <a:ea typeface="ＭＳ 明朝" panose="02020609040205080304" pitchFamily="17" charset="-128"/>
              </a:rPr>
              <a:t>医療機関受診勧奨対象者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のいずれかが、厚生労働省が定めた受診勧奨判定値を超えて受診勧奨対象者に該当するか判定。</a:t>
            </a:r>
          </a:p>
          <a:p>
            <a:pPr marL="1520825" indent="-1520825"/>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Ⅲ</a:t>
            </a:r>
            <a:r>
              <a:rPr lang="ja-JP" altLang="en-US" sz="800" dirty="0">
                <a:latin typeface="ＭＳ 明朝" panose="02020609040205080304" pitchFamily="17" charset="-128"/>
                <a:ea typeface="ＭＳ 明朝" panose="02020609040205080304" pitchFamily="17" charset="-128"/>
              </a:rPr>
              <a:t>特定保健指導対象者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厚生労働省が定めた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標準的な健診･保健指導プログラム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改訂版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に沿って、特定保健指導対象者に該当するか判定。</a:t>
            </a:r>
          </a:p>
          <a:p>
            <a:pPr marL="1520825" indent="-1520825"/>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Ⅳ</a:t>
            </a:r>
            <a:r>
              <a:rPr lang="ja-JP" altLang="en-US" sz="800" dirty="0">
                <a:latin typeface="ＭＳ 明朝" panose="02020609040205080304" pitchFamily="17" charset="-128"/>
                <a:ea typeface="ＭＳ 明朝" panose="02020609040205080304" pitchFamily="17" charset="-128"/>
              </a:rPr>
              <a:t>特定保健指導健診値リスク</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厚生労働省が定めた保健指導判定値により、健診値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のリスクの有無を判定。判定に喫煙は含めない。</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Ⅴ</a:t>
            </a:r>
            <a:r>
              <a:rPr lang="ja-JP" altLang="en-US" sz="800" dirty="0">
                <a:latin typeface="ＭＳ 明朝" panose="02020609040205080304" pitchFamily="17" charset="-128"/>
                <a:ea typeface="ＭＳ 明朝" panose="02020609040205080304" pitchFamily="17" charset="-128"/>
              </a:rPr>
              <a:t>生活習慣病投薬レセプト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糖尿病、高血圧症、脂質異常症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に関する、投薬の有無を判定。</a:t>
            </a:r>
          </a:p>
          <a:p>
            <a:pPr marL="1520825" indent="-1520825"/>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Ⅵ</a:t>
            </a:r>
            <a:r>
              <a:rPr lang="ja-JP" altLang="en-US" sz="800" dirty="0">
                <a:latin typeface="ＭＳ 明朝" panose="02020609040205080304" pitchFamily="17" charset="-128"/>
                <a:ea typeface="ＭＳ 明朝" panose="02020609040205080304" pitchFamily="17" charset="-128"/>
              </a:rPr>
              <a:t>生活習慣病放置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糖尿病、高血圧症、脂質異常症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を治療している患者で、一定期間の受診状況により生活習慣病放置の有無を判定。</a:t>
            </a:r>
            <a:endParaRPr lang="en-US" altLang="ja-JP" sz="800" dirty="0">
              <a:latin typeface="ＭＳ 明朝" panose="02020609040205080304" pitchFamily="17" charset="-128"/>
              <a:ea typeface="ＭＳ 明朝" panose="02020609040205080304" pitchFamily="17" charset="-128"/>
            </a:endParaRPr>
          </a:p>
          <a:p>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グループ別説明</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健診受診あり</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健診結果優良者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保健指導判定値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に該当しない者。</a:t>
            </a:r>
            <a:endParaRPr lang="en-US" altLang="ja-JP" sz="800" dirty="0">
              <a:latin typeface="ＭＳ 明朝" panose="02020609040205080304" pitchFamily="17" charset="-128"/>
              <a:ea typeface="ＭＳ 明朝" panose="02020609040205080304" pitchFamily="17" charset="-128"/>
            </a:endParaRPr>
          </a:p>
          <a:p>
            <a:pPr marL="2243138" indent="-2243138"/>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特定保健指導予備群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保健指導判定値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に該当しているが、その他の条件</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服薬有り等</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により保健指導対象者でない者。</a:t>
            </a:r>
            <a:endParaRPr lang="en-US" altLang="ja-JP" sz="800" dirty="0">
              <a:latin typeface="ＭＳ 明朝" panose="02020609040205080304" pitchFamily="17" charset="-128"/>
              <a:ea typeface="ＭＳ 明朝" panose="02020609040205080304" pitchFamily="17" charset="-128"/>
            </a:endParaRPr>
          </a:p>
          <a:p>
            <a:pPr marL="2243138" indent="-2243138"/>
            <a:r>
              <a:rPr lang="ja-JP" altLang="en-US" sz="800" dirty="0">
                <a:latin typeface="ＭＳ 明朝" panose="02020609040205080304" pitchFamily="17" charset="-128"/>
                <a:ea typeface="ＭＳ 明朝" panose="02020609040205080304" pitchFamily="17" charset="-128"/>
              </a:rPr>
              <a:t>　　　内臓脂肪蓄積リスク有　　　　　　　　</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特定保健指導予備群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のうち、服薬が有るため特定保健指導対象者にならなかった者。</a:t>
            </a:r>
            <a:endParaRPr lang="en-US" altLang="ja-JP" sz="800" dirty="0">
              <a:latin typeface="ＭＳ 明朝" panose="02020609040205080304" pitchFamily="17" charset="-128"/>
              <a:ea typeface="ＭＳ 明朝" panose="02020609040205080304" pitchFamily="17" charset="-128"/>
            </a:endParaRPr>
          </a:p>
          <a:p>
            <a:pPr marL="2243138" indent="-2243138"/>
            <a:r>
              <a:rPr lang="ja-JP" altLang="en-US" sz="800" dirty="0">
                <a:latin typeface="ＭＳ 明朝" panose="02020609040205080304" pitchFamily="17" charset="-128"/>
                <a:ea typeface="ＭＳ 明朝" panose="02020609040205080304" pitchFamily="17" charset="-128"/>
              </a:rPr>
              <a:t>　　　内臓脂肪蓄積リスク無　　　　　　　　</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特定保健指導予備群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のうち、内臓脂肪蓄積リスク</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腹囲･</a:t>
            </a:r>
            <a:r>
              <a:rPr lang="en-US" altLang="ja-JP" sz="800" dirty="0">
                <a:latin typeface="ＭＳ 明朝" panose="02020609040205080304" pitchFamily="17" charset="-128"/>
                <a:ea typeface="ＭＳ 明朝" panose="02020609040205080304" pitchFamily="17" charset="-128"/>
              </a:rPr>
              <a:t>BMI)</a:t>
            </a:r>
            <a:r>
              <a:rPr lang="ja-JP" altLang="en-US" sz="800" dirty="0">
                <a:latin typeface="ＭＳ 明朝" panose="02020609040205080304" pitchFamily="17" charset="-128"/>
                <a:ea typeface="ＭＳ 明朝" panose="02020609040205080304" pitchFamily="17" charset="-128"/>
              </a:rPr>
              <a:t>がないため特定保健指導対象者にならなかった者。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受診勧奨値除外後の特定保健指導対象者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受診勧奨判定値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に該当していない特定保健指導対象者。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医療機関受診勧奨対象者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受診勧奨判定値</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血糖、血圧、脂質</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に該当する者。</a:t>
            </a:r>
            <a:endParaRPr lang="en-US" altLang="ja-JP" sz="800" dirty="0">
              <a:latin typeface="ＭＳ 明朝" panose="02020609040205080304" pitchFamily="17" charset="-128"/>
              <a:ea typeface="ＭＳ 明朝" panose="02020609040205080304" pitchFamily="17" charset="-128"/>
            </a:endParaRPr>
          </a:p>
          <a:p>
            <a:pPr marL="2243138" indent="-2243138"/>
            <a:r>
              <a:rPr lang="ja-JP" altLang="en-US" sz="800" dirty="0">
                <a:latin typeface="ＭＳ 明朝" panose="02020609040205080304" pitchFamily="17" charset="-128"/>
                <a:ea typeface="ＭＳ 明朝" panose="02020609040205080304" pitchFamily="17" charset="-128"/>
              </a:rPr>
              <a:t>　　　健診異常値放置者　　　　　　　　　　</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医療機関受診勧奨対象者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のうち、健診受診後に生活習慣病に関する医療機関受診がない者。</a:t>
            </a:r>
            <a:endParaRPr lang="en-US" altLang="ja-JP" sz="800" dirty="0">
              <a:latin typeface="ＭＳ 明朝" panose="02020609040205080304" pitchFamily="17" charset="-128"/>
              <a:ea typeface="ＭＳ 明朝" panose="02020609040205080304" pitchFamily="17" charset="-128"/>
            </a:endParaRPr>
          </a:p>
          <a:p>
            <a:pPr marL="2243138" indent="-2243138"/>
            <a:r>
              <a:rPr lang="ja-JP" altLang="en-US" sz="800" dirty="0">
                <a:latin typeface="ＭＳ 明朝" panose="02020609040205080304" pitchFamily="17" charset="-128"/>
                <a:ea typeface="ＭＳ 明朝" panose="02020609040205080304" pitchFamily="17" charset="-128"/>
              </a:rPr>
              <a:t>　　　健診受診治療中者　　　　　　　　　　</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医療機関受診勧奨対象者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のうち、健診受診後に生活習慣病に関する医療機関受診がある者。または健診受診後</a:t>
            </a:r>
            <a:r>
              <a:rPr lang="ja-JP" altLang="en-US" sz="800" dirty="0"/>
              <a:t>生活習慣病に関する医療機関受診はないが、健診受診後間もないため病院受診の意志がない</a:t>
            </a:r>
            <a:r>
              <a:rPr lang="en-US" altLang="ja-JP" sz="800" dirty="0"/>
              <a:t>｢</a:t>
            </a:r>
            <a:r>
              <a:rPr lang="ja-JP" altLang="en-US" sz="800" dirty="0"/>
              <a:t>健診異常値放置者</a:t>
            </a:r>
            <a:r>
              <a:rPr lang="en-US" altLang="ja-JP" sz="800" dirty="0"/>
              <a:t>｣</a:t>
            </a:r>
            <a:r>
              <a:rPr lang="ja-JP" altLang="en-US" sz="800" dirty="0"/>
              <a:t>と判断できない者。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健診受診なし</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健診未受診治療中者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生活習慣病治療中の者。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6.</a:t>
            </a:r>
            <a:r>
              <a:rPr lang="ja-JP" altLang="en-US" sz="800" dirty="0">
                <a:latin typeface="ＭＳ 明朝" panose="02020609040205080304" pitchFamily="17" charset="-128"/>
                <a:ea typeface="ＭＳ 明朝" panose="02020609040205080304" pitchFamily="17" charset="-128"/>
              </a:rPr>
              <a:t>治療中断者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過去に生活習慣病の治療をしていたが、生活習慣病に関する医療機関受診が一定期間ない者。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7.</a:t>
            </a:r>
            <a:r>
              <a:rPr lang="ja-JP" altLang="en-US" sz="800" dirty="0">
                <a:latin typeface="ＭＳ 明朝" panose="02020609040205080304" pitchFamily="17" charset="-128"/>
                <a:ea typeface="ＭＳ 明朝" panose="02020609040205080304" pitchFamily="17" charset="-128"/>
              </a:rPr>
              <a:t>生活習慣病状態不明者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生活習慣病の投薬治療をしていない者。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生活習慣病受診有　　</a:t>
            </a:r>
            <a:r>
              <a:rPr lang="en-US" altLang="ja-JP" sz="800" dirty="0">
                <a:latin typeface="ＭＳ 明朝" panose="02020609040205080304" pitchFamily="17" charset="-128"/>
                <a:ea typeface="ＭＳ 明朝" panose="02020609040205080304" pitchFamily="17" charset="-128"/>
              </a:rPr>
              <a:t>…｢7.</a:t>
            </a:r>
            <a:r>
              <a:rPr lang="ja-JP" altLang="en-US" sz="800" dirty="0">
                <a:latin typeface="ＭＳ 明朝" panose="02020609040205080304" pitchFamily="17" charset="-128"/>
                <a:ea typeface="ＭＳ 明朝" panose="02020609040205080304" pitchFamily="17" charset="-128"/>
              </a:rPr>
              <a:t>生活習慣病状態不明者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のうち、生活習慣病に関する医療機関受診がある者。</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生活習慣病受診無　　</a:t>
            </a:r>
            <a:r>
              <a:rPr lang="en-US" altLang="ja-JP" sz="800" dirty="0">
                <a:latin typeface="ＭＳ 明朝" panose="02020609040205080304" pitchFamily="17" charset="-128"/>
                <a:ea typeface="ＭＳ 明朝" panose="02020609040205080304" pitchFamily="17" charset="-128"/>
              </a:rPr>
              <a:t>…｢7.</a:t>
            </a:r>
            <a:r>
              <a:rPr lang="ja-JP" altLang="en-US" sz="800" dirty="0">
                <a:latin typeface="ＭＳ 明朝" panose="02020609040205080304" pitchFamily="17" charset="-128"/>
                <a:ea typeface="ＭＳ 明朝" panose="02020609040205080304" pitchFamily="17" charset="-128"/>
              </a:rPr>
              <a:t>生活習慣病状態不明者</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のうち、生活習慣病に関する医療機関受診がない者。</a:t>
            </a:r>
            <a:endParaRPr lang="en-US" altLang="ja-JP" sz="800" dirty="0">
              <a:latin typeface="ＭＳ 明朝" panose="02020609040205080304" pitchFamily="17" charset="-128"/>
              <a:ea typeface="ＭＳ 明朝" panose="02020609040205080304" pitchFamily="17" charset="-128"/>
            </a:endParaRPr>
          </a:p>
        </p:txBody>
      </p:sp>
      <p:cxnSp>
        <p:nvCxnSpPr>
          <p:cNvPr id="10" name="直線コネクタ 9"/>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76325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a:spLocks noChangeAspect="1"/>
          </p:cNvSpPr>
          <p:nvPr/>
        </p:nvSpPr>
        <p:spPr>
          <a:xfrm>
            <a:off x="369000" y="0"/>
            <a:ext cx="6120000" cy="302122"/>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4.</a:t>
            </a:r>
            <a:r>
              <a:rPr lang="ja-JP" altLang="en-US" sz="1600" b="1" dirty="0">
                <a:latin typeface="ＭＳ 明朝" panose="02020609040205080304" pitchFamily="17" charset="-128"/>
                <a:ea typeface="ＭＳ 明朝" panose="02020609040205080304" pitchFamily="17" charset="-128"/>
                <a:cs typeface="Times New Roman" pitchFamily="18" charset="0"/>
              </a:rPr>
              <a:t>用語解説集</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3" name="スライド番号プレースホルダー 2"/>
          <p:cNvSpPr>
            <a:spLocks noGrp="1" noChangeAspect="1"/>
          </p:cNvSpPr>
          <p:nvPr>
            <p:ph type="sldNum" sz="quarter" idx="12"/>
          </p:nvPr>
        </p:nvSpPr>
        <p:spPr>
          <a:xfrm>
            <a:off x="2628900" y="8826878"/>
            <a:ext cx="1600200" cy="485775"/>
          </a:xfrm>
        </p:spPr>
        <p:txBody>
          <a:bodyPr/>
          <a:lstStyle/>
          <a:p>
            <a:r>
              <a:rPr lang="ja-JP" altLang="en-US" dirty="0">
                <a:latin typeface="ＭＳ 明朝" panose="02020609040205080304" pitchFamily="17" charset="-128"/>
                <a:ea typeface="ＭＳ 明朝" panose="02020609040205080304" pitchFamily="17" charset="-128"/>
              </a:rPr>
              <a:t>用語解説集　</a:t>
            </a:r>
            <a:r>
              <a:rPr lang="en-US" altLang="ja-JP" dirty="0">
                <a:latin typeface="ＭＳ 明朝" panose="02020609040205080304" pitchFamily="17" charset="-128"/>
                <a:ea typeface="ＭＳ 明朝" panose="02020609040205080304" pitchFamily="17" charset="-128"/>
              </a:rPr>
              <a:t>1</a:t>
            </a:r>
            <a:endParaRPr kumimoji="1" lang="ja-JP" altLang="en-US" dirty="0">
              <a:latin typeface="ＭＳ 明朝" panose="02020609040205080304" pitchFamily="17" charset="-128"/>
              <a:ea typeface="ＭＳ 明朝" panose="02020609040205080304" pitchFamily="17" charset="-128"/>
            </a:endParaRPr>
          </a:p>
        </p:txBody>
      </p:sp>
      <p:graphicFrame>
        <p:nvGraphicFramePr>
          <p:cNvPr id="7" name="表 6"/>
          <p:cNvGraphicFramePr>
            <a:graphicFrameLocks noGrp="1" noChangeAspect="1"/>
          </p:cNvGraphicFramePr>
          <p:nvPr>
            <p:extLst/>
          </p:nvPr>
        </p:nvGraphicFramePr>
        <p:xfrm>
          <a:off x="381000" y="467544"/>
          <a:ext cx="6159500" cy="7887354"/>
        </p:xfrm>
        <a:graphic>
          <a:graphicData uri="http://schemas.openxmlformats.org/drawingml/2006/table">
            <a:tbl>
              <a:tblPr/>
              <a:tblGrid>
                <a:gridCol w="268583">
                  <a:extLst>
                    <a:ext uri="{9D8B030D-6E8A-4147-A177-3AD203B41FA5}">
                      <a16:colId xmlns:a16="http://schemas.microsoft.com/office/drawing/2014/main" val="20003"/>
                    </a:ext>
                  </a:extLst>
                </a:gridCol>
                <a:gridCol w="1629403">
                  <a:extLst>
                    <a:ext uri="{9D8B030D-6E8A-4147-A177-3AD203B41FA5}">
                      <a16:colId xmlns:a16="http://schemas.microsoft.com/office/drawing/2014/main" val="20001"/>
                    </a:ext>
                  </a:extLst>
                </a:gridCol>
                <a:gridCol w="4261514">
                  <a:extLst>
                    <a:ext uri="{9D8B030D-6E8A-4147-A177-3AD203B41FA5}">
                      <a16:colId xmlns:a16="http://schemas.microsoft.com/office/drawing/2014/main" val="20002"/>
                    </a:ext>
                  </a:extLst>
                </a:gridCol>
              </a:tblGrid>
              <a:tr h="207138">
                <a:tc gridSpan="2">
                  <a:txBody>
                    <a:bodyPr/>
                    <a:lstStyle/>
                    <a:p>
                      <a:pPr marL="0" marR="0" lvl="0" indent="0" algn="ctr" defTabSz="914400" rtl="0" eaLnBrk="1" fontAlgn="ctr" latinLnBrk="0" hangingPunct="1">
                        <a:lnSpc>
                          <a:spcPts val="1200"/>
                        </a:lnSpc>
                        <a:spcBef>
                          <a:spcPts val="0"/>
                        </a:spcBef>
                        <a:spcAft>
                          <a:spcPts val="0"/>
                        </a:spcAft>
                        <a:buClrTx/>
                        <a:buSzTx/>
                        <a:buFontTx/>
                        <a:buNone/>
                        <a:tabLst/>
                        <a:defRPr/>
                      </a:pPr>
                      <a:r>
                        <a:rPr lang="ja-JP" altLang="en-US" sz="800" b="0" i="0" u="none" strike="noStrike" dirty="0">
                          <a:solidFill>
                            <a:schemeClr val="tx1">
                              <a:lumMod val="95000"/>
                              <a:lumOff val="5000"/>
                            </a:schemeClr>
                          </a:solidFill>
                          <a:latin typeface="ＭＳ 明朝" pitchFamily="17" charset="-128"/>
                          <a:ea typeface="ＭＳ 明朝" pitchFamily="17" charset="-128"/>
                        </a:rPr>
                        <a:t>用語</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説明</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7633">
                <a:tc rowSpan="2">
                  <a:txBody>
                    <a:bodyPr/>
                    <a:lstStyle/>
                    <a:p>
                      <a:pPr marL="0" marR="0" lvl="0" indent="0" algn="ctr" defTabSz="914400" rtl="0" eaLnBrk="1" fontAlgn="ctr" latinLnBrk="0" hangingPunct="1">
                        <a:lnSpc>
                          <a:spcPts val="1200"/>
                        </a:lnSpc>
                        <a:spcBef>
                          <a:spcPts val="0"/>
                        </a:spcBef>
                        <a:spcAft>
                          <a:spcPts val="0"/>
                        </a:spcAft>
                        <a:buClrTx/>
                        <a:buSzTx/>
                        <a:buFontTx/>
                        <a:buNone/>
                        <a:tabLst/>
                        <a:defRPr/>
                      </a:pPr>
                      <a:r>
                        <a:rPr lang="ja-JP" altLang="en-US" sz="800" b="0" i="0" u="none" strike="noStrike" dirty="0">
                          <a:solidFill>
                            <a:schemeClr val="tx1">
                              <a:lumMod val="95000"/>
                              <a:lumOff val="5000"/>
                            </a:schemeClr>
                          </a:solidFill>
                          <a:latin typeface="ＭＳ 明朝" pitchFamily="17" charset="-128"/>
                          <a:ea typeface="ＭＳ 明朝" pitchFamily="17" charset="-128"/>
                        </a:rPr>
                        <a:t>ア行</a:t>
                      </a:r>
                      <a:endParaRPr lang="en-US" altLang="ja-JP" sz="800" b="0" i="0" u="none" strike="noStrike" dirty="0">
                        <a:solidFill>
                          <a:schemeClr val="tx1">
                            <a:lumMod val="95000"/>
                            <a:lumOff val="5000"/>
                          </a:schemeClr>
                        </a:solidFill>
                        <a:latin typeface="ＭＳ 明朝" pitchFamily="17" charset="-128"/>
                        <a:ea typeface="ＭＳ 明朝" pitchFamily="17" charset="-128"/>
                      </a:endParaRPr>
                    </a:p>
                    <a:p>
                      <a:pPr marL="0" marR="0" lvl="0" indent="0" algn="ctr" defTabSz="914400" rtl="0" eaLnBrk="1" fontAlgn="ctr" latinLnBrk="0" hangingPunct="1">
                        <a:lnSpc>
                          <a:spcPts val="1200"/>
                        </a:lnSpc>
                        <a:spcBef>
                          <a:spcPts val="0"/>
                        </a:spcBef>
                        <a:spcAft>
                          <a:spcPts val="0"/>
                        </a:spcAft>
                        <a:buClrTx/>
                        <a:buSzTx/>
                        <a:buFontTx/>
                        <a:buNone/>
                        <a:tabLst/>
                        <a:defRPr/>
                      </a:pPr>
                      <a:endParaRPr 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en-US" altLang="ja-JP" sz="800" b="0" i="0" u="none" strike="noStrike" dirty="0">
                          <a:solidFill>
                            <a:schemeClr val="tx1">
                              <a:lumMod val="95000"/>
                              <a:lumOff val="5000"/>
                            </a:schemeClr>
                          </a:solidFill>
                          <a:latin typeface="ＭＳ 明朝" pitchFamily="17" charset="-128"/>
                          <a:ea typeface="ＭＳ 明朝" pitchFamily="17" charset="-128"/>
                        </a:rPr>
                        <a:t>HDL</a:t>
                      </a:r>
                      <a:r>
                        <a:rPr lang="ja-JP" altLang="en-US" sz="800" b="0" i="0" u="none" strike="noStrike" dirty="0">
                          <a:solidFill>
                            <a:schemeClr val="tx1">
                              <a:lumMod val="95000"/>
                              <a:lumOff val="5000"/>
                            </a:schemeClr>
                          </a:solidFill>
                          <a:latin typeface="ＭＳ 明朝" pitchFamily="17" charset="-128"/>
                          <a:ea typeface="ＭＳ 明朝" pitchFamily="17" charset="-128"/>
                        </a:rPr>
                        <a:t>コレステロール</a:t>
                      </a:r>
                      <a:endParaRPr 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ja-JP" altLang="en-US" sz="700" b="0" i="0" u="none" strike="noStrike" dirty="0">
                          <a:solidFill>
                            <a:schemeClr val="tx1">
                              <a:lumMod val="95000"/>
                              <a:lumOff val="5000"/>
                            </a:schemeClr>
                          </a:solidFill>
                          <a:latin typeface="ＭＳ 明朝" pitchFamily="17" charset="-128"/>
                          <a:ea typeface="ＭＳ 明朝" pitchFamily="17" charset="-128"/>
                        </a:rPr>
                        <a:t>余分なコレステロールを回収して肝臓に運び、動脈硬化を抑える。善玉コレステロール。</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417633">
                <a:tc vMerge="1">
                  <a:txBody>
                    <a:bodyPr/>
                    <a:lstStyle/>
                    <a:p>
                      <a:pPr marL="0" marR="0" lvl="0" indent="0" algn="ctr" defTabSz="914400" rtl="0" eaLnBrk="1" fontAlgn="ctr" latinLnBrk="0" hangingPunct="1">
                        <a:lnSpc>
                          <a:spcPts val="1200"/>
                        </a:lnSpc>
                        <a:spcBef>
                          <a:spcPts val="0"/>
                        </a:spcBef>
                        <a:spcAft>
                          <a:spcPts val="0"/>
                        </a:spcAft>
                        <a:buClrTx/>
                        <a:buSzTx/>
                        <a:buFontTx/>
                        <a:buNone/>
                        <a:tabLst/>
                        <a:defRPr/>
                      </a:pPr>
                      <a:endParaRPr 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en-US" altLang="ja-JP" sz="800" b="0" i="0" u="none" strike="noStrike" dirty="0">
                          <a:solidFill>
                            <a:schemeClr val="tx1">
                              <a:lumMod val="95000"/>
                              <a:lumOff val="5000"/>
                            </a:schemeClr>
                          </a:solidFill>
                          <a:latin typeface="ＭＳ 明朝" pitchFamily="17" charset="-128"/>
                          <a:ea typeface="ＭＳ 明朝" pitchFamily="17" charset="-128"/>
                        </a:rPr>
                        <a:t>LDL</a:t>
                      </a:r>
                      <a:r>
                        <a:rPr lang="ja-JP" altLang="en-US" sz="800" b="0" i="0" u="none" strike="noStrike" dirty="0">
                          <a:solidFill>
                            <a:schemeClr val="tx1">
                              <a:lumMod val="95000"/>
                              <a:lumOff val="5000"/>
                            </a:schemeClr>
                          </a:solidFill>
                          <a:latin typeface="ＭＳ 明朝" pitchFamily="17" charset="-128"/>
                          <a:ea typeface="ＭＳ 明朝" pitchFamily="17" charset="-128"/>
                        </a:rPr>
                        <a:t>コレステロール</a:t>
                      </a:r>
                      <a:endParaRPr 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ja-JP" altLang="en-US" sz="700" b="0" i="0" u="none" strike="noStrike" dirty="0">
                          <a:solidFill>
                            <a:schemeClr val="tx1">
                              <a:lumMod val="95000"/>
                              <a:lumOff val="5000"/>
                            </a:schemeClr>
                          </a:solidFill>
                          <a:latin typeface="ＭＳ 明朝" pitchFamily="17" charset="-128"/>
                          <a:ea typeface="ＭＳ 明朝" pitchFamily="17" charset="-128"/>
                        </a:rPr>
                        <a:t>肝臓で作られたコレステロールを全身へ運ぶ役割を担っており、増えすぎると動脈硬化を起こして心筋梗塞や脳梗塞を発症させる。悪玉コレステロール。</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7633">
                <a:tc rowSpan="3">
                  <a:txBody>
                    <a:bodyPr/>
                    <a:lstStyle/>
                    <a:p>
                      <a:pPr algn="ctr"/>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カ行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空腹時血糖</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空腹時に血液中にあるブドウ糖の量を示している。検査値が高いと糖尿病の疑いがある。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7633">
                <a:tc vMerge="1">
                  <a:txBody>
                    <a:bodyPr/>
                    <a:lstStyle/>
                    <a:p>
                      <a:pPr algn="ctr" fontAlgn="ctr">
                        <a:lnSpc>
                          <a:spcPts val="1200"/>
                        </a:lnSpc>
                      </a:pPr>
                      <a:endParaRPr lang="ja-JP" altLang="en-US" sz="9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血圧</a:t>
                      </a:r>
                      <a:r>
                        <a:rPr lang="en-US" altLang="ja-JP" sz="800" b="0" i="0" u="none" strike="noStrike" dirty="0">
                          <a:solidFill>
                            <a:schemeClr val="tx1">
                              <a:lumMod val="95000"/>
                              <a:lumOff val="5000"/>
                            </a:schemeClr>
                          </a:solidFill>
                          <a:latin typeface="ＭＳ 明朝" pitchFamily="17" charset="-128"/>
                          <a:ea typeface="ＭＳ 明朝" pitchFamily="17" charset="-128"/>
                        </a:rPr>
                        <a:t>(</a:t>
                      </a:r>
                      <a:r>
                        <a:rPr lang="ja-JP" altLang="en-US" sz="800" b="0" i="0" u="none" strike="noStrike" dirty="0">
                          <a:solidFill>
                            <a:schemeClr val="tx1">
                              <a:lumMod val="95000"/>
                              <a:lumOff val="5000"/>
                            </a:schemeClr>
                          </a:solidFill>
                          <a:latin typeface="ＭＳ 明朝" pitchFamily="17" charset="-128"/>
                          <a:ea typeface="ＭＳ 明朝" pitchFamily="17" charset="-128"/>
                        </a:rPr>
                        <a:t>収縮期･拡張期</a:t>
                      </a:r>
                      <a:r>
                        <a:rPr lang="en-US" altLang="ja-JP" sz="800" b="0" i="0" u="none" strike="noStrike" dirty="0">
                          <a:solidFill>
                            <a:schemeClr val="tx1">
                              <a:lumMod val="95000"/>
                              <a:lumOff val="5000"/>
                            </a:schemeClr>
                          </a:solidFill>
                          <a:latin typeface="ＭＳ 明朝" pitchFamily="17" charset="-128"/>
                          <a:ea typeface="ＭＳ 明朝" pitchFamily="17" charset="-128"/>
                        </a:rPr>
                        <a:t>)</a:t>
                      </a:r>
                      <a:endParaRPr lang="ja-JP" alt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ja-JP" altLang="en-US" sz="700" b="0" i="0" u="none" strike="noStrike" dirty="0">
                          <a:solidFill>
                            <a:schemeClr val="tx1">
                              <a:lumMod val="95000"/>
                              <a:lumOff val="5000"/>
                            </a:schemeClr>
                          </a:solidFill>
                          <a:latin typeface="ＭＳ 明朝" pitchFamily="17" charset="-128"/>
                          <a:ea typeface="ＭＳ 明朝" pitchFamily="17" charset="-128"/>
                        </a:rPr>
                        <a:t>血管にかかる圧力のこと。心臓が血液を送り出すときに示す最大血圧を収縮期血圧、全身から戻った血液が心臓にたまっているときに示す最小血圧を拡張期血圧という。</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7633">
                <a:tc vMerge="1">
                  <a:txBody>
                    <a:bodyPr/>
                    <a:lstStyle/>
                    <a:p>
                      <a:pPr algn="ctr" fontAlgn="ctr">
                        <a:lnSpc>
                          <a:spcPts val="1200"/>
                        </a:lnSpc>
                      </a:pPr>
                      <a:endParaRPr lang="ja-JP" altLang="en-US" sz="9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高齢化率</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en-US" altLang="ja-JP" sz="700" b="0" i="0" u="none" strike="noStrike" dirty="0">
                          <a:solidFill>
                            <a:schemeClr val="tx1">
                              <a:lumMod val="95000"/>
                              <a:lumOff val="5000"/>
                            </a:schemeClr>
                          </a:solidFill>
                          <a:latin typeface="ＭＳ 明朝" pitchFamily="17" charset="-128"/>
                          <a:ea typeface="ＭＳ 明朝" pitchFamily="17" charset="-128"/>
                        </a:rPr>
                        <a:t>65</a:t>
                      </a:r>
                      <a:r>
                        <a:rPr lang="ja-JP" altLang="en-US" sz="700" b="0" i="0" u="none" strike="noStrike" dirty="0">
                          <a:solidFill>
                            <a:schemeClr val="tx1">
                              <a:lumMod val="95000"/>
                              <a:lumOff val="5000"/>
                            </a:schemeClr>
                          </a:solidFill>
                          <a:latin typeface="ＭＳ 明朝" pitchFamily="17" charset="-128"/>
                          <a:ea typeface="ＭＳ 明朝" pitchFamily="17" charset="-128"/>
                        </a:rPr>
                        <a:t>歳以上の高齢者が総人口に占める割合。</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7633">
                <a:tc rowSpan="4">
                  <a:txBody>
                    <a:bodyPr/>
                    <a:lstStyle/>
                    <a:p>
                      <a:pPr algn="ctr"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サ行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ジェネリック医薬品</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先発医薬品と治療学的に同等であるものとして製造販売が承認され、一般的に研究開発に要する費用が低く抑えられることから、先発医薬品に比べて薬価が安い医薬品。</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7633">
                <a:tc vMerge="1">
                  <a:txBody>
                    <a:bodyPr/>
                    <a:lstStyle/>
                    <a:p>
                      <a:pPr algn="ctr" fontAlgn="ctr">
                        <a:lnSpc>
                          <a:spcPts val="1200"/>
                        </a:lnSpc>
                      </a:pPr>
                      <a:endParaRPr lang="ja-JP" altLang="en-US" sz="9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solidFill>
                          <a:latin typeface="ＭＳ 明朝" pitchFamily="17" charset="-128"/>
                          <a:ea typeface="ＭＳ 明朝" pitchFamily="17" charset="-128"/>
                        </a:rPr>
                        <a:t>疾病分類</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en-US" altLang="ja-JP" sz="700" b="0" i="0" u="none" strike="noStrike" dirty="0">
                          <a:solidFill>
                            <a:schemeClr val="tx1"/>
                          </a:solidFill>
                          <a:latin typeface="ＭＳ 明朝" pitchFamily="17" charset="-128"/>
                          <a:ea typeface="ＭＳ 明朝" pitchFamily="17" charset="-128"/>
                        </a:rPr>
                        <a:t>｢</a:t>
                      </a:r>
                      <a:r>
                        <a:rPr lang="ja-JP" altLang="en-US" sz="700" b="0" i="0" u="none" strike="noStrike" dirty="0">
                          <a:solidFill>
                            <a:schemeClr val="tx1"/>
                          </a:solidFill>
                          <a:latin typeface="ＭＳ 明朝" pitchFamily="17" charset="-128"/>
                          <a:ea typeface="ＭＳ 明朝" pitchFamily="17" charset="-128"/>
                        </a:rPr>
                        <a:t>疾病、傷害及び死因の統計分類</a:t>
                      </a:r>
                      <a:r>
                        <a:rPr lang="en-US" altLang="ja-JP" sz="700" b="0" i="0" u="none" strike="noStrike" dirty="0">
                          <a:solidFill>
                            <a:schemeClr val="tx1"/>
                          </a:solidFill>
                          <a:latin typeface="ＭＳ 明朝" pitchFamily="17" charset="-128"/>
                          <a:ea typeface="ＭＳ 明朝" pitchFamily="17" charset="-128"/>
                        </a:rPr>
                        <a:t>｣</a:t>
                      </a:r>
                      <a:r>
                        <a:rPr lang="ja-JP" altLang="en-US" sz="700" b="0" i="0" u="none" strike="noStrike" dirty="0">
                          <a:solidFill>
                            <a:schemeClr val="tx1"/>
                          </a:solidFill>
                          <a:latin typeface="ＭＳ 明朝" pitchFamily="17" charset="-128"/>
                          <a:ea typeface="ＭＳ 明朝" pitchFamily="17" charset="-128"/>
                        </a:rPr>
                        <a:t>の</a:t>
                      </a:r>
                      <a:r>
                        <a:rPr lang="en-US" altLang="ja-JP" sz="700" b="0" i="0" u="none" strike="noStrike" dirty="0">
                          <a:solidFill>
                            <a:schemeClr val="tx1"/>
                          </a:solidFill>
                          <a:latin typeface="ＭＳ 明朝" pitchFamily="17" charset="-128"/>
                          <a:ea typeface="ＭＳ 明朝" pitchFamily="17" charset="-128"/>
                        </a:rPr>
                        <a:t>｢ICD-10(2013</a:t>
                      </a:r>
                      <a:r>
                        <a:rPr lang="ja-JP" altLang="en-US" sz="700" b="0" i="0" u="none" strike="noStrike" dirty="0">
                          <a:solidFill>
                            <a:schemeClr val="tx1"/>
                          </a:solidFill>
                          <a:latin typeface="ＭＳ 明朝" pitchFamily="17" charset="-128"/>
                          <a:ea typeface="ＭＳ 明朝" pitchFamily="17" charset="-128"/>
                        </a:rPr>
                        <a:t>年版</a:t>
                      </a:r>
                      <a:r>
                        <a:rPr lang="en-US" altLang="ja-JP" sz="700" b="0" i="0" u="none" strike="noStrike" dirty="0">
                          <a:solidFill>
                            <a:schemeClr val="tx1"/>
                          </a:solidFill>
                          <a:latin typeface="ＭＳ 明朝" pitchFamily="17" charset="-128"/>
                          <a:ea typeface="ＭＳ 明朝" pitchFamily="17" charset="-128"/>
                        </a:rPr>
                        <a:t>)</a:t>
                      </a:r>
                      <a:r>
                        <a:rPr lang="zh-TW" altLang="en-US" sz="700" b="0" i="0" u="none" strike="noStrike" dirty="0">
                          <a:solidFill>
                            <a:schemeClr val="tx1"/>
                          </a:solidFill>
                          <a:latin typeface="ＭＳ 明朝" pitchFamily="17" charset="-128"/>
                          <a:ea typeface="ＭＳ 明朝" pitchFamily="17" charset="-128"/>
                        </a:rPr>
                        <a:t>準拠 疾病分類</a:t>
                      </a:r>
                      <a:r>
                        <a:rPr lang="ja-JP" altLang="en-US" sz="700" b="0" i="0" u="none" strike="noStrike" dirty="0">
                          <a:solidFill>
                            <a:schemeClr val="tx1"/>
                          </a:solidFill>
                          <a:latin typeface="ＭＳ 明朝" pitchFamily="17" charset="-128"/>
                          <a:ea typeface="ＭＳ 明朝" pitchFamily="17" charset="-128"/>
                        </a:rPr>
                        <a:t>表</a:t>
                      </a:r>
                      <a:r>
                        <a:rPr lang="en-US" altLang="ja-JP" sz="700" b="0" i="0" u="none" strike="noStrike" dirty="0">
                          <a:solidFill>
                            <a:schemeClr val="tx1"/>
                          </a:solidFill>
                          <a:latin typeface="ＭＳ 明朝" pitchFamily="17" charset="-128"/>
                          <a:ea typeface="ＭＳ 明朝" pitchFamily="17" charset="-128"/>
                        </a:rPr>
                        <a:t>｣</a:t>
                      </a:r>
                      <a:r>
                        <a:rPr lang="ja-JP" altLang="en-US" sz="700" b="0" i="0" u="none" strike="noStrike" dirty="0">
                          <a:solidFill>
                            <a:schemeClr val="tx1"/>
                          </a:solidFill>
                          <a:latin typeface="ＭＳ 明朝" pitchFamily="17" charset="-128"/>
                          <a:ea typeface="ＭＳ 明朝" pitchFamily="17" charset="-128"/>
                        </a:rPr>
                        <a:t>を使用。</a:t>
                      </a:r>
                      <a:endParaRPr lang="en-US" altLang="ja-JP" sz="700" b="0" i="0" u="none" strike="noStrike" dirty="0">
                        <a:solidFill>
                          <a:schemeClr val="tx1"/>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7633">
                <a:tc vMerge="1">
                  <a:txBody>
                    <a:bodyPr/>
                    <a:lstStyle/>
                    <a:p>
                      <a:pPr algn="ctr" fontAlgn="ctr">
                        <a:lnSpc>
                          <a:spcPts val="1200"/>
                        </a:lnSpc>
                      </a:pPr>
                      <a:endParaRPr lang="ja-JP" altLang="en-US" sz="9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腎不全</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腎臓の機能が低下し、老廃物を十分排泄できなくなったり、体内に不要なものや体にとって有害なものがたまっている状態。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417633">
                <a:tc vMerge="1">
                  <a:txBody>
                    <a:bodyPr/>
                    <a:lstStyle/>
                    <a:p>
                      <a:pPr marL="0" marR="0" lvl="0" indent="0" algn="ctr" defTabSz="914400" rtl="0" eaLnBrk="1" fontAlgn="ctr" latinLnBrk="0" hangingPunct="1">
                        <a:lnSpc>
                          <a:spcPts val="1200"/>
                        </a:lnSpc>
                        <a:spcBef>
                          <a:spcPts val="0"/>
                        </a:spcBef>
                        <a:spcAft>
                          <a:spcPts val="0"/>
                        </a:spcAft>
                        <a:buClrTx/>
                        <a:buSzTx/>
                        <a:buFontTx/>
                        <a:buNone/>
                        <a:tabLst/>
                        <a:defRPr/>
                      </a:pPr>
                      <a:endParaRPr lang="ja-JP" altLang="en-US" sz="9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800" b="0" i="0" u="none" strike="noStrike" dirty="0">
                          <a:solidFill>
                            <a:schemeClr val="tx1">
                              <a:lumMod val="95000"/>
                              <a:lumOff val="5000"/>
                            </a:schemeClr>
                          </a:solidFill>
                          <a:latin typeface="ＭＳ 明朝" pitchFamily="17" charset="-128"/>
                          <a:ea typeface="ＭＳ 明朝" pitchFamily="17" charset="-128"/>
                        </a:rPr>
                        <a:t>積極的支援</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特定健康診査の結果により、生活習慣病の発症リスクがより高い者に対して行われる保健指導。</a:t>
                      </a:r>
                      <a:r>
                        <a:rPr lang="en-US" altLang="ja-JP" sz="700" b="0"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動機付け支援</a:t>
                      </a:r>
                      <a:r>
                        <a:rPr lang="en-US" altLang="ja-JP" sz="700" b="0"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の内容に加え、対象者が主体的に生活習慣の改善を継続できるよう、面接、電話等を用いて、</a:t>
                      </a:r>
                      <a:r>
                        <a:rPr lang="en-US" altLang="ja-JP" sz="700" b="0" dirty="0">
                          <a:solidFill>
                            <a:schemeClr val="tx1">
                              <a:lumMod val="95000"/>
                              <a:lumOff val="5000"/>
                            </a:schemeClr>
                          </a:solidFill>
                          <a:latin typeface="ＭＳ 明朝" panose="02020609040205080304" pitchFamily="17" charset="-128"/>
                          <a:ea typeface="ＭＳ 明朝" panose="02020609040205080304" pitchFamily="17" charset="-128"/>
                        </a:rPr>
                        <a:t>3</a:t>
                      </a:r>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ヶ月以上の定期的･継続的な支援を行う。</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417633">
                <a:tc rowSpan="4">
                  <a:txBody>
                    <a:bodyPr/>
                    <a:lstStyle/>
                    <a:p>
                      <a:pPr algn="ctr"/>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タ行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中性脂肪</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ja-JP" altLang="en-US" sz="700" b="0" dirty="0">
                          <a:solidFill>
                            <a:schemeClr val="tx1">
                              <a:lumMod val="95000"/>
                              <a:lumOff val="5000"/>
                            </a:schemeClr>
                          </a:solidFill>
                          <a:effectLst/>
                          <a:latin typeface="ＭＳ 明朝" panose="02020609040205080304" pitchFamily="17" charset="-128"/>
                          <a:ea typeface="ＭＳ 明朝" panose="02020609040205080304" pitchFamily="17" charset="-128"/>
                        </a:rPr>
                        <a:t>体を動かすエネルギー源となる物質であるが、蓄積することにより、肥満の原因になる。</a:t>
                      </a:r>
                      <a:endPar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417633">
                <a:tc vMerge="1">
                  <a:txBody>
                    <a:bodyPr/>
                    <a:lstStyle/>
                    <a:p>
                      <a:pPr algn="ctr"/>
                      <a:endPar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動機付け支援</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特定健診の結果により、生活習慣病の発症リスクが高い者に対して行われる保健指導。医師･保健師･管理栄養士等による個別、またはグループ面接により、対象者に合わせた行動計画の策定と保健指導が行われる。初回の保健指導修了後、対象者は行動計画を実践し、</a:t>
                      </a:r>
                      <a:r>
                        <a:rPr lang="en-US" altLang="ja-JP" sz="700" b="0" dirty="0">
                          <a:solidFill>
                            <a:schemeClr val="tx1">
                              <a:lumMod val="95000"/>
                              <a:lumOff val="5000"/>
                            </a:schemeClr>
                          </a:solidFill>
                          <a:latin typeface="ＭＳ 明朝" panose="02020609040205080304" pitchFamily="17" charset="-128"/>
                          <a:ea typeface="ＭＳ 明朝" panose="02020609040205080304" pitchFamily="17" charset="-128"/>
                        </a:rPr>
                        <a:t>6</a:t>
                      </a:r>
                      <a:r>
                        <a:rPr lang="ja-JP" altLang="en-US" sz="700" b="0" dirty="0">
                          <a:solidFill>
                            <a:schemeClr val="tx1">
                              <a:lumMod val="95000"/>
                              <a:lumOff val="5000"/>
                            </a:schemeClr>
                          </a:solidFill>
                          <a:latin typeface="ＭＳ 明朝" panose="02020609040205080304" pitchFamily="17" charset="-128"/>
                          <a:ea typeface="ＭＳ 明朝" panose="02020609040205080304" pitchFamily="17" charset="-128"/>
                        </a:rPr>
                        <a:t>か月後に面接、電話等で結果の確認と評価を行う。</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17633">
                <a:tc vMerge="1">
                  <a:txBody>
                    <a:bodyPr/>
                    <a:lstStyle/>
                    <a:p>
                      <a:pPr algn="ctr"/>
                      <a:endPar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zh-TW" altLang="en-US" sz="800" b="0" i="0" u="none" strike="noStrike" dirty="0">
                          <a:solidFill>
                            <a:schemeClr val="tx1">
                              <a:lumMod val="95000"/>
                              <a:lumOff val="5000"/>
                            </a:schemeClr>
                          </a:solidFill>
                          <a:latin typeface="ＭＳ 明朝" pitchFamily="17" charset="-128"/>
                          <a:ea typeface="ＭＳ 明朝" pitchFamily="17" charset="-128"/>
                        </a:rPr>
                        <a:t>特定</a:t>
                      </a:r>
                      <a:r>
                        <a:rPr lang="ja-JP" altLang="en-US" sz="800" b="0" i="0" u="none" strike="noStrike" dirty="0">
                          <a:solidFill>
                            <a:schemeClr val="tx1">
                              <a:lumMod val="95000"/>
                              <a:lumOff val="5000"/>
                            </a:schemeClr>
                          </a:solidFill>
                          <a:latin typeface="ＭＳ 明朝" pitchFamily="17" charset="-128"/>
                          <a:ea typeface="ＭＳ 明朝" pitchFamily="17" charset="-128"/>
                        </a:rPr>
                        <a:t>健康診査</a:t>
                      </a:r>
                      <a:endParaRPr lang="zh-TW" altLang="en-US" sz="800" b="0" i="0" u="none" strike="noStrike" dirty="0">
                        <a:solidFill>
                          <a:schemeClr val="tx1">
                            <a:lumMod val="95000"/>
                            <a:lumOff val="5000"/>
                          </a:schemeClr>
                        </a:solidFill>
                        <a:latin typeface="ＭＳ 明朝" pitchFamily="17" charset="-128"/>
                        <a:ea typeface="ＭＳ 明朝"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平成</a:t>
                      </a:r>
                      <a:r>
                        <a:rPr lang="en-US" altLang="ja-JP" sz="700" b="0" i="0" u="none" strike="noStrike" dirty="0">
                          <a:solidFill>
                            <a:schemeClr val="tx1">
                              <a:lumMod val="95000"/>
                              <a:lumOff val="5000"/>
                            </a:schemeClr>
                          </a:solidFill>
                          <a:latin typeface="ＭＳ 明朝" pitchFamily="17" charset="-128"/>
                          <a:ea typeface="ＭＳ 明朝" pitchFamily="17" charset="-128"/>
                        </a:rPr>
                        <a:t>20</a:t>
                      </a:r>
                      <a:r>
                        <a:rPr lang="ja-JP" altLang="en-US" sz="700" b="0" i="0" u="none" strike="noStrike" dirty="0">
                          <a:solidFill>
                            <a:schemeClr val="tx1">
                              <a:lumMod val="95000"/>
                              <a:lumOff val="5000"/>
                            </a:schemeClr>
                          </a:solidFill>
                          <a:latin typeface="ＭＳ 明朝" pitchFamily="17" charset="-128"/>
                          <a:ea typeface="ＭＳ 明朝" pitchFamily="17" charset="-128"/>
                        </a:rPr>
                        <a:t>年</a:t>
                      </a:r>
                      <a:r>
                        <a:rPr lang="en-US" altLang="ja-JP" sz="700" b="0" i="0" u="none" strike="noStrike" dirty="0">
                          <a:solidFill>
                            <a:schemeClr val="tx1">
                              <a:lumMod val="95000"/>
                              <a:lumOff val="5000"/>
                            </a:schemeClr>
                          </a:solidFill>
                          <a:latin typeface="ＭＳ 明朝" pitchFamily="17" charset="-128"/>
                          <a:ea typeface="ＭＳ 明朝" pitchFamily="17" charset="-128"/>
                        </a:rPr>
                        <a:t>4</a:t>
                      </a:r>
                      <a:r>
                        <a:rPr lang="ja-JP" altLang="en-US" sz="700" b="0" i="0" u="none" strike="noStrike" dirty="0">
                          <a:solidFill>
                            <a:schemeClr val="tx1">
                              <a:lumMod val="95000"/>
                              <a:lumOff val="5000"/>
                            </a:schemeClr>
                          </a:solidFill>
                          <a:latin typeface="ＭＳ 明朝" pitchFamily="17" charset="-128"/>
                          <a:ea typeface="ＭＳ 明朝" pitchFamily="17" charset="-128"/>
                        </a:rPr>
                        <a:t>月から開始された、生活習慣予防のためのメタボリックシンドロームに着目した健康診査のこと。特定健診。</a:t>
                      </a:r>
                      <a:r>
                        <a:rPr lang="en-US" altLang="ja-JP" sz="700" b="0" i="0" u="none" strike="noStrike" dirty="0">
                          <a:solidFill>
                            <a:schemeClr val="tx1">
                              <a:lumMod val="95000"/>
                              <a:lumOff val="5000"/>
                            </a:schemeClr>
                          </a:solidFill>
                          <a:latin typeface="ＭＳ 明朝" pitchFamily="17" charset="-128"/>
                          <a:ea typeface="ＭＳ 明朝" pitchFamily="17" charset="-128"/>
                        </a:rPr>
                        <a:t>40</a:t>
                      </a:r>
                      <a:r>
                        <a:rPr lang="ja-JP" altLang="en-US" sz="700" b="0" i="0" u="none" strike="noStrike" dirty="0">
                          <a:solidFill>
                            <a:schemeClr val="tx1">
                              <a:lumMod val="95000"/>
                              <a:lumOff val="5000"/>
                            </a:schemeClr>
                          </a:solidFill>
                          <a:latin typeface="ＭＳ 明朝" pitchFamily="17" charset="-128"/>
                          <a:ea typeface="ＭＳ 明朝" pitchFamily="17" charset="-128"/>
                        </a:rPr>
                        <a:t>～</a:t>
                      </a:r>
                      <a:r>
                        <a:rPr lang="en-US" altLang="ja-JP" sz="700" b="0" i="0" u="none" strike="noStrike" dirty="0">
                          <a:solidFill>
                            <a:schemeClr val="tx1">
                              <a:lumMod val="95000"/>
                              <a:lumOff val="5000"/>
                            </a:schemeClr>
                          </a:solidFill>
                          <a:latin typeface="ＭＳ 明朝" pitchFamily="17" charset="-128"/>
                          <a:ea typeface="ＭＳ 明朝" pitchFamily="17" charset="-128"/>
                        </a:rPr>
                        <a:t>74</a:t>
                      </a:r>
                      <a:r>
                        <a:rPr lang="ja-JP" altLang="en-US" sz="700" b="0" i="0" u="none" strike="noStrike" dirty="0">
                          <a:solidFill>
                            <a:schemeClr val="tx1">
                              <a:lumMod val="95000"/>
                              <a:lumOff val="5000"/>
                            </a:schemeClr>
                          </a:solidFill>
                          <a:latin typeface="ＭＳ 明朝" pitchFamily="17" charset="-128"/>
                          <a:ea typeface="ＭＳ 明朝" pitchFamily="17" charset="-128"/>
                        </a:rPr>
                        <a:t>歳の医療保険加入者を対象とする。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17633">
                <a:tc vMerge="1">
                  <a:txBody>
                    <a:bodyPr/>
                    <a:lstStyle/>
                    <a:p>
                      <a:pPr algn="ctr"/>
                      <a:endPar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zh-TW" altLang="en-US" sz="800" b="0" i="0" u="none" strike="noStrike" dirty="0">
                          <a:solidFill>
                            <a:schemeClr val="tx1">
                              <a:lumMod val="95000"/>
                              <a:lumOff val="5000"/>
                            </a:schemeClr>
                          </a:solidFill>
                          <a:latin typeface="ＭＳ 明朝" pitchFamily="17" charset="-128"/>
                          <a:ea typeface="ＭＳ 明朝" pitchFamily="17" charset="-128"/>
                        </a:rPr>
                        <a:t>特定保健指導</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特定健診の結果により、生活習慣病の発症リスクが高く、生活改善により生活習慣病の予防効果が期待できる人に対して行う保健指導のこと。特定保健指導対象者の選定方法により</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動機付け支援</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積極的支援</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に該当した人に対し実施される。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17633">
                <a:tc>
                  <a:txBody>
                    <a:bodyPr/>
                    <a:lstStyle/>
                    <a:p>
                      <a:pPr algn="ctr" fontAlgn="ctr">
                        <a:lnSpc>
                          <a:spcPts val="1200"/>
                        </a:lnSpc>
                      </a:pPr>
                      <a:r>
                        <a:rPr lang="ja-JP" altLang="en-US" sz="8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ナ行</a:t>
                      </a:r>
                      <a:endParaRPr lang="zh-TW" altLang="en-US" sz="8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endParaRP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zh-TW" altLang="en-US" sz="8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日本再興戦略</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安倍内閣が掲げる成長戦略。日本産業再興プラン･戦略市場創造プラン･国際展開戦略の</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3</a:t>
                      </a:r>
                      <a:r>
                        <a:rPr lang="ja-JP" altLang="en-US" sz="700" b="0" i="0" u="none" strike="noStrike" dirty="0" err="1">
                          <a:solidFill>
                            <a:schemeClr val="tx1">
                              <a:lumMod val="95000"/>
                              <a:lumOff val="5000"/>
                            </a:schemeClr>
                          </a:solidFill>
                          <a:latin typeface="ＭＳ 明朝" panose="02020609040205080304" pitchFamily="17" charset="-128"/>
                          <a:ea typeface="ＭＳ 明朝" panose="02020609040205080304" pitchFamily="17" charset="-128"/>
                        </a:rPr>
                        <a:t>つの</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アクションプランを軸とする。データヘルス計画に関する内容は、戦略市場創造プランの</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テーマ</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1</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：国民の</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健康寿命</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の延伸</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の中に</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予防･健康管理の推進に関する新たな仕組みづくり</a:t>
                      </a:r>
                      <a:r>
                        <a:rPr lang="en-US" altLang="ja-JP"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a:t>
                      </a:r>
                      <a:r>
                        <a:rPr lang="ja-JP" altLang="en-US" sz="700" b="0" i="0" u="none" strike="noStrike" dirty="0">
                          <a:solidFill>
                            <a:schemeClr val="tx1">
                              <a:lumMod val="95000"/>
                              <a:lumOff val="5000"/>
                            </a:schemeClr>
                          </a:solidFill>
                          <a:latin typeface="ＭＳ 明朝" panose="02020609040205080304" pitchFamily="17" charset="-128"/>
                          <a:ea typeface="ＭＳ 明朝" panose="02020609040205080304" pitchFamily="17" charset="-128"/>
                        </a:rPr>
                        <a:t>の一つとして示されている。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417633">
                <a:tc>
                  <a:txBody>
                    <a:bodyPr/>
                    <a:lstStyle/>
                    <a:p>
                      <a:pPr algn="ctr"/>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ハ行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en-US" sz="800" b="0" i="0" u="none" strike="noStrike" dirty="0">
                          <a:solidFill>
                            <a:schemeClr val="tx1">
                              <a:lumMod val="95000"/>
                              <a:lumOff val="5000"/>
                            </a:schemeClr>
                          </a:solidFill>
                          <a:latin typeface="ＭＳ 明朝" pitchFamily="17" charset="-128"/>
                          <a:ea typeface="ＭＳ 明朝" pitchFamily="17" charset="-128"/>
                        </a:rPr>
                        <a:t>HbA1c</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ブドウ糖と血液中のヘモグロビンが結びついたもので、過去</a:t>
                      </a:r>
                      <a:r>
                        <a:rPr lang="en-US" altLang="ja-JP" sz="700" b="0" i="0" u="none" strike="noStrike" dirty="0">
                          <a:solidFill>
                            <a:schemeClr val="tx1">
                              <a:lumMod val="95000"/>
                              <a:lumOff val="5000"/>
                            </a:schemeClr>
                          </a:solidFill>
                          <a:latin typeface="ＭＳ 明朝" pitchFamily="17" charset="-128"/>
                          <a:ea typeface="ＭＳ 明朝" pitchFamily="17" charset="-128"/>
                        </a:rPr>
                        <a:t>1</a:t>
                      </a:r>
                      <a:r>
                        <a:rPr lang="ja-JP" altLang="en-US" sz="700" b="0" i="0" u="none" strike="noStrike" dirty="0">
                          <a:solidFill>
                            <a:schemeClr val="tx1">
                              <a:lumMod val="95000"/>
                              <a:lumOff val="5000"/>
                            </a:schemeClr>
                          </a:solidFill>
                          <a:latin typeface="ＭＳ 明朝" pitchFamily="17" charset="-128"/>
                          <a:ea typeface="ＭＳ 明朝" pitchFamily="17" charset="-128"/>
                        </a:rPr>
                        <a:t>～</a:t>
                      </a:r>
                      <a:r>
                        <a:rPr lang="en-US" altLang="ja-JP" sz="700" b="0" i="0" u="none" strike="noStrike" dirty="0">
                          <a:solidFill>
                            <a:schemeClr val="tx1">
                              <a:lumMod val="95000"/>
                              <a:lumOff val="5000"/>
                            </a:schemeClr>
                          </a:solidFill>
                          <a:latin typeface="ＭＳ 明朝" pitchFamily="17" charset="-128"/>
                          <a:ea typeface="ＭＳ 明朝" pitchFamily="17" charset="-128"/>
                        </a:rPr>
                        <a:t>2</a:t>
                      </a:r>
                      <a:r>
                        <a:rPr lang="ja-JP" altLang="en-US" sz="700" b="0" i="0" u="none" strike="noStrike" dirty="0">
                          <a:solidFill>
                            <a:schemeClr val="tx1">
                              <a:lumMod val="95000"/>
                              <a:lumOff val="5000"/>
                            </a:schemeClr>
                          </a:solidFill>
                          <a:latin typeface="ＭＳ 明朝" pitchFamily="17" charset="-128"/>
                          <a:ea typeface="ＭＳ 明朝" pitchFamily="17" charset="-128"/>
                        </a:rPr>
                        <a:t>か月の平均的な血糖の状態を示す検査に使用される。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417633">
                <a:tc>
                  <a:txBody>
                    <a:bodyPr/>
                    <a:lstStyle/>
                    <a:p>
                      <a:pPr algn="ctr"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マ行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メタボリックシンドローム</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内臓脂肪型肥満に高血圧、高血糖、脂質代謝異常が組み合わさり、心臓病や脳卒中などの動脈硬化性疾患を招きやすい状態。内臓脂肪型肥満</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内臓肥満･腹部肥満</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に加えて、血圧･血糖･脂質の基準のうち</a:t>
                      </a:r>
                      <a:r>
                        <a:rPr lang="en-US" altLang="ja-JP" sz="700" b="0" i="0" u="none" strike="noStrike" dirty="0">
                          <a:solidFill>
                            <a:schemeClr val="tx1">
                              <a:lumMod val="95000"/>
                              <a:lumOff val="5000"/>
                            </a:schemeClr>
                          </a:solidFill>
                          <a:latin typeface="ＭＳ 明朝" pitchFamily="17" charset="-128"/>
                          <a:ea typeface="ＭＳ 明朝" pitchFamily="17" charset="-128"/>
                        </a:rPr>
                        <a:t>2</a:t>
                      </a:r>
                      <a:r>
                        <a:rPr lang="ja-JP" altLang="en-US" sz="700" b="0" i="0" u="none" strike="noStrike" dirty="0">
                          <a:solidFill>
                            <a:schemeClr val="tx1">
                              <a:lumMod val="95000"/>
                              <a:lumOff val="5000"/>
                            </a:schemeClr>
                          </a:solidFill>
                          <a:latin typeface="ＭＳ 明朝" pitchFamily="17" charset="-128"/>
                          <a:ea typeface="ＭＳ 明朝" pitchFamily="17" charset="-128"/>
                        </a:rPr>
                        <a:t>つ以上に該当する状態を</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メタボリックシンドローム</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err="1">
                          <a:solidFill>
                            <a:schemeClr val="tx1">
                              <a:lumMod val="95000"/>
                              <a:lumOff val="5000"/>
                            </a:schemeClr>
                          </a:solidFill>
                          <a:latin typeface="ＭＳ 明朝" pitchFamily="17" charset="-128"/>
                          <a:ea typeface="ＭＳ 明朝" pitchFamily="17" charset="-128"/>
                        </a:rPr>
                        <a:t>、</a:t>
                      </a:r>
                      <a:r>
                        <a:rPr lang="en-US" altLang="ja-JP" sz="700" b="0" i="0" u="none" strike="noStrike" dirty="0">
                          <a:solidFill>
                            <a:schemeClr val="tx1">
                              <a:lumMod val="95000"/>
                              <a:lumOff val="5000"/>
                            </a:schemeClr>
                          </a:solidFill>
                          <a:latin typeface="ＭＳ 明朝" pitchFamily="17" charset="-128"/>
                          <a:ea typeface="ＭＳ 明朝" pitchFamily="17" charset="-128"/>
                        </a:rPr>
                        <a:t>1</a:t>
                      </a:r>
                      <a:r>
                        <a:rPr lang="ja-JP" altLang="en-US" sz="700" b="0" i="0" u="none" strike="noStrike" dirty="0">
                          <a:solidFill>
                            <a:schemeClr val="tx1">
                              <a:lumMod val="95000"/>
                              <a:lumOff val="5000"/>
                            </a:schemeClr>
                          </a:solidFill>
                          <a:latin typeface="ＭＳ 明朝" pitchFamily="17" charset="-128"/>
                          <a:ea typeface="ＭＳ 明朝" pitchFamily="17" charset="-128"/>
                        </a:rPr>
                        <a:t>つのみ該当する状態を</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メタボリックシンドローム予備群</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という。</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417633">
                <a:tc>
                  <a:txBody>
                    <a:bodyPr/>
                    <a:lstStyle/>
                    <a:p>
                      <a:pPr algn="ctr"/>
                      <a:r>
                        <a:rPr lang="ja-JP" altLang="en-US" sz="800" b="0" dirty="0">
                          <a:solidFill>
                            <a:schemeClr val="tx1">
                              <a:lumMod val="95000"/>
                              <a:lumOff val="5000"/>
                            </a:schemeClr>
                          </a:solidFill>
                          <a:latin typeface="ＭＳ 明朝" panose="02020609040205080304" pitchFamily="17" charset="-128"/>
                          <a:ea typeface="ＭＳ 明朝" panose="02020609040205080304" pitchFamily="17" charset="-128"/>
                        </a:rPr>
                        <a:t>ヤ行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zh-TW" altLang="en-US" sz="800" b="0" i="0" u="none" strike="noStrike" dirty="0">
                          <a:solidFill>
                            <a:schemeClr val="tx1">
                              <a:lumMod val="95000"/>
                              <a:lumOff val="5000"/>
                            </a:schemeClr>
                          </a:solidFill>
                          <a:latin typeface="ＭＳ 明朝" pitchFamily="17" charset="-128"/>
                          <a:ea typeface="ＭＳ 明朝" pitchFamily="17" charset="-128"/>
                        </a:rPr>
                        <a:t>有所見</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検査の結果、何らかの異常</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検査基準値を上回っている等</a:t>
                      </a:r>
                      <a:r>
                        <a:rPr lang="en-US" altLang="ja-JP" sz="700" b="0" i="0" u="none" strike="noStrike" dirty="0">
                          <a:solidFill>
                            <a:schemeClr val="tx1">
                              <a:lumMod val="95000"/>
                              <a:lumOff val="5000"/>
                            </a:schemeClr>
                          </a:solidFill>
                          <a:latin typeface="ＭＳ 明朝" pitchFamily="17" charset="-128"/>
                          <a:ea typeface="ＭＳ 明朝" pitchFamily="17" charset="-128"/>
                        </a:rPr>
                        <a:t>)</a:t>
                      </a:r>
                      <a:r>
                        <a:rPr lang="ja-JP" altLang="en-US" sz="700" b="0" i="0" u="none" strike="noStrike" dirty="0">
                          <a:solidFill>
                            <a:schemeClr val="tx1">
                              <a:lumMod val="95000"/>
                              <a:lumOff val="5000"/>
                            </a:schemeClr>
                          </a:solidFill>
                          <a:latin typeface="ＭＳ 明朝" pitchFamily="17" charset="-128"/>
                          <a:ea typeface="ＭＳ 明朝" pitchFamily="17" charset="-128"/>
                        </a:rPr>
                        <a:t>が認められたことをいう。</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417633">
                <a:tc>
                  <a:txBody>
                    <a:bodyPr/>
                    <a:lstStyle/>
                    <a:p>
                      <a:pPr algn="ctr"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ラ行</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lnSpc>
                          <a:spcPts val="1200"/>
                        </a:lnSpc>
                      </a:pPr>
                      <a:r>
                        <a:rPr lang="ja-JP" altLang="en-US" sz="800" b="0" i="0" u="none" strike="noStrike" dirty="0">
                          <a:solidFill>
                            <a:schemeClr val="tx1">
                              <a:lumMod val="95000"/>
                              <a:lumOff val="5000"/>
                            </a:schemeClr>
                          </a:solidFill>
                          <a:latin typeface="ＭＳ 明朝" pitchFamily="17" charset="-128"/>
                          <a:ea typeface="ＭＳ 明朝" pitchFamily="17" charset="-128"/>
                        </a:rPr>
                        <a:t>レセプト</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95000"/>
                              <a:lumOff val="5000"/>
                            </a:schemeClr>
                          </a:solidFill>
                          <a:latin typeface="ＭＳ 明朝" pitchFamily="17" charset="-128"/>
                          <a:ea typeface="ＭＳ 明朝" pitchFamily="17" charset="-128"/>
                        </a:rPr>
                        <a:t>診療報酬請求明細書の通称。</a:t>
                      </a:r>
                    </a:p>
                  </a:txBody>
                  <a:tcPr marL="36000" marR="36000"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cxnSp>
        <p:nvCxnSpPr>
          <p:cNvPr id="5" name="直線コネクタ 4"/>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22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5372100"/>
            <a:ext cx="5270500" cy="3431507"/>
          </a:xfrm>
          <a:prstGeom prst="rect">
            <a:avLst/>
          </a:prstGeom>
        </p:spPr>
      </p:pic>
      <p:pic>
        <p:nvPicPr>
          <p:cNvPr id="2" name="図 1"/>
          <p:cNvPicPr>
            <a:picLocks noChangeAspect="1"/>
          </p:cNvPicPr>
          <p:nvPr/>
        </p:nvPicPr>
        <p:blipFill>
          <a:blip r:embed="rId3"/>
          <a:stretch>
            <a:fillRect/>
          </a:stretch>
        </p:blipFill>
        <p:spPr>
          <a:xfrm>
            <a:off x="381000" y="1397001"/>
            <a:ext cx="5258401" cy="3295265"/>
          </a:xfrm>
          <a:prstGeom prst="rect">
            <a:avLst/>
          </a:prstGeom>
        </p:spPr>
      </p:pic>
      <p:sp>
        <p:nvSpPr>
          <p:cNvPr id="11" name="タイトル 1"/>
          <p:cNvSpPr txBox="1">
            <a:spLocks/>
          </p:cNvSpPr>
          <p:nvPr/>
        </p:nvSpPr>
        <p:spPr>
          <a:xfrm>
            <a:off x="365659" y="631305"/>
            <a:ext cx="6112060"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a:ea typeface="ＭＳ 明朝"/>
              <a:cs typeface="+mj-cs"/>
            </a:endParaRPr>
          </a:p>
        </p:txBody>
      </p:sp>
      <p:sp>
        <p:nvSpPr>
          <p:cNvPr id="15" name="テキスト ボックス 2"/>
          <p:cNvSpPr txBox="1">
            <a:spLocks noChangeAspect="1"/>
          </p:cNvSpPr>
          <p:nvPr/>
        </p:nvSpPr>
        <p:spPr>
          <a:xfrm>
            <a:off x="4077072" y="1103741"/>
            <a:ext cx="273630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dirty="0">
                <a:latin typeface="ＭＳ 明朝"/>
                <a:ea typeface="ＭＳ 明朝"/>
              </a:rPr>
              <a:t>※</a:t>
            </a:r>
            <a:r>
              <a:rPr kumimoji="1" lang="ja-JP" altLang="en-US" sz="800" dirty="0">
                <a:latin typeface="ＭＳ 明朝"/>
                <a:ea typeface="ＭＳ 明朝"/>
              </a:rPr>
              <a:t>各項目毎に上位</a:t>
            </a:r>
            <a:r>
              <a:rPr kumimoji="1" lang="en-US" altLang="ja-JP" sz="800" dirty="0">
                <a:latin typeface="ＭＳ 明朝"/>
                <a:ea typeface="ＭＳ 明朝"/>
              </a:rPr>
              <a:t>5</a:t>
            </a:r>
            <a:r>
              <a:rPr kumimoji="1" lang="ja-JP" altLang="en-US" sz="800" dirty="0">
                <a:latin typeface="ＭＳ 明朝"/>
                <a:ea typeface="ＭＳ 明朝"/>
              </a:rPr>
              <a:t>疾病を　　　　　　表示する。</a:t>
            </a:r>
          </a:p>
        </p:txBody>
      </p:sp>
      <p:sp>
        <p:nvSpPr>
          <p:cNvPr id="16" name="テキスト ボックス 15"/>
          <p:cNvSpPr txBox="1"/>
          <p:nvPr/>
        </p:nvSpPr>
        <p:spPr>
          <a:xfrm>
            <a:off x="5302239" y="1175749"/>
            <a:ext cx="468000" cy="192360"/>
          </a:xfrm>
          <a:prstGeom prst="rect">
            <a:avLst/>
          </a:prstGeom>
          <a:solidFill>
            <a:srgbClr val="FFE07D"/>
          </a:solidFill>
          <a:ln>
            <a:solidFill>
              <a:schemeClr val="bg1">
                <a:lumMod val="75000"/>
              </a:schemeClr>
            </a:solidFill>
          </a:ln>
        </p:spPr>
        <p:txBody>
          <a:bodyPr wrap="square" rtlCol="0">
            <a:spAutoFit/>
          </a:bodyPr>
          <a:lstStyle/>
          <a:p>
            <a:pPr algn="ctr"/>
            <a:r>
              <a:rPr kumimoji="1" lang="ja-JP" altLang="en-US" sz="650" dirty="0">
                <a:latin typeface="ＭＳ 明朝"/>
                <a:ea typeface="ＭＳ 明朝"/>
              </a:rPr>
              <a:t>網掛け</a:t>
            </a:r>
          </a:p>
        </p:txBody>
      </p:sp>
      <p:sp>
        <p:nvSpPr>
          <p:cNvPr id="19" name="注釈文章 9"/>
          <p:cNvSpPr txBox="1">
            <a:spLocks noChangeAspect="1"/>
          </p:cNvSpPr>
          <p:nvPr/>
        </p:nvSpPr>
        <p:spPr>
          <a:xfrm>
            <a:off x="381000" y="4692266"/>
            <a:ext cx="6120000" cy="215444"/>
          </a:xfrm>
          <a:prstGeom prst="rect">
            <a:avLst/>
          </a:prstGeom>
          <a:noFill/>
        </p:spPr>
        <p:txBody>
          <a:bodyPr wrap="square" lIns="0" r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20" name="注釈文章 9"/>
          <p:cNvSpPr txBox="1">
            <a:spLocks noChangeAspect="1"/>
          </p:cNvSpPr>
          <p:nvPr/>
        </p:nvSpPr>
        <p:spPr>
          <a:xfrm>
            <a:off x="381000" y="8783331"/>
            <a:ext cx="6120000" cy="215444"/>
          </a:xfrm>
          <a:prstGeom prst="rect">
            <a:avLst/>
          </a:prstGeom>
          <a:noFill/>
        </p:spPr>
        <p:txBody>
          <a:bodyPr wrap="square" lIns="0" r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13" name="テキスト ボックス 12"/>
          <p:cNvSpPr txBox="1">
            <a:spLocks noChangeAspect="1"/>
          </p:cNvSpPr>
          <p:nvPr/>
        </p:nvSpPr>
        <p:spPr>
          <a:xfrm>
            <a:off x="368660" y="190501"/>
            <a:ext cx="6120680" cy="944860"/>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a:ea typeface="ＭＳ 明朝"/>
                <a:cs typeface="Times New Roman" pitchFamily="18" charset="0"/>
              </a:rPr>
              <a:t>　本町の平成</a:t>
            </a:r>
            <a:r>
              <a:rPr lang="en-US" altLang="ja-JP" sz="1200" dirty="0">
                <a:latin typeface="ＭＳ 明朝"/>
                <a:ea typeface="ＭＳ 明朝"/>
                <a:cs typeface="Times New Roman" pitchFamily="18" charset="0"/>
              </a:rPr>
              <a:t>28</a:t>
            </a:r>
            <a:r>
              <a:rPr lang="ja-JP" altLang="en-US" sz="1200" dirty="0">
                <a:latin typeface="ＭＳ 明朝"/>
                <a:ea typeface="ＭＳ 明朝"/>
                <a:cs typeface="Times New Roman" pitchFamily="18" charset="0"/>
              </a:rPr>
              <a:t>年度における、認定者の疾病別有病率を以下に示す。</a:t>
            </a:r>
            <a:r>
              <a:rPr lang="ja-JP" altLang="en-US" sz="1200" dirty="0">
                <a:latin typeface="ＭＳ 明朝"/>
                <a:ea typeface="ＭＳ 明朝"/>
                <a:cs typeface="ＭＳ Ｐゴシック" pitchFamily="50" charset="-128"/>
              </a:rPr>
              <a:t>疾病別の有病者数を合計すると</a:t>
            </a:r>
            <a:r>
              <a:rPr lang="en-US" altLang="ja-JP" sz="1200" dirty="0">
                <a:latin typeface="ＭＳ 明朝"/>
                <a:ea typeface="ＭＳ 明朝"/>
              </a:rPr>
              <a:t>2,212</a:t>
            </a:r>
            <a:r>
              <a:rPr lang="ja-JP" altLang="en-US" sz="1200" dirty="0">
                <a:latin typeface="ＭＳ 明朝"/>
                <a:ea typeface="ＭＳ 明朝"/>
              </a:rPr>
              <a:t>人となり、認定者は平均</a:t>
            </a:r>
            <a:r>
              <a:rPr lang="en-US" altLang="ja-JP" sz="1200" dirty="0">
                <a:latin typeface="ＭＳ 明朝"/>
                <a:ea typeface="ＭＳ 明朝"/>
              </a:rPr>
              <a:t>2.9</a:t>
            </a:r>
            <a:r>
              <a:rPr lang="ja-JP" altLang="en-US" sz="1200" dirty="0">
                <a:latin typeface="ＭＳ 明朝"/>
                <a:ea typeface="ＭＳ 明朝"/>
              </a:rPr>
              <a:t>疾病を有していることがわかる。</a:t>
            </a:r>
            <a:endParaRPr lang="ja-JP" altLang="en-US" sz="1200" dirty="0">
              <a:latin typeface="ＭＳ 明朝"/>
              <a:ea typeface="ＭＳ 明朝"/>
              <a:cs typeface="ＭＳ Ｐゴシック" pitchFamily="50" charset="-128"/>
            </a:endParaRPr>
          </a:p>
        </p:txBody>
      </p:sp>
      <p:sp>
        <p:nvSpPr>
          <p:cNvPr id="14" name="Rectangle 5"/>
          <p:cNvSpPr>
            <a:spLocks noChangeAspect="1" noChangeArrowheads="1"/>
          </p:cNvSpPr>
          <p:nvPr/>
        </p:nvSpPr>
        <p:spPr bwMode="auto">
          <a:xfrm>
            <a:off x="381000" y="1115616"/>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認定者の疾病別有病状況</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effectLst/>
              <a:latin typeface="ＭＳ 明朝"/>
              <a:ea typeface="ＭＳ 明朝"/>
              <a:cs typeface="ＭＳ Ｐゴシック" pitchFamily="50" charset="-128"/>
            </a:endParaRPr>
          </a:p>
        </p:txBody>
      </p:sp>
      <p:sp>
        <p:nvSpPr>
          <p:cNvPr id="18" name="Rectangle 5"/>
          <p:cNvSpPr>
            <a:spLocks noChangeAspect="1" noChangeArrowheads="1"/>
          </p:cNvSpPr>
          <p:nvPr/>
        </p:nvSpPr>
        <p:spPr bwMode="auto">
          <a:xfrm>
            <a:off x="381000" y="5087931"/>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認定者の疾病別有病率</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effectLst/>
              <a:latin typeface="ＭＳ 明朝"/>
              <a:ea typeface="ＭＳ 明朝"/>
              <a:cs typeface="ＭＳ Ｐゴシック" pitchFamily="50" charset="-128"/>
            </a:endParaRP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15</a:t>
            </a:fld>
            <a:endParaRPr kumimoji="1" lang="ja-JP" altLang="en-US" dirty="0">
              <a:latin typeface="ＭＳ 明朝"/>
              <a:ea typeface="ＭＳ 明朝"/>
            </a:endParaRPr>
          </a:p>
        </p:txBody>
      </p:sp>
    </p:spTree>
    <p:extLst>
      <p:ext uri="{BB962C8B-B14F-4D97-AF65-F5344CB8AC3E}">
        <p14:creationId xmlns:p14="http://schemas.microsoft.com/office/powerpoint/2010/main" val="11174459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00" y="683568"/>
            <a:ext cx="6238875" cy="7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5"/>
          <p:cNvSpPr txBox="1">
            <a:spLocks noChangeArrowheads="1"/>
          </p:cNvSpPr>
          <p:nvPr/>
        </p:nvSpPr>
        <p:spPr bwMode="auto">
          <a:xfrm>
            <a:off x="369000" y="-13934"/>
            <a:ext cx="6120000" cy="338554"/>
          </a:xfrm>
          <a:prstGeom prst="rect">
            <a:avLst/>
          </a:prstGeom>
          <a:noFill/>
          <a:ln w="9525">
            <a:noFill/>
            <a:miter lim="800000"/>
            <a:headEnd/>
            <a:tailEnd/>
          </a:ln>
        </p:spPr>
        <p:txBody>
          <a:bodyPr wrap="square" lIns="0">
            <a:spAutoFit/>
          </a:bodyPr>
          <a:lstStyle/>
          <a:p>
            <a:r>
              <a:rPr lang="en-US" altLang="ja-JP" sz="1600" b="1" dirty="0">
                <a:latin typeface="ＭＳ 明朝" pitchFamily="17" charset="-128"/>
                <a:ea typeface="ＭＳ 明朝" pitchFamily="17" charset="-128"/>
              </a:rPr>
              <a:t>5.</a:t>
            </a:r>
            <a:r>
              <a:rPr lang="ja-JP" altLang="en-US" sz="1600" b="1" dirty="0">
                <a:latin typeface="ＭＳ 明朝" pitchFamily="17" charset="-128"/>
                <a:ea typeface="ＭＳ 明朝" pitchFamily="17" charset="-128"/>
              </a:rPr>
              <a:t>疾病分類</a:t>
            </a:r>
          </a:p>
        </p:txBody>
      </p:sp>
      <p:sp>
        <p:nvSpPr>
          <p:cNvPr id="3" name="スライド番号プレースホルダー 2"/>
          <p:cNvSpPr>
            <a:spLocks noGrp="1"/>
          </p:cNvSpPr>
          <p:nvPr>
            <p:ph type="sldNum" sz="quarter" idx="12"/>
          </p:nvPr>
        </p:nvSpPr>
        <p:spPr/>
        <p:txBody>
          <a:bodyPr/>
          <a:lstStyle/>
          <a:p>
            <a:r>
              <a:rPr lang="ja-JP" altLang="en-US" dirty="0"/>
              <a:t>疾病分類　</a:t>
            </a:r>
            <a:r>
              <a:rPr lang="en-US" altLang="ja-JP" dirty="0"/>
              <a:t>1</a:t>
            </a:r>
            <a:endParaRPr kumimoji="1" lang="ja-JP" altLang="en-US" dirty="0"/>
          </a:p>
        </p:txBody>
      </p:sp>
      <p:cxnSp>
        <p:nvCxnSpPr>
          <p:cNvPr id="6" name="直線コネクタ 5"/>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sp>
        <p:nvSpPr>
          <p:cNvPr id="7" name="テキスト ボックス 5"/>
          <p:cNvSpPr txBox="1">
            <a:spLocks noChangeArrowheads="1"/>
          </p:cNvSpPr>
          <p:nvPr/>
        </p:nvSpPr>
        <p:spPr bwMode="auto">
          <a:xfrm>
            <a:off x="369000" y="386609"/>
            <a:ext cx="6120000" cy="276999"/>
          </a:xfrm>
          <a:prstGeom prst="rect">
            <a:avLst/>
          </a:prstGeom>
          <a:noFill/>
          <a:ln w="9525">
            <a:noFill/>
            <a:miter lim="800000"/>
            <a:headEnd/>
            <a:tailEnd/>
          </a:ln>
        </p:spPr>
        <p:txBody>
          <a:bodyPr wrap="square" lIns="0">
            <a:spAutoFit/>
          </a:bodyPr>
          <a:lstStyle/>
          <a:p>
            <a:r>
              <a:rPr lang="ja-JP" altLang="en-US" sz="1200" dirty="0">
                <a:latin typeface="ＭＳ 明朝" pitchFamily="17" charset="-128"/>
                <a:ea typeface="ＭＳ 明朝" pitchFamily="17" charset="-128"/>
              </a:rPr>
              <a:t>疾病分類表</a:t>
            </a:r>
            <a:r>
              <a:rPr lang="en-US" altLang="ja-JP" sz="1200" dirty="0">
                <a:latin typeface="ＭＳ 明朝" pitchFamily="17" charset="-128"/>
                <a:ea typeface="ＭＳ 明朝" pitchFamily="17" charset="-128"/>
              </a:rPr>
              <a:t>(2013</a:t>
            </a:r>
            <a:r>
              <a:rPr lang="ja-JP" altLang="en-US" sz="1200" dirty="0">
                <a:latin typeface="ＭＳ 明朝" pitchFamily="17" charset="-128"/>
                <a:ea typeface="ＭＳ 明朝" pitchFamily="17" charset="-128"/>
              </a:rPr>
              <a:t>年版</a:t>
            </a:r>
            <a:r>
              <a:rPr lang="en-US" altLang="ja-JP" sz="1200" dirty="0">
                <a:latin typeface="ＭＳ 明朝" pitchFamily="17" charset="-128"/>
                <a:ea typeface="ＭＳ 明朝" pitchFamily="17" charset="-128"/>
              </a:rPr>
              <a:t>)</a:t>
            </a:r>
            <a:endParaRPr lang="ja-JP" altLang="en-US" sz="1200" dirty="0">
              <a:latin typeface="ＭＳ 明朝" pitchFamily="17" charset="-128"/>
              <a:ea typeface="ＭＳ 明朝" pitchFamily="17" charset="-128"/>
            </a:endParaRPr>
          </a:p>
        </p:txBody>
      </p:sp>
    </p:spTree>
    <p:extLst>
      <p:ext uri="{BB962C8B-B14F-4D97-AF65-F5344CB8AC3E}">
        <p14:creationId xmlns:p14="http://schemas.microsoft.com/office/powerpoint/2010/main" val="9495481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0" y="700424"/>
            <a:ext cx="6238875" cy="7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2"/>
          <p:cNvSpPr>
            <a:spLocks noGrp="1"/>
          </p:cNvSpPr>
          <p:nvPr>
            <p:ph type="sldNum" sz="quarter" idx="12"/>
          </p:nvPr>
        </p:nvSpPr>
        <p:spPr>
          <a:xfrm>
            <a:off x="2628900" y="8783669"/>
            <a:ext cx="1600200" cy="485775"/>
          </a:xfrm>
        </p:spPr>
        <p:txBody>
          <a:bodyPr/>
          <a:lstStyle/>
          <a:p>
            <a:r>
              <a:rPr lang="ja-JP" altLang="en-US" dirty="0"/>
              <a:t>疾病分類　</a:t>
            </a:r>
            <a:r>
              <a:rPr lang="en-US" altLang="ja-JP" dirty="0"/>
              <a:t>2</a:t>
            </a:r>
            <a:endParaRPr lang="ja-JP" altLang="en-US" dirty="0"/>
          </a:p>
        </p:txBody>
      </p:sp>
    </p:spTree>
    <p:extLst>
      <p:ext uri="{BB962C8B-B14F-4D97-AF65-F5344CB8AC3E}">
        <p14:creationId xmlns:p14="http://schemas.microsoft.com/office/powerpoint/2010/main" val="10928492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0" y="700424"/>
            <a:ext cx="6238875" cy="7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2"/>
          <p:cNvSpPr>
            <a:spLocks noGrp="1"/>
          </p:cNvSpPr>
          <p:nvPr>
            <p:ph type="sldNum" sz="quarter" idx="12"/>
          </p:nvPr>
        </p:nvSpPr>
        <p:spPr>
          <a:xfrm>
            <a:off x="2628900" y="8783669"/>
            <a:ext cx="1600200" cy="485775"/>
          </a:xfrm>
        </p:spPr>
        <p:txBody>
          <a:bodyPr/>
          <a:lstStyle/>
          <a:p>
            <a:r>
              <a:rPr lang="ja-JP" altLang="en-US" dirty="0"/>
              <a:t>疾病分類　</a:t>
            </a:r>
            <a:r>
              <a:rPr lang="en-US" altLang="ja-JP" dirty="0"/>
              <a:t>3</a:t>
            </a:r>
            <a:endParaRPr lang="ja-JP" altLang="en-US" dirty="0"/>
          </a:p>
        </p:txBody>
      </p:sp>
    </p:spTree>
    <p:extLst>
      <p:ext uri="{BB962C8B-B14F-4D97-AF65-F5344CB8AC3E}">
        <p14:creationId xmlns:p14="http://schemas.microsoft.com/office/powerpoint/2010/main" val="14386899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0" y="695183"/>
            <a:ext cx="6238875" cy="761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2"/>
          <p:cNvSpPr>
            <a:spLocks noGrp="1"/>
          </p:cNvSpPr>
          <p:nvPr>
            <p:ph type="sldNum" sz="quarter" idx="12"/>
          </p:nvPr>
        </p:nvSpPr>
        <p:spPr>
          <a:xfrm>
            <a:off x="2628900" y="8783669"/>
            <a:ext cx="1600200" cy="485775"/>
          </a:xfrm>
        </p:spPr>
        <p:txBody>
          <a:bodyPr/>
          <a:lstStyle/>
          <a:p>
            <a:r>
              <a:rPr lang="ja-JP" altLang="en-US" dirty="0"/>
              <a:t>疾病分類　</a:t>
            </a:r>
            <a:r>
              <a:rPr lang="en-US" altLang="ja-JP" dirty="0"/>
              <a:t>4</a:t>
            </a:r>
            <a:endParaRPr lang="ja-JP" altLang="en-US" dirty="0"/>
          </a:p>
        </p:txBody>
      </p:sp>
    </p:spTree>
    <p:extLst>
      <p:ext uri="{BB962C8B-B14F-4D97-AF65-F5344CB8AC3E}">
        <p14:creationId xmlns:p14="http://schemas.microsoft.com/office/powerpoint/2010/main" val="403406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81000" y="5337357"/>
            <a:ext cx="5845939" cy="2803524"/>
          </a:xfrm>
          <a:prstGeom prst="rect">
            <a:avLst/>
          </a:prstGeom>
        </p:spPr>
      </p:pic>
      <p:pic>
        <p:nvPicPr>
          <p:cNvPr id="3" name="図 2"/>
          <p:cNvPicPr>
            <a:picLocks noChangeAspect="1"/>
          </p:cNvPicPr>
          <p:nvPr/>
        </p:nvPicPr>
        <p:blipFill>
          <a:blip r:embed="rId3"/>
          <a:stretch>
            <a:fillRect/>
          </a:stretch>
        </p:blipFill>
        <p:spPr>
          <a:xfrm>
            <a:off x="381000" y="1267284"/>
            <a:ext cx="6269152" cy="3468887"/>
          </a:xfrm>
          <a:prstGeom prst="rect">
            <a:avLst/>
          </a:prstGeom>
        </p:spPr>
      </p:pic>
      <p:sp>
        <p:nvSpPr>
          <p:cNvPr id="8" name="注釈文章 9"/>
          <p:cNvSpPr txBox="1">
            <a:spLocks noChangeAspect="1"/>
          </p:cNvSpPr>
          <p:nvPr/>
        </p:nvSpPr>
        <p:spPr>
          <a:xfrm>
            <a:off x="381000" y="4736172"/>
            <a:ext cx="5029512" cy="215444"/>
          </a:xfrm>
          <a:prstGeom prst="rect">
            <a:avLst/>
          </a:prstGeom>
          <a:noFill/>
        </p:spPr>
        <p:txBody>
          <a:bodyPr wrap="square" lIns="0" rtlCol="0">
            <a:spAutoFit/>
          </a:bodyPr>
          <a:lstStyle/>
          <a:p>
            <a:r>
              <a:rPr lang="ja-JP" altLang="en-US" sz="800" dirty="0">
                <a:solidFill>
                  <a:prstClr val="black"/>
                </a:solidFill>
                <a:latin typeface="ＭＳ 明朝"/>
                <a:ea typeface="ＭＳ 明朝"/>
              </a:rPr>
              <a:t>出典</a:t>
            </a:r>
            <a:r>
              <a:rPr lang="en-US" altLang="ja-JP" sz="800" dirty="0">
                <a:solidFill>
                  <a:prstClr val="black"/>
                </a:solidFill>
                <a:latin typeface="ＭＳ 明朝"/>
                <a:ea typeface="ＭＳ 明朝"/>
              </a:rPr>
              <a:t>:</a:t>
            </a:r>
            <a:r>
              <a:rPr lang="ja-JP" altLang="en-US" sz="800" dirty="0">
                <a:solidFill>
                  <a:prstClr val="black"/>
                </a:solidFill>
                <a:latin typeface="ＭＳ 明朝"/>
                <a:ea typeface="ＭＳ 明朝"/>
              </a:rPr>
              <a:t>国保データベース</a:t>
            </a:r>
            <a:r>
              <a:rPr lang="en-US" altLang="ja-JP" sz="800" dirty="0">
                <a:solidFill>
                  <a:prstClr val="black"/>
                </a:solidFill>
                <a:latin typeface="ＭＳ 明朝"/>
                <a:ea typeface="ＭＳ 明朝"/>
              </a:rPr>
              <a:t>(KDB)</a:t>
            </a:r>
            <a:r>
              <a:rPr lang="ja-JP" altLang="en-US" sz="800" dirty="0">
                <a:solidFill>
                  <a:prstClr val="black"/>
                </a:solidFill>
                <a:latin typeface="ＭＳ 明朝"/>
                <a:ea typeface="ＭＳ 明朝"/>
              </a:rPr>
              <a:t>システム </a:t>
            </a:r>
            <a:r>
              <a:rPr lang="en-US" altLang="ja-JP" sz="800" dirty="0">
                <a:solidFill>
                  <a:prstClr val="black"/>
                </a:solidFill>
                <a:latin typeface="ＭＳ 明朝"/>
                <a:ea typeface="ＭＳ 明朝"/>
              </a:rPr>
              <a:t>｢</a:t>
            </a:r>
            <a:r>
              <a:rPr lang="ja-JP" altLang="en-US" sz="800" dirty="0">
                <a:solidFill>
                  <a:prstClr val="black"/>
                </a:solidFill>
                <a:latin typeface="ＭＳ 明朝"/>
                <a:ea typeface="ＭＳ 明朝"/>
              </a:rPr>
              <a:t>地域の全体像の把握</a:t>
            </a:r>
            <a:r>
              <a:rPr lang="en-US" altLang="ja-JP" sz="800" dirty="0">
                <a:solidFill>
                  <a:prstClr val="black"/>
                </a:solidFill>
                <a:latin typeface="ＭＳ 明朝"/>
                <a:ea typeface="ＭＳ 明朝"/>
              </a:rPr>
              <a:t>｣</a:t>
            </a:r>
          </a:p>
        </p:txBody>
      </p:sp>
      <p:sp>
        <p:nvSpPr>
          <p:cNvPr id="4" name="タイトル 1"/>
          <p:cNvSpPr txBox="1">
            <a:spLocks noChangeAspect="1"/>
          </p:cNvSpPr>
          <p:nvPr/>
        </p:nvSpPr>
        <p:spPr>
          <a:xfrm>
            <a:off x="369000" y="190500"/>
            <a:ext cx="6120000" cy="531705"/>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　本町の平成</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26</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年度から平成</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28</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a:t>
            </a:r>
            <a:r>
              <a:rPr kumimoji="0" lang="ja-JP" altLang="en-US" sz="1200" kern="0" dirty="0">
                <a:solidFill>
                  <a:prstClr val="black"/>
                </a:solidFill>
                <a:latin typeface="ＭＳ 明朝" panose="02020609040205080304" pitchFamily="17" charset="-128"/>
                <a:ea typeface="ＭＳ 明朝" panose="02020609040205080304" pitchFamily="17" charset="-128"/>
              </a:rPr>
              <a:t>における、</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認定者の疾病別有病率を</a:t>
            </a:r>
            <a:r>
              <a:rPr kumimoji="0" lang="ja-JP" altLang="en-US" sz="1200" kern="0" dirty="0">
                <a:solidFill>
                  <a:prstClr val="black"/>
                </a:solidFill>
                <a:latin typeface="ＭＳ 明朝" panose="02020609040205080304" pitchFamily="17" charset="-128"/>
                <a:ea typeface="ＭＳ 明朝" panose="02020609040205080304" pitchFamily="17" charset="-128"/>
              </a:rPr>
              <a:t>年度別</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に示す。</a:t>
            </a:r>
            <a:r>
              <a:rPr kumimoji="0" lang="ja-JP" altLang="en-US" sz="1200" kern="0" dirty="0">
                <a:latin typeface="ＭＳ 明朝" panose="02020609040205080304" pitchFamily="17" charset="-128"/>
                <a:ea typeface="ＭＳ 明朝" panose="02020609040205080304" pitchFamily="17" charset="-128"/>
              </a:rPr>
              <a:t>平成</a:t>
            </a:r>
            <a:r>
              <a:rPr kumimoji="0" lang="en-US" altLang="ja-JP" sz="1200" kern="0" dirty="0">
                <a:latin typeface="ＭＳ 明朝" panose="02020609040205080304" pitchFamily="17" charset="-128"/>
                <a:ea typeface="ＭＳ 明朝" panose="02020609040205080304" pitchFamily="17" charset="-128"/>
              </a:rPr>
              <a:t>28</a:t>
            </a:r>
            <a:r>
              <a:rPr kumimoji="0" lang="ja-JP" altLang="en-US" sz="1200" kern="0" dirty="0">
                <a:latin typeface="ＭＳ 明朝" panose="02020609040205080304" pitchFamily="17" charset="-128"/>
                <a:ea typeface="ＭＳ 明朝" panose="02020609040205080304" pitchFamily="17" charset="-128"/>
              </a:rPr>
              <a:t>年度の認定者が有している平均疾病数</a:t>
            </a:r>
            <a:r>
              <a:rPr kumimoji="0" lang="en-US" altLang="ja-JP" sz="1200" kern="0" dirty="0">
                <a:latin typeface="ＭＳ 明朝" panose="02020609040205080304" pitchFamily="17" charset="-128"/>
                <a:ea typeface="ＭＳ 明朝" panose="02020609040205080304" pitchFamily="17" charset="-128"/>
              </a:rPr>
              <a:t>2.9</a:t>
            </a:r>
            <a:r>
              <a:rPr kumimoji="0" lang="ja-JP" altLang="en-US" sz="1200" kern="0" dirty="0">
                <a:latin typeface="ＭＳ 明朝" panose="02020609040205080304" pitchFamily="17" charset="-128"/>
                <a:ea typeface="ＭＳ 明朝" panose="02020609040205080304" pitchFamily="17" charset="-128"/>
              </a:rPr>
              <a:t>疾病は平成</a:t>
            </a:r>
            <a:r>
              <a:rPr kumimoji="0" lang="en-US" altLang="ja-JP" sz="1200" kern="0" dirty="0">
                <a:latin typeface="ＭＳ 明朝" panose="02020609040205080304" pitchFamily="17" charset="-128"/>
                <a:ea typeface="ＭＳ 明朝" panose="02020609040205080304" pitchFamily="17" charset="-128"/>
              </a:rPr>
              <a:t>26</a:t>
            </a:r>
            <a:r>
              <a:rPr kumimoji="0" lang="ja-JP" altLang="en-US" sz="1200" kern="0" dirty="0">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cs typeface="Times New Roman" pitchFamily="18" charset="0"/>
              </a:rPr>
              <a:t>からほぼ横ばいである。</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テキスト ボックス 11"/>
          <p:cNvSpPr txBox="1">
            <a:spLocks noChangeAspect="1"/>
          </p:cNvSpPr>
          <p:nvPr/>
        </p:nvSpPr>
        <p:spPr>
          <a:xfrm>
            <a:off x="391633" y="971600"/>
            <a:ext cx="6120000" cy="323165"/>
          </a:xfrm>
          <a:prstGeom prst="rect">
            <a:avLst/>
          </a:prstGeom>
          <a:noFill/>
          <a:ln>
            <a:noFill/>
          </a:ln>
        </p:spPr>
        <p:txBody>
          <a:bodyPr wrap="square" lIns="0" rIns="0" rtlCol="0">
            <a:spAutoFit/>
          </a:bodyPr>
          <a:lstStyle/>
          <a:p>
            <a:pPr>
              <a:lnSpc>
                <a:spcPct val="125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認定者の疾病別有病状況</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5" name="スライド番号プレースホルダー 4"/>
          <p:cNvSpPr>
            <a:spLocks noGrp="1"/>
          </p:cNvSpPr>
          <p:nvPr>
            <p:ph type="sldNum" sz="quarter" idx="12"/>
          </p:nvPr>
        </p:nvSpPr>
        <p:spPr>
          <a:xfrm>
            <a:off x="2628900" y="8838753"/>
            <a:ext cx="1600200" cy="485775"/>
          </a:xfrm>
        </p:spPr>
        <p:txBody>
          <a:bodyPr/>
          <a:lstStyle/>
          <a:p>
            <a:fld id="{420EA04B-0610-44E1-BBA9-CB539F9A7CEB}"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9" name="テキスト ボックス 8"/>
          <p:cNvSpPr txBox="1">
            <a:spLocks noChangeAspect="1"/>
          </p:cNvSpPr>
          <p:nvPr/>
        </p:nvSpPr>
        <p:spPr>
          <a:xfrm>
            <a:off x="381000" y="5067133"/>
            <a:ext cx="6120000" cy="323165"/>
          </a:xfrm>
          <a:prstGeom prst="rect">
            <a:avLst/>
          </a:prstGeom>
          <a:noFill/>
          <a:ln>
            <a:noFill/>
          </a:ln>
        </p:spPr>
        <p:txBody>
          <a:bodyPr wrap="square" lIns="0" rIns="0" rtlCol="0">
            <a:spAutoFit/>
          </a:bodyPr>
          <a:lstStyle/>
          <a:p>
            <a:pPr>
              <a:lnSpc>
                <a:spcPct val="125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認定者の疾病別有病率</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0" name="注釈文章 9"/>
          <p:cNvSpPr txBox="1">
            <a:spLocks noChangeAspect="1"/>
          </p:cNvSpPr>
          <p:nvPr/>
        </p:nvSpPr>
        <p:spPr>
          <a:xfrm>
            <a:off x="381000" y="8127302"/>
            <a:ext cx="5029512" cy="215444"/>
          </a:xfrm>
          <a:prstGeom prst="rect">
            <a:avLst/>
          </a:prstGeom>
          <a:noFill/>
        </p:spPr>
        <p:txBody>
          <a:bodyPr wrap="square" lIns="0" rtlCol="0">
            <a:spAutoFit/>
          </a:bodyPr>
          <a:lstStyle/>
          <a:p>
            <a:r>
              <a:rPr lang="ja-JP" altLang="en-US" sz="800" dirty="0">
                <a:solidFill>
                  <a:prstClr val="black"/>
                </a:solidFill>
                <a:latin typeface="ＭＳ 明朝"/>
                <a:ea typeface="ＭＳ 明朝"/>
              </a:rPr>
              <a:t>出典</a:t>
            </a:r>
            <a:r>
              <a:rPr lang="en-US" altLang="ja-JP" sz="800" dirty="0">
                <a:solidFill>
                  <a:prstClr val="black"/>
                </a:solidFill>
                <a:latin typeface="ＭＳ 明朝"/>
                <a:ea typeface="ＭＳ 明朝"/>
              </a:rPr>
              <a:t>:</a:t>
            </a:r>
            <a:r>
              <a:rPr lang="ja-JP" altLang="en-US" sz="800" dirty="0">
                <a:solidFill>
                  <a:prstClr val="black"/>
                </a:solidFill>
                <a:latin typeface="ＭＳ 明朝"/>
                <a:ea typeface="ＭＳ 明朝"/>
              </a:rPr>
              <a:t>国保データベース</a:t>
            </a:r>
            <a:r>
              <a:rPr lang="en-US" altLang="ja-JP" sz="800" dirty="0">
                <a:solidFill>
                  <a:prstClr val="black"/>
                </a:solidFill>
                <a:latin typeface="ＭＳ 明朝"/>
                <a:ea typeface="ＭＳ 明朝"/>
              </a:rPr>
              <a:t>(KDB)</a:t>
            </a:r>
            <a:r>
              <a:rPr lang="ja-JP" altLang="en-US" sz="800" dirty="0">
                <a:solidFill>
                  <a:prstClr val="black"/>
                </a:solidFill>
                <a:latin typeface="ＭＳ 明朝"/>
                <a:ea typeface="ＭＳ 明朝"/>
              </a:rPr>
              <a:t>システム </a:t>
            </a:r>
            <a:r>
              <a:rPr lang="en-US" altLang="ja-JP" sz="800" dirty="0">
                <a:solidFill>
                  <a:prstClr val="black"/>
                </a:solidFill>
                <a:latin typeface="ＭＳ 明朝"/>
                <a:ea typeface="ＭＳ 明朝"/>
              </a:rPr>
              <a:t>｢</a:t>
            </a:r>
            <a:r>
              <a:rPr lang="ja-JP" altLang="en-US" sz="800" dirty="0">
                <a:solidFill>
                  <a:prstClr val="black"/>
                </a:solidFill>
                <a:latin typeface="ＭＳ 明朝"/>
                <a:ea typeface="ＭＳ 明朝"/>
              </a:rPr>
              <a:t>地域の全体像の把握</a:t>
            </a:r>
            <a:r>
              <a:rPr lang="en-US" altLang="ja-JP" sz="800" dirty="0">
                <a:solidFill>
                  <a:prstClr val="black"/>
                </a:solidFill>
                <a:latin typeface="ＭＳ 明朝"/>
                <a:ea typeface="ＭＳ 明朝"/>
              </a:rPr>
              <a:t>｣</a:t>
            </a:r>
            <a:endParaRPr lang="ja-JP" altLang="en-US" sz="800" dirty="0">
              <a:solidFill>
                <a:prstClr val="black"/>
              </a:solidFill>
              <a:latin typeface="ＭＳ 明朝"/>
              <a:ea typeface="ＭＳ 明朝"/>
            </a:endParaRPr>
          </a:p>
        </p:txBody>
      </p:sp>
      <p:sp>
        <p:nvSpPr>
          <p:cNvPr id="13" name="テキスト ボックス 2"/>
          <p:cNvSpPr txBox="1"/>
          <p:nvPr/>
        </p:nvSpPr>
        <p:spPr>
          <a:xfrm>
            <a:off x="4041068" y="977244"/>
            <a:ext cx="2736304" cy="3377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dirty="0">
                <a:solidFill>
                  <a:prstClr val="black"/>
                </a:solidFill>
                <a:latin typeface="ＭＳ 明朝"/>
                <a:ea typeface="ＭＳ 明朝"/>
              </a:rPr>
              <a:t>※</a:t>
            </a:r>
            <a:r>
              <a:rPr lang="ja-JP" altLang="en-US" sz="800" dirty="0">
                <a:solidFill>
                  <a:prstClr val="black"/>
                </a:solidFill>
                <a:latin typeface="ＭＳ 明朝"/>
                <a:ea typeface="ＭＳ 明朝"/>
              </a:rPr>
              <a:t>各項目毎に上位</a:t>
            </a:r>
            <a:r>
              <a:rPr lang="en-US" altLang="ja-JP" sz="800" dirty="0">
                <a:solidFill>
                  <a:prstClr val="black"/>
                </a:solidFill>
                <a:latin typeface="ＭＳ 明朝"/>
                <a:ea typeface="ＭＳ 明朝"/>
              </a:rPr>
              <a:t>5</a:t>
            </a:r>
            <a:r>
              <a:rPr lang="ja-JP" altLang="en-US" sz="800" dirty="0">
                <a:solidFill>
                  <a:prstClr val="black"/>
                </a:solidFill>
                <a:latin typeface="ＭＳ 明朝"/>
                <a:ea typeface="ＭＳ 明朝"/>
              </a:rPr>
              <a:t>疾病を　　　　　　表示する。</a:t>
            </a:r>
          </a:p>
        </p:txBody>
      </p:sp>
      <p:sp>
        <p:nvSpPr>
          <p:cNvPr id="14" name="テキスト ボックス 13"/>
          <p:cNvSpPr txBox="1"/>
          <p:nvPr/>
        </p:nvSpPr>
        <p:spPr>
          <a:xfrm>
            <a:off x="5271012" y="1050435"/>
            <a:ext cx="468000" cy="192360"/>
          </a:xfrm>
          <a:prstGeom prst="rect">
            <a:avLst/>
          </a:prstGeom>
          <a:solidFill>
            <a:srgbClr val="FFE07D"/>
          </a:solidFill>
          <a:ln>
            <a:solidFill>
              <a:schemeClr val="tx1">
                <a:lumMod val="95000"/>
                <a:lumOff val="5000"/>
              </a:schemeClr>
            </a:solidFill>
          </a:ln>
        </p:spPr>
        <p:txBody>
          <a:bodyPr wrap="square" rtlCol="0">
            <a:spAutoFit/>
          </a:bodyPr>
          <a:lstStyle/>
          <a:p>
            <a:pPr algn="ctr"/>
            <a:r>
              <a:rPr lang="ja-JP" altLang="en-US" sz="650" dirty="0">
                <a:solidFill>
                  <a:prstClr val="black"/>
                </a:solidFill>
                <a:latin typeface="ＭＳ 明朝"/>
                <a:ea typeface="ＭＳ 明朝"/>
              </a:rPr>
              <a:t>網掛け</a:t>
            </a:r>
          </a:p>
        </p:txBody>
      </p:sp>
    </p:spTree>
    <p:extLst>
      <p:ext uri="{BB962C8B-B14F-4D97-AF65-F5344CB8AC3E}">
        <p14:creationId xmlns:p14="http://schemas.microsoft.com/office/powerpoint/2010/main" val="131738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001" y="4180778"/>
            <a:ext cx="5905500" cy="3864467"/>
          </a:xfrm>
          <a:prstGeom prst="rect">
            <a:avLst/>
          </a:prstGeom>
        </p:spPr>
      </p:pic>
      <p:pic>
        <p:nvPicPr>
          <p:cNvPr id="3" name="図 2"/>
          <p:cNvPicPr>
            <a:picLocks noChangeAspect="1"/>
          </p:cNvPicPr>
          <p:nvPr/>
        </p:nvPicPr>
        <p:blipFill>
          <a:blip r:embed="rId3"/>
          <a:stretch>
            <a:fillRect/>
          </a:stretch>
        </p:blipFill>
        <p:spPr>
          <a:xfrm>
            <a:off x="381000" y="1141745"/>
            <a:ext cx="6285872" cy="2315848"/>
          </a:xfrm>
          <a:prstGeom prst="rect">
            <a:avLst/>
          </a:prstGeom>
        </p:spPr>
      </p:pic>
      <p:sp>
        <p:nvSpPr>
          <p:cNvPr id="12" name="テキスト ボックス 11"/>
          <p:cNvSpPr txBox="1"/>
          <p:nvPr/>
        </p:nvSpPr>
        <p:spPr>
          <a:xfrm>
            <a:off x="-32370" y="375791"/>
            <a:ext cx="6858000" cy="307777"/>
          </a:xfrm>
          <a:prstGeom prst="rect">
            <a:avLst/>
          </a:prstGeom>
          <a:noFill/>
        </p:spPr>
        <p:txBody>
          <a:bodyPr wrap="square" rtlCol="0">
            <a:spAutoFit/>
          </a:bodyPr>
          <a:lstStyle/>
          <a:p>
            <a:r>
              <a:rPr kumimoji="1" lang="ja-JP" altLang="en-US" sz="1400" b="1" dirty="0">
                <a:latin typeface="ＭＳ 明朝"/>
                <a:ea typeface="ＭＳ 明朝"/>
              </a:rPr>
              <a:t>　　　</a:t>
            </a:r>
            <a:endParaRPr kumimoji="1" lang="ja-JP" altLang="en-US" sz="1400" dirty="0">
              <a:latin typeface="ＭＳ 明朝"/>
              <a:ea typeface="ＭＳ 明朝"/>
            </a:endParaRPr>
          </a:p>
        </p:txBody>
      </p:sp>
      <p:sp>
        <p:nvSpPr>
          <p:cNvPr id="10" name="注釈文章 9"/>
          <p:cNvSpPr txBox="1">
            <a:spLocks noChangeAspect="1"/>
          </p:cNvSpPr>
          <p:nvPr/>
        </p:nvSpPr>
        <p:spPr>
          <a:xfrm>
            <a:off x="381000" y="3457593"/>
            <a:ext cx="4669472" cy="215444"/>
          </a:xfrm>
          <a:prstGeom prst="rect">
            <a:avLst/>
          </a:prstGeom>
          <a:noFill/>
        </p:spPr>
        <p:txBody>
          <a:bodyPr wrap="square" lIns="0" r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14" name="注釈文章 9"/>
          <p:cNvSpPr txBox="1">
            <a:spLocks noChangeAspect="1"/>
          </p:cNvSpPr>
          <p:nvPr/>
        </p:nvSpPr>
        <p:spPr>
          <a:xfrm>
            <a:off x="381000" y="8028964"/>
            <a:ext cx="5245536" cy="215444"/>
          </a:xfrm>
          <a:prstGeom prst="rect">
            <a:avLst/>
          </a:prstGeom>
          <a:noFill/>
        </p:spPr>
        <p:txBody>
          <a:bodyPr wrap="square" lIns="0" r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15" name="タイトル 1"/>
          <p:cNvSpPr txBox="1">
            <a:spLocks noChangeAspect="1"/>
          </p:cNvSpPr>
          <p:nvPr/>
        </p:nvSpPr>
        <p:spPr>
          <a:xfrm>
            <a:off x="368660" y="127000"/>
            <a:ext cx="6120680" cy="839588"/>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(5)</a:t>
            </a:r>
            <a:r>
              <a:rPr lang="ja-JP" altLang="en-US" sz="1400" dirty="0">
                <a:latin typeface="ＭＳ 明朝"/>
                <a:ea typeface="ＭＳ 明朝"/>
                <a:cs typeface="Times New Roman" pitchFamily="18" charset="0"/>
              </a:rPr>
              <a:t>主たる死因の状況</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　本町の平成</a:t>
            </a:r>
            <a:r>
              <a:rPr lang="en-US" altLang="ja-JP" sz="1200" dirty="0">
                <a:latin typeface="ＭＳ 明朝"/>
                <a:ea typeface="ＭＳ 明朝"/>
                <a:cs typeface="Times New Roman" pitchFamily="18" charset="0"/>
              </a:rPr>
              <a:t>28</a:t>
            </a:r>
            <a:r>
              <a:rPr lang="ja-JP" altLang="en-US" sz="1200" dirty="0">
                <a:latin typeface="ＭＳ 明朝"/>
                <a:ea typeface="ＭＳ 明朝"/>
                <a:cs typeface="Times New Roman" pitchFamily="18" charset="0"/>
              </a:rPr>
              <a:t>年度における、主たる死因の状況を以下に示す。</a:t>
            </a:r>
            <a:r>
              <a:rPr lang="ja-JP" altLang="en-US" sz="1200" dirty="0">
                <a:latin typeface="ＭＳ 明朝"/>
                <a:ea typeface="ＭＳ 明朝"/>
                <a:cs typeface="+mj-cs"/>
              </a:rPr>
              <a:t>　</a:t>
            </a:r>
            <a:endParaRPr kumimoji="1" lang="ja-JP" altLang="ja-JP" sz="1200" b="0" i="0" u="none" strike="noStrike" kern="1200" cap="none" spc="0" normalizeH="0" baseline="0" noProof="0" dirty="0">
              <a:ln>
                <a:noFill/>
              </a:ln>
              <a:effectLst/>
              <a:uLnTx/>
              <a:uFillTx/>
              <a:latin typeface="ＭＳ 明朝"/>
              <a:ea typeface="ＭＳ 明朝"/>
              <a:cs typeface="+mj-cs"/>
            </a:endParaRPr>
          </a:p>
        </p:txBody>
      </p:sp>
      <p:sp>
        <p:nvSpPr>
          <p:cNvPr id="16" name="Rectangle 5"/>
          <p:cNvSpPr>
            <a:spLocks noChangeAspect="1" noChangeArrowheads="1"/>
          </p:cNvSpPr>
          <p:nvPr/>
        </p:nvSpPr>
        <p:spPr bwMode="auto">
          <a:xfrm>
            <a:off x="381000" y="862367"/>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主たる死因の状況</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effectLst/>
              <a:latin typeface="ＭＳ 明朝"/>
              <a:ea typeface="ＭＳ 明朝"/>
              <a:cs typeface="ＭＳ Ｐゴシック" pitchFamily="50" charset="-128"/>
            </a:endParaRPr>
          </a:p>
        </p:txBody>
      </p:sp>
      <p:sp>
        <p:nvSpPr>
          <p:cNvPr id="17" name="Rectangle 5"/>
          <p:cNvSpPr>
            <a:spLocks noChangeAspect="1" noChangeArrowheads="1"/>
          </p:cNvSpPr>
          <p:nvPr/>
        </p:nvSpPr>
        <p:spPr bwMode="auto">
          <a:xfrm>
            <a:off x="381000" y="3913391"/>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主たる死因の割合</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28</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17</a:t>
            </a:fld>
            <a:endParaRPr kumimoji="1" lang="ja-JP" altLang="en-US" dirty="0">
              <a:latin typeface="ＭＳ 明朝"/>
              <a:ea typeface="ＭＳ 明朝"/>
            </a:endParaRPr>
          </a:p>
        </p:txBody>
      </p:sp>
    </p:spTree>
    <p:extLst>
      <p:ext uri="{BB962C8B-B14F-4D97-AF65-F5344CB8AC3E}">
        <p14:creationId xmlns:p14="http://schemas.microsoft.com/office/powerpoint/2010/main" val="314078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0321" y="1612899"/>
            <a:ext cx="6178207" cy="2633793"/>
          </a:xfrm>
          <a:prstGeom prst="rect">
            <a:avLst/>
          </a:prstGeom>
        </p:spPr>
      </p:pic>
      <p:sp>
        <p:nvSpPr>
          <p:cNvPr id="13" name="テキスト ボックス 12"/>
          <p:cNvSpPr txBox="1">
            <a:spLocks noChangeAspect="1"/>
          </p:cNvSpPr>
          <p:nvPr/>
        </p:nvSpPr>
        <p:spPr>
          <a:xfrm>
            <a:off x="368660" y="190502"/>
            <a:ext cx="6120680" cy="925114"/>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本町の平成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年度から平成</a:t>
            </a:r>
            <a:r>
              <a:rPr lang="en-US" altLang="ja-JP" sz="1200" dirty="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kumimoji="0" lang="ja-JP" altLang="en-US" sz="1200" kern="0" dirty="0">
                <a:latin typeface="ＭＳ 明朝" panose="02020609040205080304" pitchFamily="17" charset="-128"/>
                <a:ea typeface="ＭＳ 明朝" panose="02020609040205080304" pitchFamily="17" charset="-128"/>
              </a:rPr>
              <a:t>における、</a:t>
            </a:r>
            <a:r>
              <a:rPr lang="ja-JP" altLang="en-US" sz="1200" dirty="0">
                <a:latin typeface="ＭＳ 明朝" panose="02020609040205080304" pitchFamily="17" charset="-128"/>
                <a:ea typeface="ＭＳ 明朝" panose="02020609040205080304" pitchFamily="17" charset="-128"/>
                <a:cs typeface="Times New Roman" pitchFamily="18" charset="0"/>
              </a:rPr>
              <a:t>主たる死因の状況を</a:t>
            </a:r>
            <a:r>
              <a:rPr kumimoji="0" lang="ja-JP" altLang="en-US" sz="1200" kern="0" dirty="0">
                <a:latin typeface="ＭＳ 明朝" panose="02020609040205080304" pitchFamily="17" charset="-128"/>
                <a:ea typeface="ＭＳ 明朝" panose="02020609040205080304" pitchFamily="17" charset="-128"/>
              </a:rPr>
              <a:t>年度別</a:t>
            </a:r>
            <a:r>
              <a:rPr lang="ja-JP" altLang="en-US" sz="1200" dirty="0">
                <a:latin typeface="ＭＳ 明朝" panose="02020609040205080304" pitchFamily="17" charset="-128"/>
                <a:ea typeface="ＭＳ 明朝" panose="02020609040205080304" pitchFamily="17" charset="-128"/>
                <a:cs typeface="Times New Roman" pitchFamily="18" charset="0"/>
              </a:rPr>
              <a:t>に示す。平成</a:t>
            </a:r>
            <a:r>
              <a:rPr lang="en-US" altLang="ja-JP" sz="1200" dirty="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年度を平成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年度と比較すると、悪性新生物</a:t>
            </a:r>
            <a:r>
              <a:rPr lang="en-US" altLang="ja-JP" sz="1200" dirty="0">
                <a:latin typeface="ＭＳ 明朝" panose="02020609040205080304" pitchFamily="17" charset="-128"/>
                <a:ea typeface="ＭＳ 明朝" panose="02020609040205080304" pitchFamily="17" charset="-128"/>
                <a:cs typeface="Times New Roman" pitchFamily="18" charset="0"/>
              </a:rPr>
              <a:t>39</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37</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人増加しており、心臓病</a:t>
            </a:r>
            <a:r>
              <a:rPr lang="en-US" altLang="ja-JP" sz="1200" dirty="0">
                <a:latin typeface="ＭＳ 明朝" panose="02020609040205080304" pitchFamily="17" charset="-128"/>
                <a:ea typeface="ＭＳ 明朝" panose="02020609040205080304" pitchFamily="17" charset="-128"/>
                <a:cs typeface="Times New Roman" pitchFamily="18" charset="0"/>
              </a:rPr>
              <a:t>32</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29</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人増加している。また、脳疾患</a:t>
            </a:r>
            <a:r>
              <a:rPr lang="en-US" altLang="ja-JP" sz="1200" dirty="0">
                <a:latin typeface="ＭＳ 明朝" panose="02020609040205080304" pitchFamily="17" charset="-128"/>
                <a:ea typeface="ＭＳ 明朝" panose="02020609040205080304" pitchFamily="17" charset="-128"/>
                <a:cs typeface="Times New Roman" pitchFamily="18" charset="0"/>
              </a:rPr>
              <a:t>15</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18</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人減少している。</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1" name="タイトル 1"/>
          <p:cNvSpPr txBox="1">
            <a:spLocks/>
          </p:cNvSpPr>
          <p:nvPr/>
        </p:nvSpPr>
        <p:spPr>
          <a:xfrm>
            <a:off x="365659" y="631305"/>
            <a:ext cx="6112060"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12" name="Rectangle 5"/>
          <p:cNvSpPr>
            <a:spLocks noChangeAspect="1" noChangeArrowheads="1"/>
          </p:cNvSpPr>
          <p:nvPr/>
        </p:nvSpPr>
        <p:spPr bwMode="auto">
          <a:xfrm>
            <a:off x="381000" y="1343515"/>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主たる死因の状況</a:t>
            </a:r>
            <a:endParaRPr kumimoji="1" lang="en-US" altLang="ja-JP" sz="1200" b="0" i="0" u="none" strike="noStrike" cap="none" normalizeH="0" baseline="0" dirty="0">
              <a:ln>
                <a:noFill/>
              </a:ln>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7" name="注釈文章 9"/>
          <p:cNvSpPr txBox="1">
            <a:spLocks noChangeAspect="1"/>
          </p:cNvSpPr>
          <p:nvPr/>
        </p:nvSpPr>
        <p:spPr>
          <a:xfrm>
            <a:off x="381000" y="4246693"/>
            <a:ext cx="4669472"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Rectangle 5"/>
          <p:cNvSpPr>
            <a:spLocks noChangeAspect="1" noChangeArrowheads="1"/>
          </p:cNvSpPr>
          <p:nvPr/>
        </p:nvSpPr>
        <p:spPr bwMode="auto">
          <a:xfrm>
            <a:off x="381000" y="4696788"/>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主たる死因の割合</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2" name="注釈文章 9"/>
          <p:cNvSpPr txBox="1">
            <a:spLocks noChangeAspect="1"/>
          </p:cNvSpPr>
          <p:nvPr/>
        </p:nvSpPr>
        <p:spPr>
          <a:xfrm>
            <a:off x="381000" y="7776718"/>
            <a:ext cx="5245536"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18</a:t>
            </a:fld>
            <a:endParaRPr kumimoji="1" lang="ja-JP" altLang="en-US" dirty="0">
              <a:latin typeface="ＭＳ 明朝"/>
              <a:ea typeface="ＭＳ 明朝"/>
            </a:endParaRPr>
          </a:p>
        </p:txBody>
      </p:sp>
      <p:pic>
        <p:nvPicPr>
          <p:cNvPr id="3" name="図 2"/>
          <p:cNvPicPr>
            <a:picLocks noChangeAspect="1"/>
          </p:cNvPicPr>
          <p:nvPr/>
        </p:nvPicPr>
        <p:blipFill>
          <a:blip r:embed="rId3"/>
          <a:stretch>
            <a:fillRect/>
          </a:stretch>
        </p:blipFill>
        <p:spPr>
          <a:xfrm>
            <a:off x="380585" y="4973194"/>
            <a:ext cx="5465958" cy="2803524"/>
          </a:xfrm>
          <a:prstGeom prst="rect">
            <a:avLst/>
          </a:prstGeom>
        </p:spPr>
      </p:pic>
    </p:spTree>
    <p:extLst>
      <p:ext uri="{BB962C8B-B14F-4D97-AF65-F5344CB8AC3E}">
        <p14:creationId xmlns:p14="http://schemas.microsoft.com/office/powerpoint/2010/main" val="11374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 4"/>
          <p:cNvGraphicFramePr>
            <a:graphicFrameLocks noGrp="1" noChangeAspect="1"/>
          </p:cNvGraphicFramePr>
          <p:nvPr>
            <p:extLst>
              <p:ext uri="{D42A27DB-BD31-4B8C-83A1-F6EECF244321}">
                <p14:modId xmlns:p14="http://schemas.microsoft.com/office/powerpoint/2010/main" val="2219292093"/>
              </p:ext>
            </p:extLst>
          </p:nvPr>
        </p:nvGraphicFramePr>
        <p:xfrm>
          <a:off x="381000" y="284904"/>
          <a:ext cx="6096000" cy="8618400"/>
        </p:xfrm>
        <a:graphic>
          <a:graphicData uri="http://schemas.openxmlformats.org/drawingml/2006/table">
            <a:tbl>
              <a:tblPr/>
              <a:tblGrid>
                <a:gridCol w="621102">
                  <a:extLst>
                    <a:ext uri="{9D8B030D-6E8A-4147-A177-3AD203B41FA5}">
                      <a16:colId xmlns:a16="http://schemas.microsoft.com/office/drawing/2014/main" val="20000"/>
                    </a:ext>
                  </a:extLst>
                </a:gridCol>
                <a:gridCol w="4853796">
                  <a:extLst>
                    <a:ext uri="{9D8B030D-6E8A-4147-A177-3AD203B41FA5}">
                      <a16:colId xmlns:a16="http://schemas.microsoft.com/office/drawing/2014/main" val="20001"/>
                    </a:ext>
                  </a:extLst>
                </a:gridCol>
                <a:gridCol w="621102">
                  <a:extLst>
                    <a:ext uri="{9D8B030D-6E8A-4147-A177-3AD203B41FA5}">
                      <a16:colId xmlns:a16="http://schemas.microsoft.com/office/drawing/2014/main" val="20002"/>
                    </a:ext>
                  </a:extLst>
                </a:gridCol>
              </a:tblGrid>
              <a:tr h="205200">
                <a:tc gridSpan="2">
                  <a:txBody>
                    <a:bodyPr/>
                    <a:lstStyle/>
                    <a:p>
                      <a:pPr algn="l" rtl="0" fontAlgn="ctr"/>
                      <a:r>
                        <a:rPr lang="ja-JP" altLang="en-US" sz="1100" b="1" i="0" u="none" strike="noStrike" dirty="0">
                          <a:solidFill>
                            <a:schemeClr val="tx1"/>
                          </a:solidFill>
                          <a:latin typeface="ＭＳ 明朝"/>
                          <a:ea typeface="ＭＳ 明朝"/>
                        </a:rPr>
                        <a:t> 第</a:t>
                      </a:r>
                      <a:r>
                        <a:rPr lang="en-US" altLang="ja-JP" sz="1100" b="1" i="0" u="none" strike="noStrike" dirty="0">
                          <a:solidFill>
                            <a:schemeClr val="tx1"/>
                          </a:solidFill>
                          <a:latin typeface="ＭＳ 明朝"/>
                          <a:ea typeface="ＭＳ 明朝"/>
                        </a:rPr>
                        <a:t>1</a:t>
                      </a:r>
                      <a:r>
                        <a:rPr lang="ja-JP" altLang="en-US" sz="1100" b="1" i="0" u="none" strike="noStrike" dirty="0">
                          <a:solidFill>
                            <a:schemeClr val="tx1"/>
                          </a:solidFill>
                          <a:latin typeface="ＭＳ 明朝"/>
                          <a:ea typeface="ＭＳ 明朝"/>
                        </a:rPr>
                        <a:t>章　保険者の特性把握と分析結果</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1" i="0" u="none" strike="noStrike" dirty="0">
                          <a:solidFill>
                            <a:srgbClr val="FFFFFF"/>
                          </a:solidFill>
                          <a:effectLst/>
                          <a:latin typeface="Arial"/>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分析の背景</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保険者の特性把握</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a:solidFill>
                            <a:srgbClr val="000000"/>
                          </a:solidFill>
                          <a:effectLst/>
                          <a:latin typeface="ＭＳ 明朝"/>
                          <a:ea typeface="ＭＳ 明朝"/>
                        </a:rPr>
                        <a:t> 　</a:t>
                      </a:r>
                      <a:r>
                        <a:rPr lang="en-US" altLang="zh-TW" sz="1100" b="0" i="0" u="none" strike="noStrike" dirty="0">
                          <a:solidFill>
                            <a:srgbClr val="000000"/>
                          </a:solidFill>
                          <a:effectLst/>
                          <a:latin typeface="ＭＳ 明朝"/>
                          <a:ea typeface="ＭＳ 明朝"/>
                        </a:rPr>
                        <a:t>(</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基本情報</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医療費等の状況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特定健康診査受診状況及び特定保健指導実施状況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①特定健康診査</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②特定保健指導</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介護保険の状況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zh-TW" sz="1100" b="0" i="0" u="none" strike="noStrike" dirty="0">
                          <a:solidFill>
                            <a:srgbClr val="000000"/>
                          </a:solidFill>
                          <a:effectLst/>
                          <a:latin typeface="ＭＳ 明朝"/>
                          <a:ea typeface="ＭＳ 明朝"/>
                        </a:rPr>
                        <a:t>(</a:t>
                      </a:r>
                      <a:r>
                        <a:rPr lang="en-US" altLang="ja-JP" sz="1100" b="0" i="0" u="none" strike="noStrike" dirty="0">
                          <a:solidFill>
                            <a:srgbClr val="000000"/>
                          </a:solidFill>
                          <a:effectLst/>
                          <a:latin typeface="ＭＳ 明朝"/>
                          <a:ea typeface="ＭＳ 明朝"/>
                        </a:rPr>
                        <a:t>5</a:t>
                      </a:r>
                      <a:r>
                        <a:rPr lang="en-US" altLang="zh-TW" sz="1100" b="0" i="0" u="none" strike="noStrike" dirty="0">
                          <a:solidFill>
                            <a:srgbClr val="000000"/>
                          </a:solidFill>
                          <a:effectLst/>
                          <a:latin typeface="ＭＳ 明朝"/>
                          <a:ea typeface="ＭＳ 明朝"/>
                        </a:rPr>
                        <a:t>)</a:t>
                      </a:r>
                      <a:r>
                        <a:rPr lang="ja-JP" altLang="en-US" sz="1100" b="0" i="0" u="none" strike="noStrike" dirty="0">
                          <a:solidFill>
                            <a:srgbClr val="000000"/>
                          </a:solidFill>
                          <a:effectLst/>
                          <a:latin typeface="ＭＳ 明朝"/>
                          <a:ea typeface="ＭＳ 明朝"/>
                        </a:rPr>
                        <a:t>主たる死因の状況</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医療情報分析結果</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基礎統計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高額レセプトの件数及び医療費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zh-TW" altLang="en-US" sz="1100" b="0" i="0" u="none" strike="noStrike">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①高額レセプトの件数及び割合</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13"/>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②高額レセプト発生患者の疾病傾向</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明朝"/>
                          <a:ea typeface="ＭＳ 明朝"/>
                        </a:rPr>
                        <a:t>　 </a:t>
                      </a:r>
                      <a:r>
                        <a:rPr lang="en-US" altLang="zh-TW"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疾病別医療費</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①大分類による疾病別医療費統計</a:t>
                      </a:r>
                      <a:endParaRPr lang="en-US" altLang="ja-JP" sz="1100" b="0" i="0" u="none" strike="noStrike" baseline="0"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②中分類による疾病別医療費統計</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生活習慣病に係る医療費</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05200">
                <a:tc gridSpan="2">
                  <a:txBody>
                    <a:bodyPr/>
                    <a:lstStyle/>
                    <a:p>
                      <a:pPr algn="l" rtl="0" fontAlgn="ctr"/>
                      <a:r>
                        <a:rPr lang="ja-JP" altLang="en-US" sz="1100" b="1" i="0" u="none" strike="noStrike" dirty="0">
                          <a:solidFill>
                            <a:schemeClr val="tx1"/>
                          </a:solidFill>
                          <a:latin typeface="ＭＳ 明朝"/>
                          <a:ea typeface="ＭＳ 明朝"/>
                        </a:rPr>
                        <a:t> 第</a:t>
                      </a:r>
                      <a:r>
                        <a:rPr lang="en-US" altLang="ja-JP" sz="1100" b="1" i="0" u="none" strike="noStrike" dirty="0">
                          <a:solidFill>
                            <a:schemeClr val="tx1"/>
                          </a:solidFill>
                          <a:latin typeface="ＭＳ 明朝"/>
                          <a:ea typeface="ＭＳ 明朝"/>
                        </a:rPr>
                        <a:t>2</a:t>
                      </a:r>
                      <a:r>
                        <a:rPr lang="ja-JP" altLang="en-US" sz="1100" b="1" i="0" u="none" strike="noStrike" dirty="0">
                          <a:solidFill>
                            <a:schemeClr val="tx1"/>
                          </a:solidFill>
                          <a:latin typeface="ＭＳ 明朝"/>
                          <a:ea typeface="ＭＳ 明朝"/>
                        </a:rPr>
                        <a:t>章　第</a:t>
                      </a:r>
                      <a:r>
                        <a:rPr lang="en-US" altLang="ja-JP" sz="1100" b="1" i="0" u="none" strike="noStrike" dirty="0">
                          <a:solidFill>
                            <a:schemeClr val="tx1"/>
                          </a:solidFill>
                          <a:latin typeface="ＭＳ 明朝"/>
                          <a:ea typeface="ＭＳ 明朝"/>
                        </a:rPr>
                        <a:t>2</a:t>
                      </a:r>
                      <a:r>
                        <a:rPr lang="ja-JP" altLang="en-US" sz="1100" b="1" i="0" u="none" strike="noStrike" dirty="0">
                          <a:solidFill>
                            <a:schemeClr val="tx1"/>
                          </a:solidFill>
                          <a:latin typeface="ＭＳ 明朝"/>
                          <a:ea typeface="ＭＳ 明朝"/>
                        </a:rPr>
                        <a:t>期データヘルス計画</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ja-JP" altLang="en-US" sz="1100" b="1"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19"/>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1.</a:t>
                      </a:r>
                      <a:r>
                        <a:rPr lang="ja-JP" altLang="en-US" sz="1100" b="0" i="0" u="none" strike="noStrike" dirty="0">
                          <a:solidFill>
                            <a:srgbClr val="000000"/>
                          </a:solidFill>
                          <a:effectLst/>
                          <a:latin typeface="ＭＳ 明朝"/>
                          <a:ea typeface="ＭＳ 明朝"/>
                        </a:rPr>
                        <a:t>計画策定について</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背景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計画期間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a:t>
                      </a:r>
                      <a:r>
                        <a:rPr lang="en-US" altLang="zh-TW"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基本方針</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3"/>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データヘルス計画の位置づけ</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(5)</a:t>
                      </a:r>
                      <a:r>
                        <a:rPr lang="ja-JP" altLang="en-US" sz="1100" b="0" i="0" u="none" strike="noStrike" dirty="0">
                          <a:solidFill>
                            <a:srgbClr val="000000"/>
                          </a:solidFill>
                          <a:effectLst/>
                          <a:latin typeface="ＭＳ 明朝"/>
                          <a:ea typeface="ＭＳ 明朝"/>
                        </a:rPr>
                        <a:t>実施体制･関係者連携</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明朝"/>
                          <a:ea typeface="ＭＳ 明朝"/>
                        </a:rPr>
                        <a:t> 2.</a:t>
                      </a:r>
                      <a:r>
                        <a:rPr lang="ja-JP" altLang="en-US" sz="1100" b="0" i="0" u="none" strike="noStrike" dirty="0">
                          <a:solidFill>
                            <a:srgbClr val="000000"/>
                          </a:solidFill>
                          <a:effectLst/>
                          <a:latin typeface="ＭＳ 明朝"/>
                          <a:ea typeface="ＭＳ 明朝"/>
                        </a:rPr>
                        <a:t>過去の取り組みの考察</a:t>
                      </a:r>
                      <a:r>
                        <a:rPr lang="en-US" altLang="ja-JP" sz="1100" b="0" i="0" u="none" strike="noStrike" dirty="0">
                          <a:solidFill>
                            <a:srgbClr val="000000"/>
                          </a:solidFill>
                          <a:effectLst/>
                          <a:latin typeface="ＭＳ 明朝"/>
                          <a:ea typeface="ＭＳ 明朝"/>
                        </a:rPr>
                        <a:t>(</a:t>
                      </a:r>
                      <a:r>
                        <a:rPr lang="ja-JP" altLang="en-US" sz="1100" b="0" i="0" u="none" strike="noStrike" dirty="0">
                          <a:solidFill>
                            <a:srgbClr val="000000"/>
                          </a:solidFill>
                          <a:effectLst/>
                          <a:latin typeface="ＭＳ 明朝"/>
                          <a:ea typeface="ＭＳ 明朝"/>
                        </a:rPr>
                        <a:t>第</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期データヘルス計画の振り返り</a:t>
                      </a:r>
                      <a:r>
                        <a:rPr lang="en-US" altLang="ja-JP" sz="1100" b="0" i="0" u="none" strike="noStrike" dirty="0">
                          <a:solidFill>
                            <a:srgbClr val="000000"/>
                          </a:solidFill>
                          <a:effectLst/>
                          <a:latin typeface="ＭＳ 明朝"/>
                          <a:ea typeface="ＭＳ 明朝"/>
                        </a:rPr>
                        <a:t>)</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保健事業実施に係る分析結果</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特定健康診査及びレセプトデータによる指導対象者群分析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8"/>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特定健康診査に係る分析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9"/>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特定保健指導に係る分析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健診異常値放置者に係る分析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1"/>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baseline="0"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(5)</a:t>
                      </a:r>
                      <a:r>
                        <a:rPr lang="ja-JP" altLang="en-US" sz="1100" b="0" i="0" u="none" strike="noStrike" dirty="0">
                          <a:solidFill>
                            <a:srgbClr val="000000"/>
                          </a:solidFill>
                          <a:effectLst/>
                          <a:latin typeface="ＭＳ 明朝"/>
                          <a:ea typeface="ＭＳ 明朝"/>
                        </a:rPr>
                        <a:t>生活習慣病治療中断者に係る分析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baseline="0" dirty="0">
                          <a:solidFill>
                            <a:srgbClr val="000000"/>
                          </a:solidFill>
                          <a:effectLst/>
                          <a:latin typeface="ＭＳ 明朝"/>
                        </a:rPr>
                        <a:t>   </a:t>
                      </a:r>
                      <a:r>
                        <a:rPr lang="en-US" altLang="ja-JP" sz="1100" b="0" i="0" u="none" strike="noStrike" dirty="0">
                          <a:solidFill>
                            <a:srgbClr val="000000"/>
                          </a:solidFill>
                          <a:effectLst/>
                          <a:latin typeface="ＭＳ 明朝"/>
                        </a:rPr>
                        <a:t>(6)</a:t>
                      </a:r>
                      <a:r>
                        <a:rPr lang="ja-JP" altLang="en-US" sz="1100" b="0" i="0" u="none" strike="noStrike" dirty="0">
                          <a:solidFill>
                            <a:srgbClr val="000000"/>
                          </a:solidFill>
                          <a:effectLst/>
                          <a:latin typeface="ＭＳ 明朝"/>
                        </a:rPr>
                        <a:t>糖尿病性腎症重症化予防に係る分析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kumimoji="1" lang="en-US" altLang="ja-JP" sz="1100" b="0" i="0" u="none" strike="noStrike" kern="1200" baseline="0" dirty="0">
                          <a:solidFill>
                            <a:srgbClr val="000000"/>
                          </a:solidFill>
                          <a:effectLst/>
                          <a:latin typeface="ＭＳ 明朝"/>
                          <a:ea typeface="+mn-ea"/>
                          <a:cs typeface="+mn-cs"/>
                        </a:rPr>
                        <a:t>   (</a:t>
                      </a:r>
                      <a:r>
                        <a:rPr lang="en-US" altLang="ja-JP" sz="1100" b="0" i="0" u="none" strike="noStrike" dirty="0">
                          <a:solidFill>
                            <a:srgbClr val="000000"/>
                          </a:solidFill>
                          <a:effectLst/>
                          <a:latin typeface="ＭＳ 明朝"/>
                        </a:rPr>
                        <a:t>7)</a:t>
                      </a:r>
                      <a:r>
                        <a:rPr lang="ja-JP" altLang="en-US" sz="1100" b="0" i="0" u="none" strike="noStrike" dirty="0">
                          <a:solidFill>
                            <a:srgbClr val="000000"/>
                          </a:solidFill>
                          <a:effectLst/>
                          <a:latin typeface="ＭＳ 明朝"/>
                        </a:rPr>
                        <a:t>受診行動適正化に係る分析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(8)</a:t>
                      </a:r>
                      <a:r>
                        <a:rPr lang="ja-JP" altLang="en-US" sz="1100" b="0" i="0" u="none" strike="noStrike" dirty="0">
                          <a:solidFill>
                            <a:srgbClr val="000000"/>
                          </a:solidFill>
                          <a:effectLst/>
                          <a:latin typeface="ＭＳ 明朝"/>
                        </a:rPr>
                        <a:t>ジェネリック医薬品普及率に係る分析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5"/>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(9)</a:t>
                      </a:r>
                      <a:r>
                        <a:rPr lang="ja-JP" altLang="en-US" sz="1100" b="0" i="0" u="none" strike="noStrike" dirty="0">
                          <a:solidFill>
                            <a:srgbClr val="000000"/>
                          </a:solidFill>
                          <a:effectLst/>
                          <a:latin typeface="ＭＳ 明朝"/>
                        </a:rPr>
                        <a:t>薬剤併用禁忌に係る分析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(10)</a:t>
                      </a:r>
                      <a:r>
                        <a:rPr lang="ja-JP" altLang="en-US" sz="1100" b="0" i="0" u="none" strike="noStrike" dirty="0">
                          <a:solidFill>
                            <a:srgbClr val="000000"/>
                          </a:solidFill>
                          <a:effectLst/>
                          <a:latin typeface="ＭＳ 明朝"/>
                        </a:rPr>
                        <a:t>服薬情報に係る分析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4.</a:t>
                      </a:r>
                      <a:r>
                        <a:rPr lang="ja-JP" altLang="en-US" sz="1100" b="0" i="0" u="none" strike="noStrike" dirty="0">
                          <a:solidFill>
                            <a:srgbClr val="000000"/>
                          </a:solidFill>
                          <a:effectLst/>
                          <a:latin typeface="ＭＳ 明朝"/>
                        </a:rPr>
                        <a:t>分析結果に基づく健康課題の把握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(1)</a:t>
                      </a:r>
                      <a:r>
                        <a:rPr lang="ja-JP" altLang="en-US" sz="1100" b="0" i="0" u="none" strike="noStrike" dirty="0">
                          <a:solidFill>
                            <a:srgbClr val="000000"/>
                          </a:solidFill>
                          <a:effectLst/>
                          <a:latin typeface="ＭＳ 明朝"/>
                        </a:rPr>
                        <a:t>分析結果</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(2)</a:t>
                      </a:r>
                      <a:r>
                        <a:rPr lang="ja-JP" altLang="en-US" sz="1100" b="0" i="0" u="none" strike="noStrike" dirty="0">
                          <a:solidFill>
                            <a:srgbClr val="000000"/>
                          </a:solidFill>
                          <a:effectLst/>
                          <a:latin typeface="ＭＳ 明朝"/>
                        </a:rPr>
                        <a:t>分析結果に基づく課題とその対策</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4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5.</a:t>
                      </a:r>
                      <a:r>
                        <a:rPr lang="ja-JP" altLang="en-US" sz="1100" b="0" i="0" u="none" strike="noStrike" dirty="0">
                          <a:solidFill>
                            <a:srgbClr val="000000"/>
                          </a:solidFill>
                          <a:effectLst/>
                          <a:latin typeface="ＭＳ 明朝"/>
                        </a:rPr>
                        <a:t>保健事業実施計画</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41"/>
                  </a:ext>
                </a:extLst>
              </a:tr>
            </a:tbl>
          </a:graphicData>
        </a:graphic>
      </p:graphicFrame>
      <p:sp>
        <p:nvSpPr>
          <p:cNvPr id="6" name="Rectangle 4"/>
          <p:cNvSpPr>
            <a:spLocks noChangeArrowheads="1"/>
          </p:cNvSpPr>
          <p:nvPr/>
        </p:nvSpPr>
        <p:spPr bwMode="auto">
          <a:xfrm>
            <a:off x="3105834" y="-36512"/>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r>
              <a:rPr kumimoji="1" lang="ja-JP" altLang="en-US" sz="1200" b="0" i="0" u="none" strike="noStrike" cap="none" normalizeH="0" baseline="0" dirty="0">
                <a:ln>
                  <a:noFill/>
                </a:ln>
                <a:solidFill>
                  <a:srgbClr val="000000"/>
                </a:solidFill>
                <a:effectLst/>
                <a:latin typeface="ＭＳ 明朝"/>
                <a:ea typeface="ＭＳ 明朝"/>
                <a:cs typeface="ＭＳ Ｐゴシック" pitchFamily="50" charset="-128"/>
              </a:rPr>
              <a:t>目次</a:t>
            </a: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endParaRPr kumimoji="1" lang="en-US" altLang="ja-JP" sz="18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2" name="スライド番号プレースホルダー 1">
            <a:extLst>
              <a:ext uri="{FF2B5EF4-FFF2-40B4-BE49-F238E27FC236}">
                <a16:creationId xmlns:a16="http://schemas.microsoft.com/office/drawing/2014/main" id="{E0E30164-A9B9-4838-8B49-8EDAF3583171}"/>
              </a:ext>
            </a:extLst>
          </p:cNvPr>
          <p:cNvSpPr>
            <a:spLocks noGrp="1"/>
          </p:cNvSpPr>
          <p:nvPr>
            <p:ph type="sldNum" sz="quarter" idx="12"/>
          </p:nvPr>
        </p:nvSpPr>
        <p:spPr/>
        <p:txBody>
          <a:bodyPr/>
          <a:lstStyle/>
          <a:p>
            <a:fld id="{420EA04B-0610-44E1-BBA9-CB539F9A7CEB}" type="slidenum">
              <a:rPr kumimoji="1" lang="ja-JP" altLang="en-US" smtClean="0"/>
              <a:pPr/>
              <a:t>1</a:t>
            </a:fld>
            <a:endParaRPr kumimoji="1" lang="ja-JP" altLang="en-US" dirty="0"/>
          </a:p>
        </p:txBody>
      </p:sp>
    </p:spTree>
    <p:extLst>
      <p:ext uri="{BB962C8B-B14F-4D97-AF65-F5344CB8AC3E}">
        <p14:creationId xmlns:p14="http://schemas.microsoft.com/office/powerpoint/2010/main" val="17285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0650" y="2184396"/>
            <a:ext cx="6098521" cy="2896601"/>
          </a:xfrm>
          <a:prstGeom prst="rect">
            <a:avLst/>
          </a:prstGeom>
        </p:spPr>
      </p:pic>
      <p:sp>
        <p:nvSpPr>
          <p:cNvPr id="15" name="テキスト ボックス 14"/>
          <p:cNvSpPr txBox="1">
            <a:spLocks noChangeAspect="1"/>
          </p:cNvSpPr>
          <p:nvPr/>
        </p:nvSpPr>
        <p:spPr>
          <a:xfrm>
            <a:off x="369000" y="11"/>
            <a:ext cx="6120000"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a:ea typeface="ＭＳ 明朝"/>
                <a:cs typeface="Times New Roman" pitchFamily="18" charset="0"/>
              </a:rPr>
              <a:t>3.</a:t>
            </a:r>
            <a:r>
              <a:rPr lang="ja-JP" altLang="en-US" sz="1600" b="1" dirty="0">
                <a:latin typeface="ＭＳ 明朝"/>
                <a:ea typeface="ＭＳ 明朝"/>
                <a:cs typeface="Times New Roman" pitchFamily="18" charset="0"/>
              </a:rPr>
              <a:t>医療情報分析結果</a:t>
            </a:r>
            <a:endParaRPr lang="en-US" altLang="ja-JP" sz="1600" b="1" dirty="0">
              <a:latin typeface="ＭＳ 明朝"/>
              <a:ea typeface="ＭＳ 明朝"/>
              <a:cs typeface="Times New Roman" pitchFamily="18" charset="0"/>
            </a:endParaRPr>
          </a:p>
        </p:txBody>
      </p:sp>
      <p:sp>
        <p:nvSpPr>
          <p:cNvPr id="18" name="テキスト ボックス 17"/>
          <p:cNvSpPr txBox="1">
            <a:spLocks noChangeAspect="1"/>
          </p:cNvSpPr>
          <p:nvPr/>
        </p:nvSpPr>
        <p:spPr>
          <a:xfrm>
            <a:off x="385274" y="1907704"/>
            <a:ext cx="6120000" cy="276999"/>
          </a:xfrm>
          <a:prstGeom prst="rect">
            <a:avLst/>
          </a:prstGeom>
          <a:noFill/>
          <a:ln>
            <a:noFill/>
          </a:ln>
        </p:spPr>
        <p:txBody>
          <a:bodyPr wrap="square" lIns="0" rIns="0" rtlCol="0">
            <a:spAutoFit/>
          </a:bodyPr>
          <a:lstStyle/>
          <a:p>
            <a:r>
              <a:rPr lang="ja-JP" altLang="en-US" sz="1200" dirty="0">
                <a:solidFill>
                  <a:prstClr val="black"/>
                </a:solidFill>
                <a:latin typeface="ＭＳ 明朝"/>
                <a:ea typeface="ＭＳ 明朝"/>
              </a:rPr>
              <a:t>基礎統計</a:t>
            </a:r>
          </a:p>
        </p:txBody>
      </p:sp>
      <p:sp>
        <p:nvSpPr>
          <p:cNvPr id="9" name="テキスト ボックス 8"/>
          <p:cNvSpPr txBox="1">
            <a:spLocks noChangeAspect="1"/>
          </p:cNvSpPr>
          <p:nvPr/>
        </p:nvSpPr>
        <p:spPr>
          <a:xfrm>
            <a:off x="381000" y="8103294"/>
            <a:ext cx="6120000" cy="954107"/>
          </a:xfrm>
          <a:prstGeom prst="rect">
            <a:avLst/>
          </a:prstGeom>
          <a:noFill/>
          <a:ln>
            <a:noFill/>
          </a:ln>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医療機関もしくは保険薬局に受診されたレセプトに記載されている、保険の請求点数を集計し、金額にするために</a:t>
            </a:r>
            <a:r>
              <a:rPr lang="en-US" altLang="ja-JP" sz="800" dirty="0">
                <a:latin typeface="ＭＳ 明朝"/>
                <a:ea typeface="ＭＳ 明朝"/>
              </a:rPr>
              <a:t>10</a:t>
            </a:r>
            <a:r>
              <a:rPr lang="ja-JP" altLang="en-US" sz="800" dirty="0">
                <a:latin typeface="ＭＳ 明朝"/>
                <a:ea typeface="ＭＳ 明朝"/>
              </a:rPr>
              <a:t>倍にして表示。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医療機関もしくは保険薬局に受診されたレセプトの人数を集計。同診療年月で一人の方に複数のレセプトが発行された場合は、一人として集計。</a:t>
            </a:r>
            <a:endParaRPr kumimoji="1" lang="ja-JP" altLang="en-US" sz="800" dirty="0">
              <a:latin typeface="ＭＳ 明朝"/>
              <a:ea typeface="ＭＳ 明朝"/>
            </a:endParaRPr>
          </a:p>
        </p:txBody>
      </p:sp>
      <p:sp>
        <p:nvSpPr>
          <p:cNvPr id="17" name="Rectangle 1"/>
          <p:cNvSpPr>
            <a:spLocks noChangeArrowheads="1"/>
          </p:cNvSpPr>
          <p:nvPr/>
        </p:nvSpPr>
        <p:spPr bwMode="auto">
          <a:xfrm>
            <a:off x="368660" y="270938"/>
            <a:ext cx="6120680" cy="15078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en-US" altLang="ja-JP" sz="1400" dirty="0">
                <a:latin typeface="ＭＳ 明朝"/>
                <a:ea typeface="ＭＳ 明朝"/>
                <a:cs typeface="Times New Roman" pitchFamily="18" charset="0"/>
              </a:rPr>
              <a:t>(1)</a:t>
            </a:r>
            <a:r>
              <a:rPr lang="ja-JP" altLang="en-US" sz="1400" dirty="0">
                <a:latin typeface="ＭＳ 明朝"/>
                <a:ea typeface="ＭＳ 明朝"/>
                <a:cs typeface="Times New Roman" pitchFamily="18" charset="0"/>
              </a:rPr>
              <a:t>基礎統計</a:t>
            </a:r>
            <a:endParaRPr lang="en-US" altLang="ja-JP" sz="14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rPr>
              <a:t>　当医療費統計は、吉岡町国民健康保険における、平成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月診療分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の入院</a:t>
            </a:r>
            <a:r>
              <a:rPr lang="en-US" altLang="ja-JP" sz="1200" dirty="0">
                <a:latin typeface="ＭＳ 明朝"/>
                <a:ea typeface="ＭＳ 明朝"/>
              </a:rPr>
              <a:t>(DPC</a:t>
            </a:r>
            <a:r>
              <a:rPr lang="ja-JP" altLang="en-US" sz="1200" dirty="0">
                <a:latin typeface="ＭＳ 明朝"/>
                <a:ea typeface="ＭＳ 明朝"/>
              </a:rPr>
              <a:t>を含む</a:t>
            </a:r>
            <a:r>
              <a:rPr lang="en-US" altLang="ja-JP" sz="1200" dirty="0">
                <a:latin typeface="ＭＳ 明朝"/>
                <a:ea typeface="ＭＳ 明朝"/>
              </a:rPr>
              <a:t>)</a:t>
            </a:r>
            <a:r>
              <a:rPr lang="ja-JP" altLang="en-US" sz="1200" dirty="0" err="1">
                <a:latin typeface="ＭＳ 明朝"/>
                <a:ea typeface="ＭＳ 明朝"/>
              </a:rPr>
              <a:t>、</a:t>
            </a:r>
            <a:r>
              <a:rPr lang="ja-JP" altLang="en-US" sz="1200" dirty="0">
                <a:latin typeface="ＭＳ 明朝"/>
                <a:ea typeface="ＭＳ 明朝"/>
              </a:rPr>
              <a:t>入院外、調剤の電子レセプトを対象とし分析する。被保険者数、レセプト件数、医療費、患者数等は以下の通りである。被保険者数は平均</a:t>
            </a:r>
            <a:r>
              <a:rPr lang="en-US" altLang="ja-JP" sz="1200" dirty="0">
                <a:latin typeface="ＭＳ 明朝"/>
                <a:ea typeface="ＭＳ 明朝"/>
              </a:rPr>
              <a:t>4,706</a:t>
            </a:r>
            <a:r>
              <a:rPr lang="ja-JP" altLang="en-US" sz="1200" dirty="0">
                <a:latin typeface="ＭＳ 明朝"/>
                <a:ea typeface="ＭＳ 明朝"/>
              </a:rPr>
              <a:t>人、レセプト件数は平均</a:t>
            </a:r>
            <a:r>
              <a:rPr lang="en-US" altLang="ja-JP" sz="1200" dirty="0">
                <a:latin typeface="ＭＳ 明朝"/>
                <a:ea typeface="ＭＳ 明朝"/>
              </a:rPr>
              <a:t>5,284</a:t>
            </a:r>
            <a:r>
              <a:rPr lang="ja-JP" altLang="en-US" sz="1200" dirty="0">
                <a:latin typeface="ＭＳ 明朝"/>
                <a:ea typeface="ＭＳ 明朝"/>
              </a:rPr>
              <a:t>件、患者数は平均</a:t>
            </a:r>
            <a:r>
              <a:rPr lang="en-US" altLang="ja-JP" sz="1200" dirty="0">
                <a:latin typeface="ＭＳ 明朝"/>
                <a:ea typeface="ＭＳ 明朝"/>
              </a:rPr>
              <a:t>2,421</a:t>
            </a:r>
            <a:r>
              <a:rPr lang="ja-JP" altLang="en-US" sz="1200" dirty="0">
                <a:latin typeface="ＭＳ 明朝"/>
                <a:ea typeface="ＭＳ 明朝"/>
              </a:rPr>
              <a:t>人となった。また、患者一人当たりの医療費は平均</a:t>
            </a:r>
            <a:r>
              <a:rPr lang="en-US" altLang="ja-JP" sz="1200" dirty="0">
                <a:latin typeface="ＭＳ 明朝"/>
                <a:ea typeface="ＭＳ 明朝"/>
              </a:rPr>
              <a:t>49,300</a:t>
            </a:r>
            <a:r>
              <a:rPr lang="ja-JP" altLang="en-US" sz="1200" dirty="0">
                <a:latin typeface="ＭＳ 明朝"/>
                <a:ea typeface="ＭＳ 明朝"/>
              </a:rPr>
              <a:t>円となった。</a:t>
            </a:r>
            <a:endParaRPr lang="en-US" altLang="ja-JP" sz="1200" dirty="0">
              <a:latin typeface="ＭＳ 明朝"/>
              <a:ea typeface="ＭＳ 明朝"/>
            </a:endParaRPr>
          </a:p>
        </p:txBody>
      </p:sp>
      <p:cxnSp>
        <p:nvCxnSpPr>
          <p:cNvPr id="12" name="直線コネクタ 11"/>
          <p:cNvCxnSpPr>
            <a:cxnSpLocks noChangeAspect="1"/>
          </p:cNvCxnSpPr>
          <p:nvPr/>
        </p:nvCxnSpPr>
        <p:spPr>
          <a:xfrm>
            <a:off x="333000" y="299778"/>
            <a:ext cx="6192000" cy="0"/>
          </a:xfrm>
          <a:prstGeom prst="line">
            <a:avLst/>
          </a:prstGeom>
          <a:effectLst/>
        </p:spPr>
        <p:style>
          <a:lnRef idx="1">
            <a:schemeClr val="dk1"/>
          </a:lnRef>
          <a:fillRef idx="0">
            <a:schemeClr val="dk1"/>
          </a:fillRef>
          <a:effectRef idx="0">
            <a:schemeClr val="dk1"/>
          </a:effectRef>
          <a:fontRef idx="minor">
            <a:schemeClr val="tx1"/>
          </a:fontRef>
        </p:style>
      </p:cxnSp>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19</a:t>
            </a:fld>
            <a:endParaRPr kumimoji="1" lang="ja-JP" altLang="en-US" dirty="0">
              <a:latin typeface="ＭＳ 明朝"/>
              <a:ea typeface="ＭＳ 明朝"/>
            </a:endParaRPr>
          </a:p>
        </p:txBody>
      </p:sp>
      <p:pic>
        <p:nvPicPr>
          <p:cNvPr id="4" name="図 3"/>
          <p:cNvPicPr>
            <a:picLocks noChangeAspect="1"/>
          </p:cNvPicPr>
          <p:nvPr/>
        </p:nvPicPr>
        <p:blipFill>
          <a:blip r:embed="rId3"/>
          <a:stretch>
            <a:fillRect/>
          </a:stretch>
        </p:blipFill>
        <p:spPr>
          <a:xfrm>
            <a:off x="390650" y="5198500"/>
            <a:ext cx="6098350" cy="2904794"/>
          </a:xfrm>
          <a:prstGeom prst="rect">
            <a:avLst/>
          </a:prstGeom>
        </p:spPr>
      </p:pic>
    </p:spTree>
    <p:extLst>
      <p:ext uri="{BB962C8B-B14F-4D97-AF65-F5344CB8AC3E}">
        <p14:creationId xmlns:p14="http://schemas.microsoft.com/office/powerpoint/2010/main" val="36172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0794" y="2088103"/>
            <a:ext cx="6080316" cy="2077496"/>
          </a:xfrm>
          <a:prstGeom prst="rect">
            <a:avLst/>
          </a:prstGeom>
        </p:spPr>
      </p:pic>
      <p:sp>
        <p:nvSpPr>
          <p:cNvPr id="12" name="注釈文章 9"/>
          <p:cNvSpPr txBox="1">
            <a:spLocks noChangeAspect="1"/>
          </p:cNvSpPr>
          <p:nvPr/>
        </p:nvSpPr>
        <p:spPr>
          <a:xfrm>
            <a:off x="375000" y="6329380"/>
            <a:ext cx="6120000" cy="830997"/>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a:t>
            </a:r>
            <a:r>
              <a:rPr lang="en-US" altLang="ja-JP" sz="800" dirty="0">
                <a:latin typeface="ＭＳ 明朝"/>
                <a:ea typeface="ＭＳ 明朝"/>
              </a:rPr>
              <a:t>…</a:t>
            </a:r>
            <a:r>
              <a:rPr lang="ja-JP" altLang="en-US" sz="800" dirty="0">
                <a:latin typeface="ＭＳ 明朝"/>
                <a:ea typeface="ＭＳ 明朝"/>
              </a:rPr>
              <a:t>データ化範囲</a:t>
            </a:r>
            <a:r>
              <a:rPr lang="en-US" altLang="ja-JP" sz="800" dirty="0">
                <a:latin typeface="ＭＳ 明朝"/>
                <a:ea typeface="ＭＳ 明朝"/>
              </a:rPr>
              <a:t>(</a:t>
            </a:r>
            <a:r>
              <a:rPr lang="ja-JP" altLang="en-US" sz="800" dirty="0">
                <a:latin typeface="ＭＳ 明朝"/>
                <a:ea typeface="ＭＳ 明朝"/>
              </a:rPr>
              <a:t>分析対象</a:t>
            </a:r>
            <a:r>
              <a:rPr lang="en-US" altLang="ja-JP" sz="800" dirty="0">
                <a:latin typeface="ＭＳ 明朝"/>
                <a:ea typeface="ＭＳ 明朝"/>
              </a:rPr>
              <a:t>)</a:t>
            </a:r>
            <a:r>
              <a:rPr lang="ja-JP" altLang="en-US" sz="800" dirty="0">
                <a:latin typeface="ＭＳ 明朝"/>
                <a:ea typeface="ＭＳ 明朝"/>
              </a:rPr>
              <a:t>全体での医療費を算出。</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高額レセプトの医療費</a:t>
            </a:r>
            <a:r>
              <a:rPr lang="en-US" altLang="ja-JP" sz="800" dirty="0">
                <a:latin typeface="ＭＳ 明朝"/>
                <a:ea typeface="ＭＳ 明朝"/>
              </a:rPr>
              <a:t>…</a:t>
            </a:r>
            <a:r>
              <a:rPr lang="ja-JP" altLang="en-US" sz="800" dirty="0">
                <a:latin typeface="ＭＳ 明朝"/>
                <a:ea typeface="ＭＳ 明朝"/>
              </a:rPr>
              <a:t>高額</a:t>
            </a:r>
            <a:r>
              <a:rPr lang="en-US" altLang="ja-JP" sz="800" dirty="0">
                <a:latin typeface="ＭＳ 明朝"/>
                <a:ea typeface="ＭＳ 明朝"/>
              </a:rPr>
              <a:t>(5</a:t>
            </a:r>
            <a:r>
              <a:rPr lang="ja-JP" altLang="en-US" sz="800" dirty="0">
                <a:latin typeface="ＭＳ 明朝"/>
                <a:ea typeface="ＭＳ 明朝"/>
              </a:rPr>
              <a:t>万点以上</a:t>
            </a:r>
            <a:r>
              <a:rPr lang="en-US" altLang="ja-JP" sz="800" dirty="0">
                <a:latin typeface="ＭＳ 明朝"/>
                <a:ea typeface="ＭＳ 明朝"/>
              </a:rPr>
              <a:t>)</a:t>
            </a:r>
            <a:r>
              <a:rPr lang="ja-JP" altLang="en-US" sz="800" dirty="0">
                <a:latin typeface="ＭＳ 明朝"/>
                <a:ea typeface="ＭＳ 明朝"/>
              </a:rPr>
              <a:t>レセプトの医療費。 </a:t>
            </a:r>
          </a:p>
          <a:p>
            <a:r>
              <a:rPr lang="en-US" altLang="ja-JP" sz="800" dirty="0">
                <a:latin typeface="ＭＳ 明朝"/>
                <a:ea typeface="ＭＳ 明朝"/>
              </a:rPr>
              <a:t>※</a:t>
            </a:r>
            <a:r>
              <a:rPr lang="ja-JP" altLang="en-US" sz="800" dirty="0">
                <a:latin typeface="ＭＳ 明朝"/>
                <a:ea typeface="ＭＳ 明朝"/>
              </a:rPr>
              <a:t>その他レセプトの医療費</a:t>
            </a:r>
            <a:r>
              <a:rPr lang="en-US" altLang="ja-JP" sz="800" dirty="0">
                <a:latin typeface="ＭＳ 明朝"/>
                <a:ea typeface="ＭＳ 明朝"/>
              </a:rPr>
              <a:t>…</a:t>
            </a:r>
            <a:r>
              <a:rPr lang="ja-JP" altLang="en-US" sz="800" dirty="0">
                <a:latin typeface="ＭＳ 明朝"/>
                <a:ea typeface="ＭＳ 明朝"/>
              </a:rPr>
              <a:t>高額</a:t>
            </a:r>
            <a:r>
              <a:rPr lang="en-US" altLang="ja-JP" sz="800" dirty="0">
                <a:latin typeface="ＭＳ 明朝"/>
                <a:ea typeface="ＭＳ 明朝"/>
              </a:rPr>
              <a:t>(5</a:t>
            </a:r>
            <a:r>
              <a:rPr lang="ja-JP" altLang="en-US" sz="800" dirty="0">
                <a:latin typeface="ＭＳ 明朝"/>
                <a:ea typeface="ＭＳ 明朝"/>
              </a:rPr>
              <a:t>万点以上</a:t>
            </a:r>
            <a:r>
              <a:rPr lang="en-US" altLang="ja-JP" sz="800" dirty="0">
                <a:latin typeface="ＭＳ 明朝"/>
                <a:ea typeface="ＭＳ 明朝"/>
              </a:rPr>
              <a:t>)</a:t>
            </a:r>
            <a:r>
              <a:rPr lang="ja-JP" altLang="en-US" sz="800" dirty="0">
                <a:latin typeface="ＭＳ 明朝"/>
                <a:ea typeface="ＭＳ 明朝"/>
              </a:rPr>
              <a:t>レセプト以外の医療費。 </a:t>
            </a:r>
          </a:p>
        </p:txBody>
      </p:sp>
      <p:sp>
        <p:nvSpPr>
          <p:cNvPr id="10" name="タイトル 1"/>
          <p:cNvSpPr txBox="1">
            <a:spLocks noChangeAspect="1"/>
          </p:cNvSpPr>
          <p:nvPr/>
        </p:nvSpPr>
        <p:spPr>
          <a:xfrm>
            <a:off x="369000" y="127000"/>
            <a:ext cx="6120000" cy="1786664"/>
          </a:xfrm>
          <a:prstGeom prst="rect">
            <a:avLst/>
          </a:prstGeom>
        </p:spPr>
        <p:txBody>
          <a:bodyPr vert="horz" lIns="0" tIns="45720" rIns="0" bIns="45720" rtlCol="0" anchor="t">
            <a:noAutofit/>
          </a:bodyPr>
          <a:lstStyle/>
          <a:p>
            <a:pPr>
              <a:lnSpc>
                <a:spcPct val="125000"/>
              </a:lnSpc>
              <a:spcBef>
                <a:spcPct val="0"/>
              </a:spcBef>
              <a:defRPr/>
            </a:pPr>
            <a:r>
              <a:rPr kumimoji="1" lang="en-US" altLang="ja-JP" sz="1400" b="0" i="0" u="none" strike="noStrike" kern="1200" cap="none" spc="0" normalizeH="0" baseline="0" noProof="0" dirty="0">
                <a:ln>
                  <a:noFill/>
                </a:ln>
                <a:effectLst/>
                <a:uLnTx/>
                <a:uFillTx/>
                <a:latin typeface="ＭＳ 明朝"/>
                <a:ea typeface="ＭＳ 明朝"/>
                <a:cs typeface="+mj-cs"/>
              </a:rPr>
              <a:t>(2)</a:t>
            </a:r>
            <a:r>
              <a:rPr lang="ja-JP" altLang="en-US" sz="1400" dirty="0">
                <a:latin typeface="ＭＳ 明朝"/>
                <a:ea typeface="ＭＳ 明朝"/>
              </a:rPr>
              <a:t>高額レセプトの件数及び医療費</a:t>
            </a:r>
            <a:endParaRPr lang="en-US" altLang="ja-JP" sz="1400" dirty="0">
              <a:latin typeface="ＭＳ 明朝"/>
              <a:ea typeface="ＭＳ 明朝"/>
            </a:endParaRPr>
          </a:p>
          <a:p>
            <a:pPr>
              <a:lnSpc>
                <a:spcPct val="125000"/>
              </a:lnSpc>
              <a:spcBef>
                <a:spcPct val="0"/>
              </a:spcBef>
              <a:defRPr/>
            </a:pPr>
            <a:r>
              <a:rPr lang="ja-JP" altLang="en-US" sz="1300" dirty="0">
                <a:latin typeface="ＭＳ 明朝" panose="02020609040205080304" pitchFamily="17" charset="-128"/>
                <a:ea typeface="ＭＳ 明朝" panose="02020609040205080304" pitchFamily="17" charset="-128"/>
              </a:rPr>
              <a:t>①高額レセプトの件数及び割合</a:t>
            </a:r>
            <a:endParaRPr lang="en-US" altLang="ja-JP" sz="1300" dirty="0">
              <a:latin typeface="ＭＳ 明朝" panose="02020609040205080304" pitchFamily="17" charset="-128"/>
              <a:ea typeface="ＭＳ 明朝" panose="02020609040205080304" pitchFamily="17" charset="-128"/>
            </a:endParaRPr>
          </a:p>
          <a:p>
            <a:pPr>
              <a:lnSpc>
                <a:spcPct val="125000"/>
              </a:lnSpc>
              <a:spcBef>
                <a:spcPct val="0"/>
              </a:spcBef>
              <a:defRPr/>
            </a:pPr>
            <a:r>
              <a:rPr lang="ja-JP" altLang="ja-JP" sz="1200" dirty="0">
                <a:latin typeface="ＭＳ 明朝" panose="02020609040205080304" pitchFamily="17" charset="-128"/>
                <a:ea typeface="ＭＳ 明朝" panose="02020609040205080304" pitchFamily="17" charset="-128"/>
              </a:rPr>
              <a:t>　</a:t>
            </a:r>
            <a:r>
              <a:rPr lang="ja-JP" altLang="en-US" sz="1200" dirty="0">
                <a:latin typeface="ＭＳ 明朝"/>
                <a:ea typeface="ＭＳ 明朝"/>
              </a:rPr>
              <a:t>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月診療分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に</a:t>
            </a:r>
            <a:r>
              <a:rPr lang="ja-JP" altLang="en-US" sz="1200" dirty="0">
                <a:latin typeface="ＭＳ 明朝" panose="02020609040205080304" pitchFamily="17" charset="-128"/>
                <a:ea typeface="ＭＳ 明朝" panose="02020609040205080304" pitchFamily="17" charset="-128"/>
              </a:rPr>
              <a:t>発生しているレセプトのうち、診療点数が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万点以上のものを高額レセプトとし、以下の通り集計した。</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rPr>
              <a:t>高額レセプトは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rPr>
              <a:t>434</a:t>
            </a:r>
            <a:r>
              <a:rPr lang="ja-JP" altLang="ja-JP" sz="1200" dirty="0">
                <a:latin typeface="ＭＳ 明朝"/>
                <a:ea typeface="ＭＳ 明朝"/>
              </a:rPr>
              <a:t>件発生しており、</a:t>
            </a:r>
            <a:r>
              <a:rPr lang="ja-JP" altLang="en-US" sz="1200" dirty="0">
                <a:latin typeface="ＭＳ 明朝"/>
                <a:ea typeface="ＭＳ 明朝"/>
              </a:rPr>
              <a:t>レセプト件数全体の</a:t>
            </a:r>
            <a:r>
              <a:rPr lang="en-US" altLang="ja-JP" sz="1200" dirty="0">
                <a:latin typeface="ＭＳ 明朝"/>
                <a:ea typeface="ＭＳ 明朝"/>
              </a:rPr>
              <a:t>0.7%</a:t>
            </a:r>
            <a:r>
              <a:rPr lang="ja-JP" altLang="en-US" sz="1200" dirty="0">
                <a:latin typeface="ＭＳ 明朝"/>
                <a:ea typeface="ＭＳ 明朝"/>
              </a:rPr>
              <a:t>を占める。高額レセプトの医療費は</a:t>
            </a:r>
            <a:r>
              <a:rPr lang="en-US" altLang="ja-JP" sz="1200" dirty="0">
                <a:solidFill>
                  <a:prstClr val="black"/>
                </a:solidFill>
                <a:latin typeface="ＭＳ 明朝"/>
                <a:ea typeface="ＭＳ 明朝"/>
              </a:rPr>
              <a:t>4</a:t>
            </a:r>
            <a:r>
              <a:rPr lang="ja-JP" altLang="en-US" sz="1200" dirty="0">
                <a:solidFill>
                  <a:prstClr val="black"/>
                </a:solidFill>
                <a:latin typeface="ＭＳ 明朝"/>
                <a:ea typeface="ＭＳ 明朝"/>
              </a:rPr>
              <a:t>億</a:t>
            </a:r>
            <a:r>
              <a:rPr lang="en-US" altLang="ja-JP" sz="1200" dirty="0">
                <a:solidFill>
                  <a:prstClr val="black"/>
                </a:solidFill>
                <a:latin typeface="ＭＳ 明朝"/>
                <a:ea typeface="ＭＳ 明朝"/>
              </a:rPr>
              <a:t>6,689</a:t>
            </a:r>
            <a:r>
              <a:rPr lang="ja-JP" altLang="en-US" sz="1200" dirty="0">
                <a:solidFill>
                  <a:prstClr val="black"/>
                </a:solidFill>
                <a:latin typeface="ＭＳ 明朝"/>
                <a:ea typeface="ＭＳ 明朝"/>
              </a:rPr>
              <a:t>万円</a:t>
            </a:r>
            <a:r>
              <a:rPr lang="ja-JP" altLang="ja-JP" sz="1200" dirty="0">
                <a:latin typeface="ＭＳ 明朝"/>
                <a:ea typeface="ＭＳ 明朝"/>
              </a:rPr>
              <a:t>となり、医療費全体の</a:t>
            </a:r>
            <a:r>
              <a:rPr lang="en-US" altLang="ja-JP" sz="1200" dirty="0">
                <a:latin typeface="ＭＳ 明朝"/>
                <a:ea typeface="ＭＳ 明朝"/>
              </a:rPr>
              <a:t>32.6%</a:t>
            </a:r>
            <a:r>
              <a:rPr lang="ja-JP" altLang="ja-JP" sz="1200" dirty="0">
                <a:latin typeface="ＭＳ 明朝"/>
                <a:ea typeface="ＭＳ 明朝"/>
              </a:rPr>
              <a:t>を占める</a:t>
            </a:r>
            <a:r>
              <a:rPr lang="ja-JP" altLang="en-US" sz="1200" dirty="0">
                <a:latin typeface="ＭＳ 明朝"/>
                <a:ea typeface="ＭＳ 明朝"/>
              </a:rPr>
              <a:t>。</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sp>
        <p:nvSpPr>
          <p:cNvPr id="6" name="テキスト ボックス 5"/>
          <p:cNvSpPr txBox="1">
            <a:spLocks noChangeAspect="1"/>
          </p:cNvSpPr>
          <p:nvPr/>
        </p:nvSpPr>
        <p:spPr>
          <a:xfrm>
            <a:off x="381000" y="1811104"/>
            <a:ext cx="6120000" cy="276999"/>
          </a:xfrm>
          <a:prstGeom prst="rect">
            <a:avLst/>
          </a:prstGeom>
          <a:noFill/>
        </p:spPr>
        <p:txBody>
          <a:bodyPr wrap="square" lIns="0" rIns="0" rtlCol="0">
            <a:spAutoFit/>
          </a:bodyPr>
          <a:lstStyle/>
          <a:p>
            <a:r>
              <a:rPr lang="ja-JP" altLang="en-US" sz="1200" dirty="0">
                <a:solidFill>
                  <a:prstClr val="black"/>
                </a:solidFill>
                <a:latin typeface="ＭＳ 明朝"/>
                <a:ea typeface="ＭＳ 明朝"/>
              </a:rPr>
              <a:t>高額レセプトの件数及び医療費</a:t>
            </a:r>
          </a:p>
        </p:txBody>
      </p:sp>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20</a:t>
            </a:fld>
            <a:endParaRPr kumimoji="1" lang="ja-JP" altLang="en-US" dirty="0">
              <a:latin typeface="ＭＳ 明朝"/>
              <a:ea typeface="ＭＳ 明朝"/>
            </a:endParaRPr>
          </a:p>
        </p:txBody>
      </p:sp>
      <p:pic>
        <p:nvPicPr>
          <p:cNvPr id="4" name="図 3"/>
          <p:cNvPicPr>
            <a:picLocks noChangeAspect="1"/>
          </p:cNvPicPr>
          <p:nvPr/>
        </p:nvPicPr>
        <p:blipFill>
          <a:blip r:embed="rId3"/>
          <a:stretch>
            <a:fillRect/>
          </a:stretch>
        </p:blipFill>
        <p:spPr>
          <a:xfrm>
            <a:off x="390793" y="4251884"/>
            <a:ext cx="6080317" cy="2077496"/>
          </a:xfrm>
          <a:prstGeom prst="rect">
            <a:avLst/>
          </a:prstGeom>
        </p:spPr>
      </p:pic>
    </p:spTree>
    <p:extLst>
      <p:ext uri="{BB962C8B-B14F-4D97-AF65-F5344CB8AC3E}">
        <p14:creationId xmlns:p14="http://schemas.microsoft.com/office/powerpoint/2010/main" val="155581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2080037"/>
            <a:ext cx="6143347" cy="5641670"/>
          </a:xfrm>
          <a:prstGeom prst="rect">
            <a:avLst/>
          </a:prstGeom>
        </p:spPr>
      </p:pic>
      <p:sp>
        <p:nvSpPr>
          <p:cNvPr id="7" name="タイトル 1"/>
          <p:cNvSpPr txBox="1">
            <a:spLocks noChangeAspect="1"/>
          </p:cNvSpPr>
          <p:nvPr/>
        </p:nvSpPr>
        <p:spPr>
          <a:xfrm>
            <a:off x="369000" y="127000"/>
            <a:ext cx="6120000" cy="1492672"/>
          </a:xfrm>
          <a:prstGeom prst="rect">
            <a:avLst/>
          </a:prstGeom>
        </p:spPr>
        <p:txBody>
          <a:bodyPr vert="horz" lIns="0" tIns="45720" rIns="0" bIns="45720" rtlCol="0" anchor="t">
            <a:noAutofit/>
          </a:bodyPr>
          <a:lstStyle/>
          <a:p>
            <a:pPr>
              <a:lnSpc>
                <a:spcPct val="125000"/>
              </a:lnSpc>
              <a:spcBef>
                <a:spcPct val="0"/>
              </a:spcBef>
              <a:defRPr/>
            </a:pPr>
            <a:r>
              <a:rPr lang="ja-JP" altLang="en-US" sz="1300" dirty="0">
                <a:latin typeface="ＭＳ 明朝" panose="02020609040205080304" pitchFamily="17" charset="-128"/>
                <a:ea typeface="ＭＳ 明朝" panose="02020609040205080304" pitchFamily="17" charset="-128"/>
                <a:cs typeface="+mj-cs"/>
              </a:rPr>
              <a:t>②</a:t>
            </a:r>
            <a:r>
              <a:rPr lang="ja-JP" altLang="en-US" sz="1300" dirty="0">
                <a:latin typeface="ＭＳ 明朝" panose="02020609040205080304" pitchFamily="17" charset="-128"/>
                <a:ea typeface="ＭＳ 明朝" panose="02020609040205080304" pitchFamily="17" charset="-128"/>
              </a:rPr>
              <a:t>高額レセプト発生患者の疾病傾向</a:t>
            </a:r>
            <a:endParaRPr lang="en-US" altLang="ja-JP" sz="1300" dirty="0">
              <a:latin typeface="ＭＳ 明朝" panose="02020609040205080304" pitchFamily="17" charset="-128"/>
              <a:ea typeface="ＭＳ 明朝" panose="02020609040205080304" pitchFamily="17" charset="-128"/>
            </a:endParaRPr>
          </a:p>
          <a:p>
            <a:pPr>
              <a:lnSpc>
                <a:spcPct val="125000"/>
              </a:lnSpc>
              <a:spcBef>
                <a:spcPct val="0"/>
              </a:spcBef>
              <a:defRPr/>
            </a:pPr>
            <a:r>
              <a:rPr lang="ja-JP" altLang="ja-JP" sz="12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28</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月診療分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に発生しているレセプトのうち、</a:t>
            </a:r>
            <a:r>
              <a:rPr lang="ja-JP" altLang="ja-JP" sz="1200" dirty="0">
                <a:latin typeface="ＭＳ 明朝" panose="02020609040205080304" pitchFamily="17" charset="-128"/>
                <a:ea typeface="ＭＳ 明朝" panose="02020609040205080304" pitchFamily="17" charset="-128"/>
              </a:rPr>
              <a:t>高額レセプト発生患者の疾病傾向</a:t>
            </a:r>
            <a:r>
              <a:rPr lang="ja-JP" altLang="en-US" sz="1200" dirty="0">
                <a:latin typeface="ＭＳ 明朝" panose="02020609040205080304" pitchFamily="17" charset="-128"/>
                <a:ea typeface="ＭＳ 明朝" panose="02020609040205080304" pitchFamily="17" charset="-128"/>
              </a:rPr>
              <a:t>を</a:t>
            </a:r>
            <a:r>
              <a:rPr lang="ja-JP" altLang="ja-JP" sz="1200" dirty="0">
                <a:latin typeface="ＭＳ 明朝" panose="02020609040205080304" pitchFamily="17" charset="-128"/>
                <a:ea typeface="ＭＳ 明朝" panose="02020609040205080304" pitchFamily="17" charset="-128"/>
              </a:rPr>
              <a:t>以下の通り</a:t>
            </a:r>
            <a:r>
              <a:rPr lang="ja-JP" altLang="en-US" sz="1200" dirty="0">
                <a:latin typeface="ＭＳ 明朝" panose="02020609040205080304" pitchFamily="17" charset="-128"/>
                <a:ea typeface="ＭＳ 明朝" panose="02020609040205080304" pitchFamily="17" charset="-128"/>
              </a:rPr>
              <a:t>示した</a:t>
            </a:r>
            <a:r>
              <a:rPr lang="ja-JP" altLang="ja-JP" sz="1200" dirty="0">
                <a:latin typeface="ＭＳ 明朝" panose="02020609040205080304" pitchFamily="17" charset="-128"/>
                <a:ea typeface="ＭＳ 明朝" panose="02020609040205080304" pitchFamily="17" charset="-128"/>
              </a:rPr>
              <a:t>。高額レセプト発生患者の分析対象期間の全レセプトを医療費分解後、最も医療費がかかっている疾病を主要傷病名と定義し、対象者の分析期間中の全医療費を入院、入院外で集計した。</a:t>
            </a:r>
            <a:r>
              <a:rPr lang="ja-JP" altLang="en-US" sz="1200" dirty="0">
                <a:latin typeface="ＭＳ 明朝" panose="02020609040205080304" pitchFamily="17" charset="-128"/>
                <a:ea typeface="ＭＳ 明朝" panose="02020609040205080304" pitchFamily="17" charset="-128"/>
              </a:rPr>
              <a:t>患者一人当たりの医療費が高額な疾病は、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妊娠及び胎児発育に関連する障害</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白血病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悪性リンパ腫</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等となった。</a:t>
            </a:r>
            <a:endPar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8" name="テキスト ボックス 7"/>
          <p:cNvSpPr txBox="1">
            <a:spLocks noChangeAspect="1"/>
          </p:cNvSpPr>
          <p:nvPr/>
        </p:nvSpPr>
        <p:spPr>
          <a:xfrm>
            <a:off x="381000" y="1803038"/>
            <a:ext cx="6120000" cy="276999"/>
          </a:xfrm>
          <a:prstGeom prst="rect">
            <a:avLst/>
          </a:prstGeom>
          <a:noFill/>
        </p:spPr>
        <p:txBody>
          <a:bodyPr wrap="square" lIns="0" rIns="0" rtlCol="0">
            <a:spAutoFit/>
          </a:bodyPr>
          <a:lstStyle/>
          <a:p>
            <a:r>
              <a:rPr kumimoji="1" lang="ja-JP" altLang="en-US" sz="1200" dirty="0">
                <a:latin typeface="ＭＳ 明朝" panose="02020609040205080304" pitchFamily="17" charset="-128"/>
                <a:ea typeface="ＭＳ 明朝" panose="02020609040205080304" pitchFamily="17" charset="-128"/>
              </a:rPr>
              <a:t>高額</a:t>
            </a:r>
            <a:r>
              <a:rPr lang="ja-JP" altLang="en-US" sz="1200" dirty="0">
                <a:latin typeface="ＭＳ 明朝" panose="02020609040205080304" pitchFamily="17" charset="-128"/>
                <a:ea typeface="ＭＳ 明朝" panose="02020609040205080304" pitchFamily="17" charset="-128"/>
              </a:rPr>
              <a:t>レセプト発生患者の疾病傾向</a:t>
            </a:r>
            <a:r>
              <a:rPr kumimoji="1"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患者一人当たりの医療費順</a:t>
            </a:r>
            <a:r>
              <a:rPr lang="en-US" altLang="ja-JP" sz="1200" dirty="0">
                <a:latin typeface="ＭＳ 明朝" panose="02020609040205080304" pitchFamily="17" charset="-128"/>
                <a:ea typeface="ＭＳ 明朝" panose="02020609040205080304" pitchFamily="17" charset="-128"/>
              </a:rPr>
              <a:t>)</a:t>
            </a:r>
            <a:endParaRPr kumimoji="1" lang="en-US" altLang="ja-JP" sz="1200" dirty="0">
              <a:latin typeface="ＭＳ 明朝" panose="02020609040205080304" pitchFamily="17" charset="-128"/>
              <a:ea typeface="ＭＳ 明朝" panose="02020609040205080304" pitchFamily="17" charset="-128"/>
            </a:endParaRPr>
          </a:p>
        </p:txBody>
      </p:sp>
      <p:sp>
        <p:nvSpPr>
          <p:cNvPr id="9" name="注釈文章 13"/>
          <p:cNvSpPr txBox="1">
            <a:spLocks noChangeAspect="1"/>
          </p:cNvSpPr>
          <p:nvPr/>
        </p:nvSpPr>
        <p:spPr>
          <a:xfrm>
            <a:off x="381000" y="7725546"/>
            <a:ext cx="6120000" cy="954107"/>
          </a:xfrm>
          <a:prstGeom prst="rect">
            <a:avLst/>
          </a:prstGeom>
          <a:noFill/>
        </p:spPr>
        <p:txBody>
          <a:bodyPr wrap="square" lIns="0" rIns="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　　　　　　　　　　　　対象診療年月は平成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各月、</a:t>
            </a:r>
            <a:r>
              <a:rPr lang="en-US" altLang="ja-JP" sz="800" b="1" dirty="0">
                <a:latin typeface="ＭＳ 明朝" panose="02020609040205080304" pitchFamily="17" charset="-128"/>
                <a:ea typeface="ＭＳ 明朝" panose="02020609040205080304" pitchFamily="17" charset="-128"/>
              </a:rPr>
              <a:t>1</a:t>
            </a:r>
            <a:r>
              <a:rPr lang="ja-JP" altLang="en-US" sz="800" b="1" dirty="0">
                <a:latin typeface="ＭＳ 明朝" panose="02020609040205080304" pitchFamily="17" charset="-128"/>
                <a:ea typeface="ＭＳ 明朝" panose="02020609040205080304" pitchFamily="17" charset="-128"/>
              </a:rPr>
              <a:t>日でも資格があれば分析対象としている。</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主要傷病名</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高額レセプト発生患者の分析期間の全レセプトを医療費分解後、患者毎に最も医療費が高額となった疾病</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患者数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a:t>
            </a:r>
            <a:r>
              <a:rPr lang="ja-JP" altLang="en-US" sz="800" dirty="0">
                <a:latin typeface="ＭＳ 明朝" panose="02020609040205080304" pitchFamily="17" charset="-128"/>
                <a:ea typeface="ＭＳ 明朝" panose="02020609040205080304" pitchFamily="17" charset="-128"/>
              </a:rPr>
              <a:t>を</a:t>
            </a:r>
            <a:r>
              <a:rPr lang="ja-JP" altLang="ja-JP" sz="800" dirty="0">
                <a:latin typeface="ＭＳ 明朝" panose="02020609040205080304" pitchFamily="17" charset="-128"/>
                <a:ea typeface="ＭＳ 明朝" panose="02020609040205080304" pitchFamily="17" charset="-128"/>
              </a:rPr>
              <a:t>主要傷病名</a:t>
            </a:r>
            <a:r>
              <a:rPr lang="ja-JP" altLang="en-US" sz="800" dirty="0">
                <a:latin typeface="ＭＳ 明朝" panose="02020609040205080304" pitchFamily="17" charset="-128"/>
                <a:ea typeface="ＭＳ 明朝" panose="02020609040205080304" pitchFamily="17" charset="-128"/>
              </a:rPr>
              <a:t>で</a:t>
            </a:r>
            <a:r>
              <a:rPr lang="ja-JP" altLang="ja-JP" sz="800" dirty="0">
                <a:latin typeface="ＭＳ 明朝" panose="02020609040205080304" pitchFamily="17" charset="-128"/>
                <a:ea typeface="ＭＳ 明朝" panose="02020609040205080304" pitchFamily="17" charset="-128"/>
              </a:rPr>
              <a:t>中分類</a:t>
            </a:r>
            <a:r>
              <a:rPr lang="ja-JP" altLang="en-US" sz="800" dirty="0">
                <a:latin typeface="ＭＳ 明朝" panose="02020609040205080304" pitchFamily="17" charset="-128"/>
                <a:ea typeface="ＭＳ 明朝" panose="02020609040205080304" pitchFamily="17" charset="-128"/>
              </a:rPr>
              <a:t>ごとに集計した。</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高額レセプト発生患者の分析期間の全レセプトの医療費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高額レセプトに限らない</a:t>
            </a:r>
            <a:r>
              <a:rPr lang="en-US" altLang="ja-JP" sz="800" dirty="0">
                <a:latin typeface="ＭＳ 明朝" panose="02020609040205080304" pitchFamily="17" charset="-128"/>
                <a:ea typeface="ＭＳ 明朝" panose="02020609040205080304" pitchFamily="17" charset="-128"/>
              </a:rPr>
              <a:t>)</a:t>
            </a:r>
            <a:r>
              <a:rPr lang="ja-JP" altLang="en-US" sz="800" dirty="0" err="1">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患者一人当たりの医療費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高額レセプト発生患者の分析期間中の患者一人当たり医療費</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21</a:t>
            </a:fld>
            <a:endParaRPr kumimoji="1" lang="ja-JP" altLang="en-US" dirty="0">
              <a:latin typeface="ＭＳ 明朝"/>
              <a:ea typeface="ＭＳ 明朝"/>
            </a:endParaRPr>
          </a:p>
        </p:txBody>
      </p:sp>
    </p:spTree>
    <p:extLst>
      <p:ext uri="{BB962C8B-B14F-4D97-AF65-F5344CB8AC3E}">
        <p14:creationId xmlns:p14="http://schemas.microsoft.com/office/powerpoint/2010/main" val="264678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1434572"/>
            <a:ext cx="6152947" cy="5650486"/>
          </a:xfrm>
          <a:prstGeom prst="rect">
            <a:avLst/>
          </a:prstGeom>
        </p:spPr>
      </p:pic>
      <p:sp>
        <p:nvSpPr>
          <p:cNvPr id="13" name="テキスト ボックス 12"/>
          <p:cNvSpPr txBox="1">
            <a:spLocks noChangeAspect="1"/>
          </p:cNvSpPr>
          <p:nvPr/>
        </p:nvSpPr>
        <p:spPr>
          <a:xfrm>
            <a:off x="381000" y="1166927"/>
            <a:ext cx="6120000" cy="276999"/>
          </a:xfrm>
          <a:prstGeom prst="rect">
            <a:avLst/>
          </a:prstGeom>
          <a:noFill/>
        </p:spPr>
        <p:txBody>
          <a:bodyPr wrap="square" lIns="0" rIns="0" rtlCol="0">
            <a:spAutoFit/>
          </a:bodyPr>
          <a:lstStyle/>
          <a:p>
            <a:r>
              <a:rPr lang="ja-JP" altLang="en-US" sz="1200" dirty="0">
                <a:latin typeface="ＭＳ 明朝" panose="02020609040205080304" pitchFamily="17" charset="-128"/>
                <a:ea typeface="ＭＳ 明朝" panose="02020609040205080304" pitchFamily="17" charset="-128"/>
              </a:rPr>
              <a:t>高額レセプト発生患者の疾病傾向</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患者数順</a:t>
            </a:r>
            <a:r>
              <a:rPr lang="en-US" altLang="ja-JP" sz="1200" dirty="0">
                <a:latin typeface="ＭＳ 明朝" panose="02020609040205080304" pitchFamily="17" charset="-128"/>
                <a:ea typeface="ＭＳ 明朝" panose="02020609040205080304" pitchFamily="17" charset="-128"/>
              </a:rPr>
              <a:t>)</a:t>
            </a:r>
            <a:endParaRPr kumimoji="1" lang="en-US" altLang="ja-JP" sz="1200" dirty="0">
              <a:latin typeface="ＭＳ 明朝" panose="02020609040205080304" pitchFamily="17" charset="-128"/>
              <a:ea typeface="ＭＳ 明朝" panose="02020609040205080304" pitchFamily="17" charset="-128"/>
            </a:endParaRPr>
          </a:p>
        </p:txBody>
      </p:sp>
      <p:sp>
        <p:nvSpPr>
          <p:cNvPr id="7" name="テキスト ボックス 5"/>
          <p:cNvSpPr txBox="1">
            <a:spLocks noChangeAspect="1"/>
          </p:cNvSpPr>
          <p:nvPr/>
        </p:nvSpPr>
        <p:spPr>
          <a:xfrm>
            <a:off x="369000" y="190500"/>
            <a:ext cx="6120000" cy="784830"/>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25000"/>
              </a:lnSpc>
            </a:pPr>
            <a:r>
              <a:rPr kumimoji="1" lang="ja-JP" altLang="en-US" sz="1200" dirty="0">
                <a:latin typeface="ＭＳ 明朝" panose="02020609040205080304" pitchFamily="17" charset="-128"/>
                <a:ea typeface="ＭＳ 明朝" panose="02020609040205080304" pitchFamily="17" charset="-128"/>
              </a:rPr>
              <a:t>　平成</a:t>
            </a:r>
            <a:r>
              <a:rPr kumimoji="1" lang="en-US" altLang="ja-JP" sz="1200" dirty="0">
                <a:latin typeface="ＭＳ 明朝" panose="02020609040205080304" pitchFamily="17" charset="-128"/>
                <a:ea typeface="ＭＳ 明朝" panose="02020609040205080304" pitchFamily="17" charset="-128"/>
              </a:rPr>
              <a:t>28</a:t>
            </a:r>
            <a:r>
              <a:rPr kumimoji="1" lang="ja-JP" altLang="en-US" sz="1200" dirty="0">
                <a:latin typeface="ＭＳ 明朝" panose="02020609040205080304" pitchFamily="17" charset="-128"/>
                <a:ea typeface="ＭＳ 明朝" panose="02020609040205080304" pitchFamily="17" charset="-128"/>
              </a:rPr>
              <a:t>年</a:t>
            </a:r>
            <a:r>
              <a:rPr kumimoji="1" lang="en-US" altLang="ja-JP" sz="1200" dirty="0">
                <a:latin typeface="ＭＳ 明朝" panose="02020609040205080304" pitchFamily="17" charset="-128"/>
                <a:ea typeface="ＭＳ 明朝" panose="02020609040205080304" pitchFamily="17" charset="-128"/>
              </a:rPr>
              <a:t>4</a:t>
            </a:r>
            <a:r>
              <a:rPr kumimoji="1" lang="ja-JP" altLang="en-US" sz="1200" dirty="0">
                <a:latin typeface="ＭＳ 明朝" panose="02020609040205080304" pitchFamily="17" charset="-128"/>
                <a:ea typeface="ＭＳ 明朝" panose="02020609040205080304" pitchFamily="17" charset="-128"/>
              </a:rPr>
              <a:t>月～平成</a:t>
            </a:r>
            <a:r>
              <a:rPr kumimoji="1" lang="en-US" altLang="ja-JP" sz="1200" dirty="0">
                <a:latin typeface="ＭＳ 明朝" panose="02020609040205080304" pitchFamily="17" charset="-128"/>
                <a:ea typeface="ＭＳ 明朝" panose="02020609040205080304" pitchFamily="17" charset="-128"/>
              </a:rPr>
              <a:t>29</a:t>
            </a:r>
            <a:r>
              <a:rPr kumimoji="1" lang="ja-JP" altLang="en-US" sz="1200" dirty="0">
                <a:latin typeface="ＭＳ 明朝" panose="02020609040205080304" pitchFamily="17" charset="-128"/>
                <a:ea typeface="ＭＳ 明朝" panose="02020609040205080304" pitchFamily="17" charset="-128"/>
              </a:rPr>
              <a:t>年</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月診療分</a:t>
            </a:r>
            <a:r>
              <a:rPr kumimoji="1" lang="en-US" altLang="ja-JP" sz="1200" dirty="0">
                <a:latin typeface="ＭＳ 明朝" panose="02020609040205080304" pitchFamily="17" charset="-128"/>
                <a:ea typeface="ＭＳ 明朝" panose="02020609040205080304" pitchFamily="17" charset="-128"/>
              </a:rPr>
              <a:t>(12</a:t>
            </a:r>
            <a:r>
              <a:rPr kumimoji="1" lang="ja-JP" altLang="en-US" sz="1200" dirty="0">
                <a:latin typeface="ＭＳ 明朝" panose="02020609040205080304" pitchFamily="17" charset="-128"/>
                <a:ea typeface="ＭＳ 明朝" panose="02020609040205080304" pitchFamily="17" charset="-128"/>
              </a:rPr>
              <a:t>カ月分</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err="1">
                <a:latin typeface="ＭＳ 明朝" panose="02020609040205080304" pitchFamily="17" charset="-128"/>
                <a:ea typeface="ＭＳ 明朝" panose="02020609040205080304" pitchFamily="17" charset="-128"/>
              </a:rPr>
              <a:t>の疾</a:t>
            </a:r>
            <a:r>
              <a:rPr kumimoji="1" lang="ja-JP" altLang="en-US" sz="1200" dirty="0">
                <a:latin typeface="ＭＳ 明朝" panose="02020609040205080304" pitchFamily="17" charset="-128"/>
                <a:ea typeface="ＭＳ 明朝" panose="02020609040205080304" pitchFamily="17" charset="-128"/>
              </a:rPr>
              <a:t>病傾向を患者数順に示す。患者数が多い疾病は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その他の悪性新生物＜腫瘍＞</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気管，気管支及び肺の悪性新生物＜腫瘍＞</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その他の心疾患</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である。</a:t>
            </a:r>
          </a:p>
        </p:txBody>
      </p:sp>
      <p:sp>
        <p:nvSpPr>
          <p:cNvPr id="8" name="注釈文章 13"/>
          <p:cNvSpPr txBox="1">
            <a:spLocks noChangeAspect="1"/>
          </p:cNvSpPr>
          <p:nvPr/>
        </p:nvSpPr>
        <p:spPr>
          <a:xfrm>
            <a:off x="381000" y="7074277"/>
            <a:ext cx="6120000" cy="954107"/>
          </a:xfrm>
          <a:prstGeom prst="rect">
            <a:avLst/>
          </a:prstGeom>
          <a:noFill/>
        </p:spPr>
        <p:txBody>
          <a:bodyPr wrap="square" lIns="0" rIns="0" rtlCol="0">
            <a:spAutoFit/>
          </a:bodyPr>
          <a:lstStyle/>
          <a:p>
            <a:r>
              <a:rPr lang="ja-JP" altLang="en-US" sz="800" b="1" dirty="0">
                <a:latin typeface="ＭＳ 明朝" panose="02020609040205080304" pitchFamily="17" charset="-128"/>
                <a:ea typeface="ＭＳ 明朝" panose="02020609040205080304" pitchFamily="17" charset="-128"/>
              </a:rPr>
              <a:t>データ化範囲</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分析対象</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a:t>
            </a:r>
            <a:r>
              <a:rPr lang="en-US" altLang="ja-JP" sz="800" b="1" dirty="0">
                <a:latin typeface="ＭＳ 明朝" panose="02020609040205080304" pitchFamily="17" charset="-128"/>
                <a:ea typeface="ＭＳ 明朝" panose="02020609040205080304" pitchFamily="17" charset="-128"/>
              </a:rPr>
              <a:t>(DPC</a:t>
            </a:r>
            <a:r>
              <a:rPr lang="ja-JP" altLang="en-US" sz="800" b="1" dirty="0">
                <a:latin typeface="ＭＳ 明朝" panose="02020609040205080304" pitchFamily="17" charset="-128"/>
                <a:ea typeface="ＭＳ 明朝" panose="02020609040205080304" pitchFamily="17" charset="-128"/>
              </a:rPr>
              <a:t>を含む</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入院外、調剤の電子レセプト。</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　　　　　　　　　　　　対象診療年月は平成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月診療分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各月、</a:t>
            </a:r>
            <a:r>
              <a:rPr lang="en-US" altLang="ja-JP" sz="800" b="1" dirty="0">
                <a:latin typeface="ＭＳ 明朝" panose="02020609040205080304" pitchFamily="17" charset="-128"/>
                <a:ea typeface="ＭＳ 明朝" panose="02020609040205080304" pitchFamily="17" charset="-128"/>
              </a:rPr>
              <a:t>1</a:t>
            </a:r>
            <a:r>
              <a:rPr lang="ja-JP" altLang="en-US" sz="800" b="1" dirty="0">
                <a:latin typeface="ＭＳ 明朝" panose="02020609040205080304" pitchFamily="17" charset="-128"/>
                <a:ea typeface="ＭＳ 明朝" panose="02020609040205080304" pitchFamily="17" charset="-128"/>
              </a:rPr>
              <a:t>日でも資格があれば分析対象としている。</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主要傷病名</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高額レセプト発生患者の分析期間の全レセプトを医療費分解後、患者毎に最も医療費が高額となった疾病</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患者数</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a:t>
            </a:r>
            <a:r>
              <a:rPr lang="ja-JP" altLang="en-US" sz="800" dirty="0">
                <a:latin typeface="ＭＳ 明朝" panose="02020609040205080304" pitchFamily="17" charset="-128"/>
                <a:ea typeface="ＭＳ 明朝" panose="02020609040205080304" pitchFamily="17" charset="-128"/>
              </a:rPr>
              <a:t>を</a:t>
            </a:r>
            <a:r>
              <a:rPr lang="ja-JP" altLang="ja-JP" sz="800" dirty="0">
                <a:latin typeface="ＭＳ 明朝" panose="02020609040205080304" pitchFamily="17" charset="-128"/>
                <a:ea typeface="ＭＳ 明朝" panose="02020609040205080304" pitchFamily="17" charset="-128"/>
              </a:rPr>
              <a:t>主要傷病名</a:t>
            </a:r>
            <a:r>
              <a:rPr lang="ja-JP" altLang="en-US" sz="800" dirty="0">
                <a:latin typeface="ＭＳ 明朝" panose="02020609040205080304" pitchFamily="17" charset="-128"/>
                <a:ea typeface="ＭＳ 明朝" panose="02020609040205080304" pitchFamily="17" charset="-128"/>
              </a:rPr>
              <a:t>で</a:t>
            </a:r>
            <a:r>
              <a:rPr lang="ja-JP" altLang="ja-JP" sz="800" dirty="0">
                <a:latin typeface="ＭＳ 明朝" panose="02020609040205080304" pitchFamily="17" charset="-128"/>
                <a:ea typeface="ＭＳ 明朝" panose="02020609040205080304" pitchFamily="17" charset="-128"/>
              </a:rPr>
              <a:t>中分類</a:t>
            </a:r>
            <a:r>
              <a:rPr lang="ja-JP" altLang="en-US" sz="800" dirty="0">
                <a:latin typeface="ＭＳ 明朝" panose="02020609040205080304" pitchFamily="17" charset="-128"/>
                <a:ea typeface="ＭＳ 明朝" panose="02020609040205080304" pitchFamily="17" charset="-128"/>
              </a:rPr>
              <a:t>ごとに集計した。</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高額レセプト発生患者の分析期間の全レセプトの医療費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高額レセプトに限らない</a:t>
            </a:r>
            <a:r>
              <a:rPr lang="en-US" altLang="ja-JP" sz="800" dirty="0">
                <a:latin typeface="ＭＳ 明朝" panose="02020609040205080304" pitchFamily="17" charset="-128"/>
                <a:ea typeface="ＭＳ 明朝" panose="02020609040205080304" pitchFamily="17" charset="-128"/>
              </a:rPr>
              <a:t>)</a:t>
            </a:r>
            <a:r>
              <a:rPr lang="ja-JP" altLang="en-US" sz="800" dirty="0" err="1">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患者一人当たりの医療費</a:t>
            </a:r>
            <a:r>
              <a:rPr lang="en-US" altLang="ja-JP" sz="800" dirty="0">
                <a:latin typeface="ＭＳ 明朝" panose="02020609040205080304" pitchFamily="17" charset="-128"/>
                <a:ea typeface="ＭＳ 明朝" panose="02020609040205080304" pitchFamily="17" charset="-128"/>
              </a:rPr>
              <a:t>…</a:t>
            </a:r>
            <a:r>
              <a:rPr lang="ja-JP" altLang="ja-JP" sz="800" dirty="0">
                <a:latin typeface="ＭＳ 明朝" panose="02020609040205080304" pitchFamily="17" charset="-128"/>
                <a:ea typeface="ＭＳ 明朝" panose="02020609040205080304" pitchFamily="17" charset="-128"/>
              </a:rPr>
              <a:t>高額レセプト発生患者の分析期間中の患者一人当たり医療費</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22</a:t>
            </a:fld>
            <a:endParaRPr kumimoji="1" lang="ja-JP" altLang="en-US" dirty="0">
              <a:latin typeface="ＭＳ 明朝"/>
              <a:ea typeface="ＭＳ 明朝"/>
            </a:endParaRPr>
          </a:p>
        </p:txBody>
      </p:sp>
    </p:spTree>
    <p:extLst>
      <p:ext uri="{BB962C8B-B14F-4D97-AF65-F5344CB8AC3E}">
        <p14:creationId xmlns:p14="http://schemas.microsoft.com/office/powerpoint/2010/main" val="230970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0745" y="1866900"/>
            <a:ext cx="6094563" cy="5124284"/>
          </a:xfrm>
          <a:prstGeom prst="rect">
            <a:avLst/>
          </a:prstGeom>
        </p:spPr>
      </p:pic>
      <p:sp>
        <p:nvSpPr>
          <p:cNvPr id="12" name="注釈文章 9"/>
          <p:cNvSpPr txBox="1">
            <a:spLocks noChangeAspect="1"/>
          </p:cNvSpPr>
          <p:nvPr/>
        </p:nvSpPr>
        <p:spPr>
          <a:xfrm>
            <a:off x="380745" y="6984533"/>
            <a:ext cx="6264000" cy="1569660"/>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医療費総計</a:t>
            </a:r>
            <a:r>
              <a:rPr lang="en-US" altLang="ja-JP" sz="800" dirty="0">
                <a:latin typeface="ＭＳ 明朝"/>
                <a:ea typeface="ＭＳ 明朝"/>
              </a:rPr>
              <a:t>…</a:t>
            </a:r>
            <a:r>
              <a:rPr lang="ja-JP" altLang="en-US" sz="800" dirty="0">
                <a:latin typeface="ＭＳ 明朝"/>
                <a:ea typeface="ＭＳ 明朝"/>
              </a:rPr>
              <a:t>大分類の疾病項目毎に集計するため、データ化時点で医科レセプトが存在しない</a:t>
            </a:r>
            <a:r>
              <a:rPr lang="en-US" altLang="ja-JP" sz="800" dirty="0">
                <a:latin typeface="ＭＳ 明朝"/>
                <a:ea typeface="ＭＳ 明朝"/>
              </a:rPr>
              <a:t>(</a:t>
            </a:r>
            <a:r>
              <a:rPr lang="ja-JP" altLang="en-US" sz="800" dirty="0">
                <a:latin typeface="ＭＳ 明朝"/>
                <a:ea typeface="ＭＳ 明朝"/>
              </a:rPr>
              <a:t>画像レセプト、月遅れ等</a:t>
            </a:r>
            <a:r>
              <a:rPr lang="en-US" altLang="ja-JP" sz="800" dirty="0">
                <a:latin typeface="ＭＳ 明朝"/>
                <a:ea typeface="ＭＳ 明朝"/>
              </a:rPr>
              <a:t>)</a:t>
            </a:r>
            <a:r>
              <a:rPr lang="ja-JP" altLang="en-US" sz="800" dirty="0">
                <a:latin typeface="ＭＳ 明朝"/>
                <a:ea typeface="ＭＳ 明朝"/>
              </a:rPr>
              <a:t>場合集計できない。そのため他統計と一致しない。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レセプト件数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大分類における疾病項目毎に集計するため、合計件数は他統計と一致しない</a:t>
            </a:r>
            <a:r>
              <a:rPr lang="en-US" altLang="ja-JP" sz="800" dirty="0">
                <a:latin typeface="ＭＳ 明朝"/>
                <a:ea typeface="ＭＳ 明朝"/>
              </a:rPr>
              <a:t>(</a:t>
            </a:r>
            <a:r>
              <a:rPr lang="ja-JP" altLang="en-US" sz="800" dirty="0">
                <a:latin typeface="ＭＳ 明朝"/>
                <a:ea typeface="ＭＳ 明朝"/>
              </a:rPr>
              <a:t>一件のレセプトに複数の疾病があるため</a:t>
            </a:r>
            <a:r>
              <a:rPr lang="en-US" altLang="ja-JP" sz="800" dirty="0">
                <a:latin typeface="ＭＳ 明朝"/>
                <a:ea typeface="ＭＳ 明朝"/>
              </a:rPr>
              <a:t>)</a:t>
            </a:r>
            <a:r>
              <a:rPr lang="ja-JP" altLang="en-US" sz="800"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患者数</a:t>
            </a:r>
            <a:r>
              <a:rPr lang="en-US" altLang="ja-JP" sz="800" dirty="0">
                <a:latin typeface="ＭＳ 明朝"/>
                <a:ea typeface="ＭＳ 明朝"/>
              </a:rPr>
              <a:t>…</a:t>
            </a:r>
            <a:r>
              <a:rPr lang="ja-JP" altLang="en-US" sz="800" dirty="0">
                <a:latin typeface="ＭＳ 明朝"/>
                <a:ea typeface="ＭＳ 明朝"/>
              </a:rPr>
              <a:t>大分類における疾病項目毎に集計するため、合計人数は他統計と一致しない</a:t>
            </a:r>
            <a:r>
              <a:rPr lang="en-US" altLang="ja-JP" sz="800" dirty="0">
                <a:latin typeface="ＭＳ 明朝"/>
                <a:ea typeface="ＭＳ 明朝"/>
              </a:rPr>
              <a:t>(</a:t>
            </a:r>
            <a:r>
              <a:rPr lang="ja-JP" altLang="en-US" sz="800" dirty="0">
                <a:latin typeface="ＭＳ 明朝"/>
                <a:ea typeface="ＭＳ 明朝"/>
              </a:rPr>
              <a:t>複数疾病をもつ患者がいるため</a:t>
            </a:r>
            <a:r>
              <a:rPr lang="en-US" altLang="ja-JP" sz="800" dirty="0">
                <a:latin typeface="ＭＳ 明朝"/>
                <a:ea typeface="ＭＳ 明朝"/>
              </a:rPr>
              <a:t>)</a:t>
            </a:r>
            <a:r>
              <a:rPr lang="ja-JP" altLang="en-US" sz="800"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消化器系の疾患</a:t>
            </a:r>
            <a:r>
              <a:rPr lang="en-US" altLang="ja-JP" sz="800" dirty="0">
                <a:latin typeface="ＭＳ 明朝"/>
                <a:ea typeface="ＭＳ 明朝"/>
              </a:rPr>
              <a:t>…</a:t>
            </a:r>
            <a:r>
              <a:rPr lang="ja-JP" altLang="en-US" sz="800" dirty="0">
                <a:latin typeface="ＭＳ 明朝"/>
                <a:ea typeface="ＭＳ 明朝"/>
              </a:rPr>
              <a:t>歯科レセプト情報と思われるものはデータ化対象外のため算出できない。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a:t>
            </a:r>
            <a:r>
              <a:rPr lang="ja-JP" altLang="en-US" sz="800" dirty="0">
                <a:latin typeface="ＭＳ 明朝"/>
                <a:ea typeface="ＭＳ 明朝"/>
              </a:rPr>
              <a:t>分娩及び産</a:t>
            </a:r>
            <a:r>
              <a:rPr lang="ja-JP" altLang="en-US" sz="800" dirty="0" err="1">
                <a:latin typeface="ＭＳ 明朝"/>
                <a:ea typeface="ＭＳ 明朝"/>
              </a:rPr>
              <a:t>じょく</a:t>
            </a:r>
            <a:r>
              <a:rPr lang="en-US" altLang="ja-JP" sz="800" dirty="0">
                <a:latin typeface="ＭＳ 明朝"/>
                <a:ea typeface="ＭＳ 明朝"/>
              </a:rPr>
              <a:t>…</a:t>
            </a:r>
            <a:r>
              <a:rPr lang="ja-JP" altLang="en-US" sz="800" dirty="0">
                <a:latin typeface="ＭＳ 明朝"/>
                <a:ea typeface="ＭＳ 明朝"/>
              </a:rPr>
              <a:t>乳房腫大･骨盤変形等の傷病名が含まれるため、“男性”においても医療費が発生する可能性がある。 </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周産期に発生した病態</a:t>
            </a:r>
            <a:r>
              <a:rPr lang="en-US" altLang="ja-JP" sz="800" dirty="0">
                <a:latin typeface="ＭＳ 明朝"/>
                <a:ea typeface="ＭＳ 明朝"/>
              </a:rPr>
              <a:t>…ABO</a:t>
            </a:r>
            <a:r>
              <a:rPr lang="ja-JP" altLang="en-US" sz="800" dirty="0">
                <a:latin typeface="ＭＳ 明朝"/>
                <a:ea typeface="ＭＳ 明朝"/>
              </a:rPr>
              <a:t>因子不適合等の傷病名が含まれるため、周産期</a:t>
            </a:r>
            <a:r>
              <a:rPr lang="en-US" altLang="ja-JP" sz="800" dirty="0">
                <a:latin typeface="ＭＳ 明朝"/>
                <a:ea typeface="ＭＳ 明朝"/>
              </a:rPr>
              <a:t>(</a:t>
            </a:r>
            <a:r>
              <a:rPr lang="ja-JP" altLang="en-US" sz="800" dirty="0">
                <a:latin typeface="ＭＳ 明朝"/>
                <a:ea typeface="ＭＳ 明朝"/>
              </a:rPr>
              <a:t>妊娠</a:t>
            </a:r>
            <a:r>
              <a:rPr lang="en-US" altLang="ja-JP" sz="800" dirty="0">
                <a:latin typeface="ＭＳ 明朝"/>
                <a:ea typeface="ＭＳ 明朝"/>
              </a:rPr>
              <a:t>22</a:t>
            </a:r>
            <a:r>
              <a:rPr lang="ja-JP" altLang="en-US" sz="800" dirty="0">
                <a:latin typeface="ＭＳ 明朝"/>
                <a:ea typeface="ＭＳ 明朝"/>
              </a:rPr>
              <a:t>週から出生後</a:t>
            </a:r>
            <a:r>
              <a:rPr lang="en-US" altLang="ja-JP" sz="800" dirty="0">
                <a:latin typeface="ＭＳ 明朝"/>
                <a:ea typeface="ＭＳ 明朝"/>
              </a:rPr>
              <a:t>7</a:t>
            </a:r>
            <a:r>
              <a:rPr lang="ja-JP" altLang="en-US" sz="800" dirty="0">
                <a:latin typeface="ＭＳ 明朝"/>
                <a:ea typeface="ＭＳ 明朝"/>
              </a:rPr>
              <a:t>日未満</a:t>
            </a:r>
            <a:r>
              <a:rPr lang="en-US" altLang="ja-JP" sz="800" dirty="0">
                <a:latin typeface="ＭＳ 明朝"/>
                <a:ea typeface="ＭＳ 明朝"/>
              </a:rPr>
              <a:t>)</a:t>
            </a:r>
            <a:r>
              <a:rPr lang="ja-JP" altLang="en-US" sz="800" dirty="0">
                <a:latin typeface="ＭＳ 明朝"/>
                <a:ea typeface="ＭＳ 明朝"/>
              </a:rPr>
              <a:t>以外においても医療費が発生する可能性がある。 </a:t>
            </a:r>
            <a:endParaRPr lang="en-US" altLang="ja-JP" sz="800" dirty="0">
              <a:latin typeface="ＭＳ 明朝"/>
              <a:ea typeface="ＭＳ 明朝"/>
            </a:endParaRPr>
          </a:p>
        </p:txBody>
      </p:sp>
      <p:grpSp>
        <p:nvGrpSpPr>
          <p:cNvPr id="2" name="グループ化 11"/>
          <p:cNvGrpSpPr>
            <a:grpSpLocks noChangeAspect="1"/>
          </p:cNvGrpSpPr>
          <p:nvPr/>
        </p:nvGrpSpPr>
        <p:grpSpPr>
          <a:xfrm>
            <a:off x="3406008" y="1618914"/>
            <a:ext cx="3864090" cy="400110"/>
            <a:chOff x="3750421" y="1527919"/>
            <a:chExt cx="4031848" cy="400110"/>
          </a:xfrm>
        </p:grpSpPr>
        <p:sp>
          <p:nvSpPr>
            <p:cNvPr id="11" name="テキスト ボックス 10"/>
            <p:cNvSpPr txBox="1"/>
            <p:nvPr/>
          </p:nvSpPr>
          <p:spPr>
            <a:xfrm>
              <a:off x="3750421" y="1527919"/>
              <a:ext cx="4031848" cy="400110"/>
            </a:xfrm>
            <a:prstGeom prst="rect">
              <a:avLst/>
            </a:prstGeom>
            <a:noFill/>
          </p:spPr>
          <p:txBody>
            <a:bodyPr wrap="square" lIns="0" rIns="0" rtlCol="0">
              <a:spAutoFit/>
            </a:bodyPr>
            <a:lstStyle/>
            <a:p>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各項目毎に上位</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疾病を　　　　　　　　表示する。 </a:t>
              </a:r>
            </a:p>
            <a:p>
              <a:endParaRPr kumimoji="1" lang="ja-JP" altLang="en-US" sz="1000" dirty="0">
                <a:latin typeface="ＭＳ 明朝" panose="02020609040205080304" pitchFamily="17" charset="-128"/>
                <a:ea typeface="ＭＳ 明朝" panose="02020609040205080304" pitchFamily="17" charset="-128"/>
              </a:endParaRPr>
            </a:p>
          </p:txBody>
        </p:sp>
        <p:sp>
          <p:nvSpPr>
            <p:cNvPr id="9" name="正方形/長方形 8"/>
            <p:cNvSpPr/>
            <p:nvPr/>
          </p:nvSpPr>
          <p:spPr>
            <a:xfrm>
              <a:off x="5359686" y="1527919"/>
              <a:ext cx="885825" cy="20002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latin typeface="ＭＳ 明朝" panose="02020609040205080304" pitchFamily="17" charset="-128"/>
                  <a:ea typeface="ＭＳ 明朝" panose="02020609040205080304" pitchFamily="17" charset="-128"/>
                </a:rPr>
                <a:t>網掛け</a:t>
              </a:r>
            </a:p>
          </p:txBody>
        </p:sp>
      </p:grpSp>
      <p:sp>
        <p:nvSpPr>
          <p:cNvPr id="17" name="テキスト ボックス 16"/>
          <p:cNvSpPr txBox="1"/>
          <p:nvPr/>
        </p:nvSpPr>
        <p:spPr>
          <a:xfrm>
            <a:off x="381000" y="1582531"/>
            <a:ext cx="2327921" cy="276999"/>
          </a:xfrm>
          <a:prstGeom prst="rect">
            <a:avLst/>
          </a:prstGeom>
          <a:noFill/>
          <a:ln>
            <a:noFill/>
          </a:ln>
        </p:spPr>
        <p:txBody>
          <a:bodyPr wrap="square" lIns="0" rIns="0" rtlCol="0">
            <a:spAutoFit/>
          </a:bodyPr>
          <a:lstStyle/>
          <a:p>
            <a:r>
              <a:rPr lang="ja-JP" altLang="en-US" sz="1200" dirty="0">
                <a:latin typeface="ＭＳ 明朝"/>
                <a:ea typeface="ＭＳ 明朝"/>
              </a:rPr>
              <a:t>大分類による疾病別医療費統計                 </a:t>
            </a:r>
            <a:r>
              <a:rPr lang="en-US" altLang="ja-JP" sz="1200" dirty="0">
                <a:latin typeface="ＭＳ 明朝"/>
                <a:ea typeface="ＭＳ 明朝"/>
              </a:rPr>
              <a:t>               </a:t>
            </a:r>
            <a:r>
              <a:rPr lang="ja-JP" altLang="en-US" sz="1200" dirty="0">
                <a:latin typeface="ＭＳ 明朝"/>
                <a:ea typeface="ＭＳ 明朝"/>
              </a:rPr>
              <a:t>  　　</a:t>
            </a:r>
            <a:endParaRPr kumimoji="1" lang="ja-JP" altLang="en-US" sz="1200" dirty="0">
              <a:latin typeface="ＭＳ 明朝"/>
              <a:ea typeface="ＭＳ 明朝"/>
            </a:endParaRPr>
          </a:p>
        </p:txBody>
      </p:sp>
      <p:sp>
        <p:nvSpPr>
          <p:cNvPr id="16" name="タイトル 1"/>
          <p:cNvSpPr txBox="1">
            <a:spLocks noChangeAspect="1"/>
          </p:cNvSpPr>
          <p:nvPr/>
        </p:nvSpPr>
        <p:spPr>
          <a:xfrm>
            <a:off x="369000" y="127000"/>
            <a:ext cx="6120000" cy="1440160"/>
          </a:xfrm>
          <a:prstGeom prst="rect">
            <a:avLst/>
          </a:prstGeom>
          <a:ln>
            <a:noFill/>
          </a:ln>
        </p:spPr>
        <p:txBody>
          <a:bodyPr vert="horz" lIns="0" tIns="45720" rIns="0" bIns="45720" rtlCol="0" anchor="t">
            <a:noAutofit/>
          </a:bodyPr>
          <a:lstStyle/>
          <a:p>
            <a:pPr lvl="0">
              <a:lnSpc>
                <a:spcPct val="125000"/>
              </a:lnSpc>
              <a:spcBef>
                <a:spcPct val="0"/>
              </a:spcBef>
              <a:defRPr/>
            </a:pPr>
            <a:r>
              <a:rPr kumimoji="1" lang="en-US" altLang="ja-JP" sz="1400" b="0" i="0" u="none" strike="noStrike" kern="1200" cap="none" spc="0" normalizeH="0" baseline="0" noProof="0" dirty="0">
                <a:ln>
                  <a:noFill/>
                </a:ln>
                <a:effectLst/>
                <a:uLnTx/>
                <a:uFillTx/>
                <a:latin typeface="ＭＳ 明朝"/>
                <a:ea typeface="ＭＳ 明朝"/>
                <a:cs typeface="+mj-cs"/>
              </a:rPr>
              <a:t>(3)</a:t>
            </a:r>
            <a:r>
              <a:rPr lang="ja-JP" altLang="en-US" sz="1400" noProof="0" dirty="0">
                <a:latin typeface="ＭＳ 明朝"/>
                <a:ea typeface="ＭＳ 明朝"/>
              </a:rPr>
              <a:t>疾病別医療費</a:t>
            </a:r>
            <a:endParaRPr lang="en-US" altLang="ja-JP" sz="1400" noProof="0" dirty="0">
              <a:latin typeface="ＭＳ 明朝"/>
              <a:ea typeface="ＭＳ 明朝"/>
            </a:endParaRPr>
          </a:p>
          <a:p>
            <a:pPr lvl="0">
              <a:lnSpc>
                <a:spcPct val="125000"/>
              </a:lnSpc>
              <a:spcBef>
                <a:spcPct val="0"/>
              </a:spcBef>
              <a:defRPr/>
            </a:pPr>
            <a:r>
              <a:rPr kumimoji="1" lang="ja-JP" altLang="en-US" sz="1300" b="0" i="0" u="none" strike="noStrike" kern="1200" cap="none" spc="0" normalizeH="0" baseline="0" dirty="0">
                <a:ln>
                  <a:noFill/>
                </a:ln>
                <a:effectLst/>
                <a:uLnTx/>
                <a:uFillTx/>
                <a:latin typeface="ＭＳ 明朝"/>
                <a:ea typeface="ＭＳ 明朝"/>
                <a:cs typeface="+mj-cs"/>
              </a:rPr>
              <a:t>①大分類による疾病別医療費統計</a:t>
            </a:r>
            <a:r>
              <a:rPr kumimoji="1" lang="ja-JP" altLang="ja-JP" sz="1200" b="0" i="0" u="none" strike="noStrike" kern="1200" cap="none" spc="0" normalizeH="0" baseline="0" noProof="0" dirty="0">
                <a:ln>
                  <a:noFill/>
                </a:ln>
                <a:effectLst/>
                <a:uLnTx/>
                <a:uFillTx/>
                <a:latin typeface="ＭＳ 明朝"/>
                <a:ea typeface="ＭＳ 明朝"/>
                <a:cs typeface="+mj-cs"/>
              </a:rPr>
              <a:t>　</a:t>
            </a:r>
            <a:endParaRPr kumimoji="1" lang="en-US" altLang="ja-JP" sz="1200" b="0" i="0" u="none" strike="noStrike" kern="1200" cap="none" spc="0" normalizeH="0" baseline="0" noProof="0" dirty="0">
              <a:ln>
                <a:noFill/>
              </a:ln>
              <a:effectLst/>
              <a:uLnTx/>
              <a:uFillTx/>
              <a:latin typeface="ＭＳ 明朝"/>
              <a:ea typeface="ＭＳ 明朝"/>
              <a:cs typeface="+mj-cs"/>
            </a:endParaRPr>
          </a:p>
          <a:p>
            <a:pPr lvl="0">
              <a:lnSpc>
                <a:spcPct val="125000"/>
              </a:lnSpc>
              <a:spcBef>
                <a:spcPct val="0"/>
              </a:spcBef>
              <a:defRPr/>
            </a:pPr>
            <a:r>
              <a:rPr lang="ja-JP" altLang="en-US" sz="1200" dirty="0">
                <a:latin typeface="ＭＳ 明朝"/>
                <a:ea typeface="ＭＳ 明朝"/>
              </a:rPr>
              <a:t>　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月診療分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に発生しているレセプトより、</a:t>
            </a:r>
            <a:r>
              <a:rPr lang="ja-JP" altLang="ja-JP" sz="1200" dirty="0">
                <a:latin typeface="ＭＳ 明朝"/>
                <a:ea typeface="ＭＳ 明朝"/>
              </a:rPr>
              <a:t>疾病項目毎に医療費</a:t>
            </a:r>
            <a:r>
              <a:rPr lang="ja-JP" altLang="en-US" sz="1200" dirty="0">
                <a:latin typeface="ＭＳ 明朝"/>
                <a:ea typeface="ＭＳ 明朝"/>
              </a:rPr>
              <a:t>総計</a:t>
            </a:r>
            <a:r>
              <a:rPr lang="ja-JP" altLang="ja-JP" sz="1200" dirty="0">
                <a:latin typeface="ＭＳ 明朝"/>
                <a:ea typeface="ＭＳ 明朝"/>
              </a:rPr>
              <a:t>、レセプト件数、患者数を算出した。</a:t>
            </a:r>
            <a:r>
              <a:rPr lang="en-US" altLang="ja-JP" sz="1200" dirty="0">
                <a:latin typeface="ＭＳ 明朝"/>
                <a:ea typeface="ＭＳ 明朝"/>
              </a:rPr>
              <a:t>｢</a:t>
            </a:r>
            <a:r>
              <a:rPr lang="zh-TW" altLang="en-US" sz="1200" dirty="0">
                <a:latin typeface="ＭＳ 明朝"/>
                <a:ea typeface="ＭＳ 明朝"/>
              </a:rPr>
              <a:t>新生物＜腫瘍＞</a:t>
            </a:r>
            <a:r>
              <a:rPr lang="en-US" altLang="ja-JP" sz="1200" dirty="0">
                <a:latin typeface="ＭＳ 明朝"/>
                <a:ea typeface="ＭＳ 明朝"/>
              </a:rPr>
              <a:t>｣</a:t>
            </a:r>
            <a:r>
              <a:rPr lang="ja-JP" altLang="ja-JP" sz="1200" dirty="0">
                <a:latin typeface="ＭＳ 明朝"/>
                <a:ea typeface="ＭＳ 明朝"/>
              </a:rPr>
              <a:t>が医療費合計の</a:t>
            </a:r>
            <a:r>
              <a:rPr lang="en-US" altLang="ja-JP" sz="1200" dirty="0">
                <a:latin typeface="ＭＳ 明朝"/>
                <a:ea typeface="ＭＳ 明朝"/>
              </a:rPr>
              <a:t>16.0%</a:t>
            </a:r>
            <a:r>
              <a:rPr lang="ja-JP" altLang="en-US" sz="1200" dirty="0" err="1">
                <a:latin typeface="ＭＳ 明朝"/>
                <a:ea typeface="ＭＳ 明朝"/>
              </a:rPr>
              <a:t>、</a:t>
            </a:r>
            <a:r>
              <a:rPr lang="en-US" altLang="ja-JP" sz="1200" dirty="0">
                <a:latin typeface="ＭＳ 明朝"/>
                <a:ea typeface="ＭＳ 明朝"/>
              </a:rPr>
              <a:t>｢</a:t>
            </a:r>
            <a:r>
              <a:rPr lang="ja-JP" altLang="en-US" sz="1200" dirty="0">
                <a:latin typeface="ＭＳ 明朝"/>
                <a:ea typeface="ＭＳ 明朝"/>
              </a:rPr>
              <a:t>循環器系の疾患</a:t>
            </a:r>
            <a:r>
              <a:rPr lang="en-US" altLang="ja-JP" sz="1200" dirty="0">
                <a:latin typeface="ＭＳ 明朝"/>
                <a:ea typeface="ＭＳ 明朝"/>
              </a:rPr>
              <a:t>｣</a:t>
            </a:r>
            <a:r>
              <a:rPr lang="ja-JP" altLang="ja-JP" sz="1200" dirty="0">
                <a:latin typeface="ＭＳ 明朝"/>
                <a:ea typeface="ＭＳ 明朝"/>
              </a:rPr>
              <a:t>は</a:t>
            </a:r>
            <a:r>
              <a:rPr lang="ja-JP" altLang="en-US" sz="1200" dirty="0">
                <a:latin typeface="ＭＳ 明朝"/>
                <a:ea typeface="ＭＳ 明朝"/>
              </a:rPr>
              <a:t>医療費合計の</a:t>
            </a:r>
            <a:r>
              <a:rPr lang="en-US" altLang="ja-JP" sz="1200" dirty="0">
                <a:latin typeface="ＭＳ 明朝"/>
                <a:ea typeface="ＭＳ 明朝"/>
              </a:rPr>
              <a:t>15.8%</a:t>
            </a:r>
            <a:r>
              <a:rPr lang="ja-JP" altLang="en-US" sz="1200" dirty="0">
                <a:latin typeface="ＭＳ 明朝"/>
                <a:ea typeface="ＭＳ 明朝"/>
              </a:rPr>
              <a:t>と高い割合を占めている。</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sp>
        <p:nvSpPr>
          <p:cNvPr id="13"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23</a:t>
            </a:fld>
            <a:endParaRPr kumimoji="1" lang="ja-JP" altLang="en-US" dirty="0">
              <a:latin typeface="ＭＳ 明朝"/>
              <a:ea typeface="ＭＳ 明朝"/>
            </a:endParaRPr>
          </a:p>
        </p:txBody>
      </p:sp>
    </p:spTree>
    <p:extLst>
      <p:ext uri="{BB962C8B-B14F-4D97-AF65-F5344CB8AC3E}">
        <p14:creationId xmlns:p14="http://schemas.microsoft.com/office/powerpoint/2010/main" val="336262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0745" y="1279288"/>
            <a:ext cx="4827805" cy="6080979"/>
          </a:xfrm>
          <a:prstGeom prst="rect">
            <a:avLst/>
          </a:prstGeom>
        </p:spPr>
      </p:pic>
      <p:sp>
        <p:nvSpPr>
          <p:cNvPr id="8" name="テキスト ボックス 5"/>
          <p:cNvSpPr txBox="1">
            <a:spLocks noChangeAspect="1"/>
          </p:cNvSpPr>
          <p:nvPr/>
        </p:nvSpPr>
        <p:spPr>
          <a:xfrm>
            <a:off x="369000" y="190500"/>
            <a:ext cx="6120000" cy="553998"/>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25000"/>
              </a:lnSpc>
            </a:pPr>
            <a:r>
              <a:rPr kumimoji="1" lang="ja-JP" altLang="en-US" sz="1200" dirty="0">
                <a:latin typeface="ＭＳ 明朝"/>
                <a:ea typeface="ＭＳ 明朝"/>
              </a:rPr>
              <a:t>　疾病項目別医療費割合は、</a:t>
            </a:r>
            <a:r>
              <a:rPr lang="en-US" altLang="ja-JP" sz="1200" dirty="0">
                <a:latin typeface="ＭＳ 明朝"/>
                <a:ea typeface="ＭＳ 明朝"/>
              </a:rPr>
              <a:t> ｢</a:t>
            </a:r>
            <a:r>
              <a:rPr lang="zh-TW" altLang="en-US" sz="1200" dirty="0">
                <a:latin typeface="ＭＳ 明朝"/>
                <a:ea typeface="ＭＳ 明朝"/>
              </a:rPr>
              <a:t>新生物＜腫瘍＞</a:t>
            </a:r>
            <a:r>
              <a:rPr lang="en-US" altLang="ja-JP" sz="1200" dirty="0">
                <a:latin typeface="ＭＳ 明朝"/>
                <a:ea typeface="ＭＳ 明朝"/>
              </a:rPr>
              <a:t>｣｢</a:t>
            </a:r>
            <a:r>
              <a:rPr lang="ja-JP" altLang="en-US" sz="1200" dirty="0">
                <a:latin typeface="ＭＳ 明朝"/>
                <a:ea typeface="ＭＳ 明朝"/>
              </a:rPr>
              <a:t>循環器系の疾患</a:t>
            </a:r>
            <a:r>
              <a:rPr lang="en-US" altLang="ja-JP" sz="1200" dirty="0">
                <a:latin typeface="ＭＳ 明朝"/>
                <a:ea typeface="ＭＳ 明朝"/>
              </a:rPr>
              <a:t>｣｢</a:t>
            </a:r>
            <a:r>
              <a:rPr lang="ja-JP" altLang="en-US" sz="1200" dirty="0">
                <a:latin typeface="ＭＳ 明朝"/>
                <a:ea typeface="ＭＳ 明朝"/>
              </a:rPr>
              <a:t>精神及び行動の障害</a:t>
            </a:r>
            <a:r>
              <a:rPr lang="en-US" altLang="ja-JP" sz="1200" dirty="0">
                <a:latin typeface="ＭＳ 明朝"/>
                <a:ea typeface="ＭＳ 明朝"/>
              </a:rPr>
              <a:t>｣｢</a:t>
            </a:r>
            <a:r>
              <a:rPr lang="ja-JP" altLang="en-US" sz="1200" dirty="0">
                <a:latin typeface="ＭＳ 明朝"/>
                <a:ea typeface="ＭＳ 明朝"/>
              </a:rPr>
              <a:t>筋骨格系及び結合組織の疾患</a:t>
            </a:r>
            <a:r>
              <a:rPr lang="en-US" altLang="ja-JP" sz="1200" dirty="0">
                <a:latin typeface="ＭＳ 明朝"/>
                <a:ea typeface="ＭＳ 明朝"/>
              </a:rPr>
              <a:t>｣｢</a:t>
            </a:r>
            <a:r>
              <a:rPr lang="ja-JP" altLang="en-US" sz="1200" dirty="0">
                <a:latin typeface="ＭＳ 明朝"/>
                <a:ea typeface="ＭＳ 明朝"/>
              </a:rPr>
              <a:t>内分泌，栄養及び代謝疾患</a:t>
            </a:r>
            <a:r>
              <a:rPr lang="en-US" altLang="ja-JP" sz="1200" dirty="0">
                <a:latin typeface="ＭＳ 明朝"/>
                <a:ea typeface="ＭＳ 明朝"/>
              </a:rPr>
              <a:t>｣</a:t>
            </a:r>
            <a:r>
              <a:rPr lang="ja-JP" altLang="en-US" sz="1200" dirty="0">
                <a:latin typeface="ＭＳ 明朝"/>
                <a:ea typeface="ＭＳ 明朝"/>
              </a:rPr>
              <a:t>の医療費で過半数を占める。</a:t>
            </a:r>
            <a:endParaRPr kumimoji="1" lang="ja-JP" altLang="en-US" sz="1200" dirty="0">
              <a:latin typeface="ＭＳ 明朝"/>
              <a:ea typeface="ＭＳ 明朝"/>
            </a:endParaRPr>
          </a:p>
        </p:txBody>
      </p:sp>
      <p:sp>
        <p:nvSpPr>
          <p:cNvPr id="9" name="テキスト ボックス 8"/>
          <p:cNvSpPr txBox="1"/>
          <p:nvPr/>
        </p:nvSpPr>
        <p:spPr>
          <a:xfrm>
            <a:off x="388050" y="1002290"/>
            <a:ext cx="6120000" cy="276999"/>
          </a:xfrm>
          <a:prstGeom prst="rect">
            <a:avLst/>
          </a:prstGeom>
          <a:noFill/>
          <a:ln>
            <a:noFill/>
          </a:ln>
        </p:spPr>
        <p:txBody>
          <a:bodyPr wrap="square" lIns="0" rIns="0" rtlCol="0">
            <a:spAutoFit/>
          </a:bodyPr>
          <a:lstStyle/>
          <a:p>
            <a:r>
              <a:rPr kumimoji="1" lang="ja-JP" altLang="en-US" sz="1200" dirty="0">
                <a:latin typeface="ＭＳ 明朝"/>
                <a:ea typeface="ＭＳ 明朝"/>
              </a:rPr>
              <a:t>疾病項目別医療費割合</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24</a:t>
            </a:fld>
            <a:endParaRPr kumimoji="1" lang="ja-JP" altLang="en-US" dirty="0">
              <a:latin typeface="ＭＳ 明朝"/>
              <a:ea typeface="ＭＳ 明朝"/>
            </a:endParaRPr>
          </a:p>
        </p:txBody>
      </p:sp>
      <p:sp>
        <p:nvSpPr>
          <p:cNvPr id="6" name="注釈文章 9"/>
          <p:cNvSpPr txBox="1">
            <a:spLocks noChangeAspect="1"/>
          </p:cNvSpPr>
          <p:nvPr/>
        </p:nvSpPr>
        <p:spPr>
          <a:xfrm>
            <a:off x="380745" y="7360268"/>
            <a:ext cx="6264000" cy="584775"/>
          </a:xfrm>
          <a:prstGeom prst="rect">
            <a:avLst/>
          </a:prstGeom>
          <a:noFill/>
        </p:spPr>
        <p:txBody>
          <a:bodyPr wrap="square" lIns="0" r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dirty="0">
              <a:latin typeface="ＭＳ 明朝"/>
              <a:ea typeface="ＭＳ 明朝"/>
            </a:endParaRPr>
          </a:p>
          <a:p>
            <a:r>
              <a:rPr lang="ja-JP" altLang="en-US" sz="800" dirty="0">
                <a:latin typeface="ＭＳ 明朝"/>
                <a:ea typeface="ＭＳ 明朝"/>
              </a:rPr>
              <a:t>株式会社データホライゾン 医療費分解技術を用いて疾病毎に点数をグルーピングし算出。 </a:t>
            </a:r>
            <a:endParaRPr lang="en-US" altLang="ja-JP" sz="800" dirty="0">
              <a:latin typeface="ＭＳ 明朝"/>
              <a:ea typeface="ＭＳ 明朝"/>
            </a:endParaRPr>
          </a:p>
        </p:txBody>
      </p:sp>
    </p:spTree>
    <p:extLst>
      <p:ext uri="{BB962C8B-B14F-4D97-AF65-F5344CB8AC3E}">
        <p14:creationId xmlns:p14="http://schemas.microsoft.com/office/powerpoint/2010/main" val="280432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9223" y="5080001"/>
            <a:ext cx="6048051" cy="2455476"/>
          </a:xfrm>
          <a:prstGeom prst="rect">
            <a:avLst/>
          </a:prstGeom>
        </p:spPr>
      </p:pic>
      <p:pic>
        <p:nvPicPr>
          <p:cNvPr id="2" name="図 1"/>
          <p:cNvPicPr>
            <a:picLocks noChangeAspect="1"/>
          </p:cNvPicPr>
          <p:nvPr/>
        </p:nvPicPr>
        <p:blipFill>
          <a:blip r:embed="rId3"/>
          <a:stretch>
            <a:fillRect/>
          </a:stretch>
        </p:blipFill>
        <p:spPr>
          <a:xfrm>
            <a:off x="383433" y="1379140"/>
            <a:ext cx="6043841" cy="2433871"/>
          </a:xfrm>
          <a:prstGeom prst="rect">
            <a:avLst/>
          </a:prstGeom>
        </p:spPr>
      </p:pic>
      <p:sp>
        <p:nvSpPr>
          <p:cNvPr id="17" name="タイトル 1"/>
          <p:cNvSpPr txBox="1">
            <a:spLocks noChangeAspect="1"/>
          </p:cNvSpPr>
          <p:nvPr/>
        </p:nvSpPr>
        <p:spPr>
          <a:xfrm>
            <a:off x="369000" y="127000"/>
            <a:ext cx="6120000" cy="916608"/>
          </a:xfrm>
          <a:prstGeom prst="rect">
            <a:avLst/>
          </a:prstGeom>
        </p:spPr>
        <p:txBody>
          <a:bodyPr vert="horz" lIns="0" tIns="45720" rIns="0" bIns="45720" rtlCol="0" anchor="t">
            <a:noAutofit/>
          </a:bodyPr>
          <a:lstStyle/>
          <a:p>
            <a:pPr>
              <a:lnSpc>
                <a:spcPct val="125000"/>
              </a:lnSpc>
              <a:spcBef>
                <a:spcPct val="0"/>
              </a:spcBef>
              <a:defRPr/>
            </a:pPr>
            <a:r>
              <a:rPr lang="ja-JP" altLang="en-US" sz="1300" dirty="0">
                <a:latin typeface="ＭＳ 明朝"/>
                <a:ea typeface="ＭＳ 明朝"/>
                <a:cs typeface="+mj-cs"/>
              </a:rPr>
              <a:t>②中分類による疾病別医療費統計</a:t>
            </a:r>
            <a:endParaRPr lang="en-US" altLang="ja-JP" sz="1300" dirty="0">
              <a:latin typeface="ＭＳ 明朝"/>
              <a:ea typeface="ＭＳ 明朝"/>
              <a:cs typeface="+mj-cs"/>
            </a:endParaRPr>
          </a:p>
          <a:p>
            <a:pPr>
              <a:lnSpc>
                <a:spcPct val="125000"/>
              </a:lnSpc>
              <a:spcBef>
                <a:spcPct val="0"/>
              </a:spcBef>
              <a:defRPr/>
            </a:pPr>
            <a:r>
              <a:rPr lang="ja-JP" altLang="ja-JP" sz="1200" dirty="0">
                <a:latin typeface="ＭＳ 明朝" panose="02020609040205080304" pitchFamily="17" charset="-128"/>
                <a:ea typeface="ＭＳ 明朝" panose="02020609040205080304" pitchFamily="17" charset="-128"/>
              </a:rPr>
              <a:t>　</a:t>
            </a:r>
            <a:r>
              <a:rPr lang="ja-JP" altLang="en-US" sz="1200" dirty="0">
                <a:latin typeface="ＭＳ 明朝"/>
                <a:ea typeface="ＭＳ 明朝"/>
              </a:rPr>
              <a:t>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月診療分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に発生しているレセプトより、</a:t>
            </a:r>
            <a:r>
              <a:rPr lang="ja-JP" altLang="en-US" sz="1200" dirty="0">
                <a:latin typeface="ＭＳ 明朝" panose="02020609040205080304" pitchFamily="17" charset="-128"/>
                <a:ea typeface="ＭＳ 明朝" panose="02020609040205080304" pitchFamily="17" charset="-128"/>
              </a:rPr>
              <a:t>疾病中分類毎に集計し、医療費、患者数、患者一人当たりの医療費、各項目の上位</a:t>
            </a:r>
            <a:r>
              <a:rPr lang="en-US" altLang="ja-JP" sz="1200" dirty="0">
                <a:latin typeface="ＭＳ 明朝" panose="02020609040205080304" pitchFamily="17" charset="-128"/>
                <a:ea typeface="ＭＳ 明朝" panose="02020609040205080304" pitchFamily="17" charset="-128"/>
              </a:rPr>
              <a:t>10</a:t>
            </a:r>
            <a:r>
              <a:rPr lang="ja-JP" altLang="en-US" sz="1200" dirty="0">
                <a:latin typeface="ＭＳ 明朝" panose="02020609040205080304" pitchFamily="17" charset="-128"/>
                <a:ea typeface="ＭＳ 明朝" panose="02020609040205080304" pitchFamily="17" charset="-128"/>
              </a:rPr>
              <a:t>疾病を示す。</a:t>
            </a:r>
            <a:endParaRPr kumimoji="1" lang="ja-JP" altLang="en-US" sz="1200" b="0" i="0" u="none" strike="noStrike" kern="1200" cap="none" spc="0" normalizeH="0" baseline="0" noProof="0" dirty="0">
              <a:ln>
                <a:noFill/>
              </a:ln>
              <a:effectLst/>
              <a:uLnTx/>
              <a:uFillTx/>
              <a:latin typeface="ＭＳ 明朝"/>
              <a:ea typeface="ＭＳ 明朝"/>
              <a:cs typeface="+mj-cs"/>
            </a:endParaRPr>
          </a:p>
        </p:txBody>
      </p:sp>
      <p:sp>
        <p:nvSpPr>
          <p:cNvPr id="12" name="正方形/長方形 11"/>
          <p:cNvSpPr/>
          <p:nvPr/>
        </p:nvSpPr>
        <p:spPr>
          <a:xfrm>
            <a:off x="369000" y="1091108"/>
            <a:ext cx="64533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1200" dirty="0">
                <a:solidFill>
                  <a:schemeClr val="tx1"/>
                </a:solidFill>
                <a:latin typeface="ＭＳ 明朝"/>
                <a:ea typeface="ＭＳ 明朝"/>
              </a:rPr>
              <a:t>中分類による疾病別統計</a:t>
            </a:r>
            <a:r>
              <a:rPr lang="en-US" altLang="ja-JP" sz="1200" dirty="0">
                <a:solidFill>
                  <a:schemeClr val="tx1"/>
                </a:solidFill>
                <a:latin typeface="ＭＳ 明朝"/>
                <a:ea typeface="ＭＳ 明朝"/>
              </a:rPr>
              <a:t>(</a:t>
            </a:r>
            <a:r>
              <a:rPr lang="ja-JP" altLang="en-US" sz="1200" dirty="0">
                <a:solidFill>
                  <a:schemeClr val="tx1"/>
                </a:solidFill>
                <a:latin typeface="ＭＳ 明朝"/>
                <a:ea typeface="ＭＳ 明朝"/>
              </a:rPr>
              <a:t>医療費上位</a:t>
            </a:r>
            <a:r>
              <a:rPr lang="en-US" altLang="ja-JP" sz="1200" dirty="0">
                <a:solidFill>
                  <a:schemeClr val="tx1"/>
                </a:solidFill>
                <a:latin typeface="ＭＳ 明朝"/>
                <a:ea typeface="ＭＳ 明朝"/>
              </a:rPr>
              <a:t>10</a:t>
            </a:r>
            <a:r>
              <a:rPr lang="ja-JP" altLang="en-US" sz="1200" dirty="0">
                <a:solidFill>
                  <a:schemeClr val="tx1"/>
                </a:solidFill>
                <a:latin typeface="ＭＳ 明朝"/>
                <a:ea typeface="ＭＳ 明朝"/>
              </a:rPr>
              <a:t>疾病</a:t>
            </a:r>
            <a:r>
              <a:rPr lang="en-US" altLang="ja-JP" sz="1200" dirty="0">
                <a:solidFill>
                  <a:schemeClr val="tx1"/>
                </a:solidFill>
                <a:latin typeface="ＭＳ 明朝"/>
                <a:ea typeface="ＭＳ 明朝"/>
              </a:rPr>
              <a:t>)</a:t>
            </a:r>
            <a:endParaRPr kumimoji="1" lang="ja-JP" altLang="en-US" sz="1200" dirty="0">
              <a:solidFill>
                <a:schemeClr val="tx1"/>
              </a:solidFill>
              <a:latin typeface="ＭＳ 明朝"/>
              <a:ea typeface="ＭＳ 明朝"/>
            </a:endParaRPr>
          </a:p>
        </p:txBody>
      </p:sp>
      <p:sp>
        <p:nvSpPr>
          <p:cNvPr id="13" name="正方形/長方形 12"/>
          <p:cNvSpPr/>
          <p:nvPr/>
        </p:nvSpPr>
        <p:spPr>
          <a:xfrm>
            <a:off x="381000" y="3813011"/>
            <a:ext cx="6120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p>
          <a:p>
            <a:r>
              <a:rPr lang="ja-JP" altLang="en-US" sz="800" dirty="0">
                <a:solidFill>
                  <a:schemeClr val="tx1"/>
                </a:solidFill>
                <a:latin typeface="ＭＳ 明朝"/>
                <a:ea typeface="ＭＳ 明朝"/>
              </a:rPr>
              <a:t>株式会社データホライゾン　医療費分解技術を用いて疾病毎に点数をグルーピングし算出。</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場合集計できない。そのため他統計と一致しない。</a:t>
            </a:r>
          </a:p>
        </p:txBody>
      </p:sp>
      <p:sp>
        <p:nvSpPr>
          <p:cNvPr id="15" name="正方形/長方形 14"/>
          <p:cNvSpPr/>
          <p:nvPr/>
        </p:nvSpPr>
        <p:spPr>
          <a:xfrm>
            <a:off x="379223" y="7535477"/>
            <a:ext cx="6120000"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p>
          <a:p>
            <a:r>
              <a:rPr lang="ja-JP" altLang="en-US" sz="800" dirty="0">
                <a:solidFill>
                  <a:schemeClr val="tx1"/>
                </a:solidFill>
                <a:latin typeface="ＭＳ 明朝"/>
                <a:ea typeface="ＭＳ 明朝"/>
              </a:rPr>
              <a:t>株式会社データホライゾン　医療費分解技術を用いて疾病毎に点数をグルーピングし算出。</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ja-JP" altLang="en-US" sz="800" dirty="0">
              <a:solidFill>
                <a:schemeClr val="tx1"/>
              </a:solidFill>
              <a:latin typeface="ＭＳ 明朝"/>
              <a:ea typeface="ＭＳ 明朝"/>
            </a:endParaRPr>
          </a:p>
        </p:txBody>
      </p:sp>
      <p:sp>
        <p:nvSpPr>
          <p:cNvPr id="9" name="正方形/長方形 8"/>
          <p:cNvSpPr/>
          <p:nvPr/>
        </p:nvSpPr>
        <p:spPr>
          <a:xfrm>
            <a:off x="369000" y="4799899"/>
            <a:ext cx="64533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1200" dirty="0">
                <a:solidFill>
                  <a:schemeClr val="tx1"/>
                </a:solidFill>
                <a:latin typeface="ＭＳ 明朝"/>
                <a:ea typeface="ＭＳ 明朝"/>
              </a:rPr>
              <a:t>中分類による疾病別統計</a:t>
            </a:r>
            <a:r>
              <a:rPr lang="en-US" altLang="ja-JP" sz="1200" dirty="0">
                <a:solidFill>
                  <a:schemeClr val="tx1"/>
                </a:solidFill>
                <a:latin typeface="ＭＳ 明朝"/>
                <a:ea typeface="ＭＳ 明朝"/>
              </a:rPr>
              <a:t>(</a:t>
            </a:r>
            <a:r>
              <a:rPr lang="ja-JP" altLang="en-US" sz="1200" dirty="0">
                <a:solidFill>
                  <a:schemeClr val="tx1"/>
                </a:solidFill>
                <a:latin typeface="ＭＳ 明朝"/>
                <a:ea typeface="ＭＳ 明朝"/>
              </a:rPr>
              <a:t>患者数上位</a:t>
            </a:r>
            <a:r>
              <a:rPr lang="en-US" altLang="ja-JP" sz="1200" dirty="0">
                <a:solidFill>
                  <a:schemeClr val="tx1"/>
                </a:solidFill>
                <a:latin typeface="ＭＳ 明朝"/>
                <a:ea typeface="ＭＳ 明朝"/>
              </a:rPr>
              <a:t>10</a:t>
            </a:r>
            <a:r>
              <a:rPr lang="ja-JP" altLang="en-US" sz="1200" dirty="0">
                <a:solidFill>
                  <a:schemeClr val="tx1"/>
                </a:solidFill>
                <a:latin typeface="ＭＳ 明朝"/>
                <a:ea typeface="ＭＳ 明朝"/>
              </a:rPr>
              <a:t>疾病</a:t>
            </a:r>
            <a:r>
              <a:rPr lang="en-US" altLang="ja-JP" sz="1200" dirty="0">
                <a:solidFill>
                  <a:schemeClr val="tx1"/>
                </a:solidFill>
                <a:latin typeface="ＭＳ 明朝"/>
                <a:ea typeface="ＭＳ 明朝"/>
              </a:rPr>
              <a:t>)</a:t>
            </a:r>
            <a:endParaRPr kumimoji="1" lang="ja-JP" altLang="en-US" sz="1200" dirty="0">
              <a:solidFill>
                <a:schemeClr val="tx1"/>
              </a:solidFill>
              <a:latin typeface="ＭＳ 明朝"/>
              <a:ea typeface="ＭＳ 明朝"/>
            </a:endParaRPr>
          </a:p>
        </p:txBody>
      </p:sp>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25</a:t>
            </a:fld>
            <a:endParaRPr kumimoji="1" lang="ja-JP" altLang="en-US" dirty="0">
              <a:latin typeface="ＭＳ 明朝"/>
              <a:ea typeface="ＭＳ 明朝"/>
            </a:endParaRPr>
          </a:p>
        </p:txBody>
      </p:sp>
    </p:spTree>
    <p:extLst>
      <p:ext uri="{BB962C8B-B14F-4D97-AF65-F5344CB8AC3E}">
        <p14:creationId xmlns:p14="http://schemas.microsoft.com/office/powerpoint/2010/main" val="1271572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482601"/>
            <a:ext cx="6048714" cy="2455745"/>
          </a:xfrm>
          <a:prstGeom prst="rect">
            <a:avLst/>
          </a:prstGeom>
        </p:spPr>
      </p:pic>
      <p:sp>
        <p:nvSpPr>
          <p:cNvPr id="8" name="正方形/長方形 7"/>
          <p:cNvSpPr>
            <a:spLocks noChangeAspect="1"/>
          </p:cNvSpPr>
          <p:nvPr/>
        </p:nvSpPr>
        <p:spPr>
          <a:xfrm>
            <a:off x="381000" y="2938346"/>
            <a:ext cx="6120000" cy="829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endParaRPr lang="en-US" altLang="ja-JP" sz="800" b="1" dirty="0">
              <a:solidFill>
                <a:schemeClr val="tx1"/>
              </a:solidFill>
              <a:latin typeface="ＭＳ 明朝"/>
              <a:ea typeface="ＭＳ 明朝"/>
            </a:endParaRPr>
          </a:p>
          <a:p>
            <a:r>
              <a:rPr lang="ja-JP" altLang="en-US" sz="800" dirty="0">
                <a:solidFill>
                  <a:schemeClr val="tx1"/>
                </a:solidFill>
                <a:latin typeface="ＭＳ 明朝"/>
                <a:ea typeface="ＭＳ 明朝"/>
              </a:rPr>
              <a:t>株式会社データホライゾン　医療費分解技術を用いて疾病毎に点数をグルーピングし算出。</a:t>
            </a:r>
            <a:endParaRPr lang="ja-JP" altLang="en-US" sz="800" b="1"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場合集計できない。そのため他統計と一致しない。</a:t>
            </a:r>
          </a:p>
        </p:txBody>
      </p:sp>
      <p:sp>
        <p:nvSpPr>
          <p:cNvPr id="5" name="正方形/長方形 4"/>
          <p:cNvSpPr>
            <a:spLocks noChangeAspect="1"/>
          </p:cNvSpPr>
          <p:nvPr/>
        </p:nvSpPr>
        <p:spPr>
          <a:xfrm>
            <a:off x="369527" y="202375"/>
            <a:ext cx="64533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1200" dirty="0">
                <a:solidFill>
                  <a:schemeClr val="tx1"/>
                </a:solidFill>
                <a:latin typeface="ＭＳ 明朝"/>
                <a:ea typeface="ＭＳ 明朝"/>
              </a:rPr>
              <a:t>中分類による疾病別統計</a:t>
            </a:r>
            <a:r>
              <a:rPr lang="en-US" altLang="ja-JP" sz="1200" dirty="0">
                <a:solidFill>
                  <a:schemeClr val="tx1"/>
                </a:solidFill>
                <a:latin typeface="ＭＳ 明朝"/>
                <a:ea typeface="ＭＳ 明朝"/>
              </a:rPr>
              <a:t>(</a:t>
            </a:r>
            <a:r>
              <a:rPr lang="ja-JP" altLang="en-US" sz="1200" dirty="0">
                <a:solidFill>
                  <a:schemeClr val="tx1"/>
                </a:solidFill>
                <a:latin typeface="ＭＳ 明朝"/>
                <a:ea typeface="ＭＳ 明朝"/>
              </a:rPr>
              <a:t>患者一人当たりの医療費が高額な上位</a:t>
            </a:r>
            <a:r>
              <a:rPr lang="en-US" altLang="ja-JP" sz="1200" dirty="0">
                <a:solidFill>
                  <a:schemeClr val="tx1"/>
                </a:solidFill>
                <a:latin typeface="ＭＳ 明朝"/>
                <a:ea typeface="ＭＳ 明朝"/>
              </a:rPr>
              <a:t>10</a:t>
            </a:r>
            <a:r>
              <a:rPr lang="ja-JP" altLang="en-US" sz="1200" dirty="0">
                <a:solidFill>
                  <a:schemeClr val="tx1"/>
                </a:solidFill>
                <a:latin typeface="ＭＳ 明朝"/>
                <a:ea typeface="ＭＳ 明朝"/>
              </a:rPr>
              <a:t>疾病</a:t>
            </a:r>
            <a:r>
              <a:rPr lang="en-US" altLang="ja-JP" sz="1200" dirty="0">
                <a:solidFill>
                  <a:schemeClr val="tx1"/>
                </a:solidFill>
                <a:latin typeface="ＭＳ 明朝"/>
                <a:ea typeface="ＭＳ 明朝"/>
              </a:rPr>
              <a:t>)</a:t>
            </a:r>
            <a:endParaRPr kumimoji="1" lang="ja-JP" altLang="en-US" sz="1200" dirty="0">
              <a:solidFill>
                <a:schemeClr val="tx1"/>
              </a:solidFill>
              <a:latin typeface="ＭＳ 明朝"/>
              <a:ea typeface="ＭＳ 明朝"/>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26</a:t>
            </a:fld>
            <a:endParaRPr kumimoji="1" lang="ja-JP" altLang="en-US" dirty="0">
              <a:latin typeface="ＭＳ 明朝"/>
              <a:ea typeface="ＭＳ 明朝"/>
            </a:endParaRPr>
          </a:p>
        </p:txBody>
      </p:sp>
    </p:spTree>
    <p:extLst>
      <p:ext uri="{BB962C8B-B14F-4D97-AF65-F5344CB8AC3E}">
        <p14:creationId xmlns:p14="http://schemas.microsoft.com/office/powerpoint/2010/main" val="204778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81000" y="750911"/>
            <a:ext cx="6348215" cy="8016780"/>
          </a:xfrm>
          <a:prstGeom prst="rect">
            <a:avLst/>
          </a:prstGeom>
        </p:spPr>
      </p:pic>
      <p:graphicFrame>
        <p:nvGraphicFramePr>
          <p:cNvPr id="17" name="表 16"/>
          <p:cNvGraphicFramePr>
            <a:graphicFrameLocks noGrp="1"/>
          </p:cNvGraphicFramePr>
          <p:nvPr>
            <p:extLst/>
          </p:nvPr>
        </p:nvGraphicFramePr>
        <p:xfrm>
          <a:off x="3511727" y="406687"/>
          <a:ext cx="2996952" cy="288032"/>
        </p:xfrm>
        <a:graphic>
          <a:graphicData uri="http://schemas.openxmlformats.org/drawingml/2006/table">
            <a:tbl>
              <a:tblPr/>
              <a:tblGrid>
                <a:gridCol w="2996952">
                  <a:extLst>
                    <a:ext uri="{9D8B030D-6E8A-4147-A177-3AD203B41FA5}">
                      <a16:colId xmlns:a16="http://schemas.microsoft.com/office/drawing/2014/main" val="20000"/>
                    </a:ext>
                  </a:extLst>
                </a:gridCol>
              </a:tblGrid>
              <a:tr h="288032">
                <a:tc>
                  <a:txBody>
                    <a:bodyPr/>
                    <a:lstStyle/>
                    <a:p>
                      <a:pPr algn="l" fontAlgn="ct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大分類毎の集計を　　　　　　　表示する。</a:t>
                      </a:r>
                      <a:endParaRPr lang="en-US" altLang="ja-JP" sz="800" b="0" i="0" u="none" strike="noStrike" dirty="0">
                        <a:solidFill>
                          <a:srgbClr val="000000"/>
                        </a:solidFill>
                        <a:latin typeface="ＭＳ 明朝"/>
                        <a:ea typeface="ＭＳ 明朝"/>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各項目毎に上位</a:t>
                      </a:r>
                      <a:r>
                        <a:rPr lang="en-US" altLang="ja-JP" sz="800" b="0" i="0" u="none" strike="noStrike" dirty="0">
                          <a:solidFill>
                            <a:srgbClr val="000000"/>
                          </a:solidFill>
                          <a:latin typeface="ＭＳ 明朝"/>
                          <a:ea typeface="ＭＳ 明朝"/>
                        </a:rPr>
                        <a:t>10</a:t>
                      </a:r>
                      <a:r>
                        <a:rPr lang="ja-JP" altLang="en-US" sz="800" b="0" i="0" u="none" strike="noStrike" dirty="0">
                          <a:solidFill>
                            <a:srgbClr val="000000"/>
                          </a:solidFill>
                          <a:latin typeface="ＭＳ 明朝"/>
                          <a:ea typeface="ＭＳ 明朝"/>
                        </a:rPr>
                        <a:t>疾病</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中分類</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を　　　　　　　表示する。</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6081" y="373506"/>
            <a:ext cx="537096" cy="1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正方形/長方形 87"/>
          <p:cNvSpPr/>
          <p:nvPr/>
        </p:nvSpPr>
        <p:spPr>
          <a:xfrm>
            <a:off x="330581" y="465874"/>
            <a:ext cx="64533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明朝"/>
                <a:ea typeface="ＭＳ 明朝"/>
              </a:rPr>
              <a:t>中分類による疾病別医療費統計</a:t>
            </a:r>
            <a:r>
              <a:rPr kumimoji="1" lang="en-US" altLang="ja-JP" sz="1200" dirty="0">
                <a:solidFill>
                  <a:schemeClr val="tx1"/>
                </a:solidFill>
                <a:latin typeface="ＭＳ 明朝"/>
                <a:ea typeface="ＭＳ 明朝"/>
              </a:rPr>
              <a:t>(</a:t>
            </a:r>
            <a:r>
              <a:rPr kumimoji="1" lang="ja-JP" altLang="en-US" sz="1200" dirty="0">
                <a:solidFill>
                  <a:schemeClr val="tx1"/>
                </a:solidFill>
                <a:latin typeface="ＭＳ 明朝"/>
                <a:ea typeface="ＭＳ 明朝"/>
              </a:rPr>
              <a:t>全項目</a:t>
            </a:r>
            <a:r>
              <a:rPr kumimoji="1" lang="en-US" altLang="ja-JP" sz="1200" dirty="0">
                <a:solidFill>
                  <a:schemeClr val="tx1"/>
                </a:solidFill>
                <a:latin typeface="ＭＳ 明朝"/>
                <a:ea typeface="ＭＳ 明朝"/>
              </a:rPr>
              <a:t>)</a:t>
            </a:r>
            <a:endParaRPr kumimoji="1" lang="ja-JP" altLang="en-US" sz="1200" dirty="0">
              <a:solidFill>
                <a:schemeClr val="tx1"/>
              </a:solidFill>
              <a:latin typeface="ＭＳ 明朝"/>
              <a:ea typeface="ＭＳ 明朝"/>
            </a:endParaRPr>
          </a:p>
        </p:txBody>
      </p:sp>
      <p:sp>
        <p:nvSpPr>
          <p:cNvPr id="32" name="正方形/長方形 31"/>
          <p:cNvSpPr/>
          <p:nvPr/>
        </p:nvSpPr>
        <p:spPr>
          <a:xfrm>
            <a:off x="4162426" y="447675"/>
            <a:ext cx="173132"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dirty="0">
              <a:solidFill>
                <a:sysClr val="windowText" lastClr="000000"/>
              </a:solidFill>
              <a:latin typeface="ＭＳ 明朝"/>
              <a:ea typeface="ＭＳ 明朝"/>
            </a:endParaRPr>
          </a:p>
        </p:txBody>
      </p:sp>
      <p:pic>
        <p:nvPicPr>
          <p:cNvPr id="24" name="Picture 7"/>
          <p:cNvPicPr>
            <a:picLocks noChangeAspect="1" noChangeArrowheads="1"/>
          </p:cNvPicPr>
          <p:nvPr/>
        </p:nvPicPr>
        <p:blipFill>
          <a:blip r:embed="rId4" cstate="print"/>
          <a:srcRect/>
          <a:stretch>
            <a:fillRect/>
          </a:stretch>
        </p:blipFill>
        <p:spPr bwMode="auto">
          <a:xfrm>
            <a:off x="5243785" y="548003"/>
            <a:ext cx="537096" cy="146995"/>
          </a:xfrm>
          <a:prstGeom prst="rect">
            <a:avLst/>
          </a:prstGeom>
          <a:noFill/>
        </p:spPr>
      </p:pic>
      <p:sp>
        <p:nvSpPr>
          <p:cNvPr id="1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27</a:t>
            </a:fld>
            <a:endParaRPr kumimoji="1" lang="ja-JP" altLang="en-US" dirty="0">
              <a:latin typeface="ＭＳ 明朝"/>
              <a:ea typeface="ＭＳ 明朝"/>
            </a:endParaRPr>
          </a:p>
        </p:txBody>
      </p:sp>
    </p:spTree>
    <p:extLst>
      <p:ext uri="{BB962C8B-B14F-4D97-AF65-F5344CB8AC3E}">
        <p14:creationId xmlns:p14="http://schemas.microsoft.com/office/powerpoint/2010/main" val="2361100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759670"/>
            <a:ext cx="6350000" cy="7980665"/>
          </a:xfrm>
          <a:prstGeom prst="rect">
            <a:avLst/>
          </a:prstGeom>
        </p:spPr>
      </p:pic>
      <p:graphicFrame>
        <p:nvGraphicFramePr>
          <p:cNvPr id="19" name="表 18"/>
          <p:cNvGraphicFramePr>
            <a:graphicFrameLocks noGrp="1"/>
          </p:cNvGraphicFramePr>
          <p:nvPr>
            <p:extLst/>
          </p:nvPr>
        </p:nvGraphicFramePr>
        <p:xfrm>
          <a:off x="3516918" y="406687"/>
          <a:ext cx="3024336" cy="288032"/>
        </p:xfrm>
        <a:graphic>
          <a:graphicData uri="http://schemas.openxmlformats.org/drawingml/2006/table">
            <a:tbl>
              <a:tblPr/>
              <a:tblGrid>
                <a:gridCol w="3024336">
                  <a:extLst>
                    <a:ext uri="{9D8B030D-6E8A-4147-A177-3AD203B41FA5}">
                      <a16:colId xmlns:a16="http://schemas.microsoft.com/office/drawing/2014/main" val="20000"/>
                    </a:ext>
                  </a:extLst>
                </a:gridCol>
              </a:tblGrid>
              <a:tr h="288032">
                <a:tc>
                  <a:txBody>
                    <a:bodyPr/>
                    <a:lstStyle/>
                    <a:p>
                      <a:pPr algn="l" fontAlgn="ct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大分類毎の集計を　　　　　　　表示する。</a:t>
                      </a:r>
                      <a:endParaRPr lang="en-US" altLang="ja-JP" sz="800" b="0" i="0" u="none" strike="noStrike" dirty="0">
                        <a:solidFill>
                          <a:srgbClr val="000000"/>
                        </a:solidFill>
                        <a:latin typeface="ＭＳ 明朝"/>
                        <a:ea typeface="ＭＳ 明朝"/>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各項目毎に上位</a:t>
                      </a:r>
                      <a:r>
                        <a:rPr lang="en-US" altLang="ja-JP" sz="800" b="0" i="0" u="none" strike="noStrike" dirty="0">
                          <a:solidFill>
                            <a:srgbClr val="000000"/>
                          </a:solidFill>
                          <a:latin typeface="ＭＳ 明朝"/>
                          <a:ea typeface="ＭＳ 明朝"/>
                        </a:rPr>
                        <a:t>10</a:t>
                      </a:r>
                      <a:r>
                        <a:rPr lang="ja-JP" altLang="en-US" sz="800" b="0" i="0" u="none" strike="noStrike" dirty="0">
                          <a:solidFill>
                            <a:srgbClr val="000000"/>
                          </a:solidFill>
                          <a:latin typeface="ＭＳ 明朝"/>
                          <a:ea typeface="ＭＳ 明朝"/>
                        </a:rPr>
                        <a:t>疾病</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中分類</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を　　　　　　　表示する。</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1" name="Picture 7"/>
          <p:cNvPicPr>
            <a:picLocks noChangeAspect="1" noChangeArrowheads="1"/>
          </p:cNvPicPr>
          <p:nvPr/>
        </p:nvPicPr>
        <p:blipFill>
          <a:blip r:embed="rId3" cstate="print"/>
          <a:srcRect/>
          <a:stretch>
            <a:fillRect/>
          </a:stretch>
        </p:blipFill>
        <p:spPr bwMode="auto">
          <a:xfrm>
            <a:off x="5243785" y="548003"/>
            <a:ext cx="537096" cy="146995"/>
          </a:xfrm>
          <a:prstGeom prst="rect">
            <a:avLst/>
          </a:prstGeom>
          <a:noFill/>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081" y="373506"/>
            <a:ext cx="537096" cy="1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28</a:t>
            </a:fld>
            <a:endParaRPr kumimoji="1" lang="ja-JP" altLang="en-US" dirty="0">
              <a:latin typeface="ＭＳ 明朝"/>
              <a:ea typeface="ＭＳ 明朝"/>
            </a:endParaRPr>
          </a:p>
        </p:txBody>
      </p:sp>
    </p:spTree>
    <p:extLst>
      <p:ext uri="{BB962C8B-B14F-4D97-AF65-F5344CB8AC3E}">
        <p14:creationId xmlns:p14="http://schemas.microsoft.com/office/powerpoint/2010/main" val="197173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105834" y="-36512"/>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r>
              <a:rPr kumimoji="1" lang="ja-JP" altLang="en-US" sz="1200" b="0" i="0" u="none" strike="noStrike" cap="none" normalizeH="0" baseline="0" dirty="0">
                <a:ln>
                  <a:noFill/>
                </a:ln>
                <a:solidFill>
                  <a:srgbClr val="000000"/>
                </a:solidFill>
                <a:effectLst/>
                <a:latin typeface="ＭＳ 明朝"/>
                <a:ea typeface="ＭＳ 明朝"/>
                <a:cs typeface="ＭＳ Ｐゴシック" pitchFamily="50" charset="-128"/>
              </a:rPr>
              <a:t>目次</a:t>
            </a: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endParaRPr kumimoji="1" lang="en-US" altLang="ja-JP" sz="1800" b="0" i="0" u="none" strike="noStrike" cap="none" normalizeH="0" baseline="0" dirty="0">
              <a:ln>
                <a:noFill/>
              </a:ln>
              <a:solidFill>
                <a:schemeClr val="tx1"/>
              </a:solidFill>
              <a:effectLst/>
              <a:latin typeface="ＭＳ 明朝"/>
              <a:ea typeface="ＭＳ 明朝"/>
              <a:cs typeface="ＭＳ Ｐゴシック" pitchFamily="50" charset="-128"/>
            </a:endParaRPr>
          </a:p>
        </p:txBody>
      </p:sp>
      <p:graphicFrame>
        <p:nvGraphicFramePr>
          <p:cNvPr id="8" name="表 7"/>
          <p:cNvGraphicFramePr>
            <a:graphicFrameLocks noGrp="1" noChangeAspect="1"/>
          </p:cNvGraphicFramePr>
          <p:nvPr>
            <p:extLst>
              <p:ext uri="{D42A27DB-BD31-4B8C-83A1-F6EECF244321}">
                <p14:modId xmlns:p14="http://schemas.microsoft.com/office/powerpoint/2010/main" val="3289603511"/>
              </p:ext>
            </p:extLst>
          </p:nvPr>
        </p:nvGraphicFramePr>
        <p:xfrm>
          <a:off x="381000" y="284904"/>
          <a:ext cx="6096000" cy="8618400"/>
        </p:xfrm>
        <a:graphic>
          <a:graphicData uri="http://schemas.openxmlformats.org/drawingml/2006/table">
            <a:tbl>
              <a:tblPr/>
              <a:tblGrid>
                <a:gridCol w="621102">
                  <a:extLst>
                    <a:ext uri="{9D8B030D-6E8A-4147-A177-3AD203B41FA5}">
                      <a16:colId xmlns:a16="http://schemas.microsoft.com/office/drawing/2014/main" val="20000"/>
                    </a:ext>
                  </a:extLst>
                </a:gridCol>
                <a:gridCol w="4853796">
                  <a:extLst>
                    <a:ext uri="{9D8B030D-6E8A-4147-A177-3AD203B41FA5}">
                      <a16:colId xmlns:a16="http://schemas.microsoft.com/office/drawing/2014/main" val="20001"/>
                    </a:ext>
                  </a:extLst>
                </a:gridCol>
                <a:gridCol w="621102">
                  <a:extLst>
                    <a:ext uri="{9D8B030D-6E8A-4147-A177-3AD203B41FA5}">
                      <a16:colId xmlns:a16="http://schemas.microsoft.com/office/drawing/2014/main" val="20002"/>
                    </a:ext>
                  </a:extLst>
                </a:gridCol>
              </a:tblGrid>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各事業の目的と概要一覧</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全体スケジュール</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各事業の実施内容と評価方法</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①特定健康診査受診勧奨事業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②特定保健指導事業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③受診行動適正化指導事業</a:t>
                      </a:r>
                      <a:r>
                        <a:rPr lang="en-US" altLang="ja-JP" sz="1100" b="0" i="0" u="none" strike="noStrike" dirty="0">
                          <a:solidFill>
                            <a:srgbClr val="000000"/>
                          </a:solidFill>
                          <a:effectLst/>
                          <a:latin typeface="ＭＳ 明朝"/>
                          <a:ea typeface="ＭＳ 明朝"/>
                        </a:rPr>
                        <a:t>(</a:t>
                      </a:r>
                      <a:r>
                        <a:rPr lang="ja-JP" altLang="en-US" sz="1100" b="0" i="0" u="none" strike="noStrike" dirty="0">
                          <a:solidFill>
                            <a:srgbClr val="000000"/>
                          </a:solidFill>
                          <a:effectLst/>
                          <a:latin typeface="ＭＳ 明朝"/>
                          <a:ea typeface="ＭＳ 明朝"/>
                        </a:rPr>
                        <a:t>重複･頻回受診、重複服薬</a:t>
                      </a:r>
                      <a:r>
                        <a:rPr lang="en-US" altLang="ja-JP" sz="1100" b="0" i="0" u="none" strike="noStrike" dirty="0">
                          <a:solidFill>
                            <a:srgbClr val="000000"/>
                          </a:solidFill>
                          <a:effectLst/>
                          <a:latin typeface="ＭＳ 明朝"/>
                          <a:ea typeface="ＭＳ 明朝"/>
                        </a:rPr>
                        <a:t>)</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④ジェネリック医薬品差額通知事業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⑤健診異常値放置者受診勧奨事業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⑥糖尿病性腎症重症化予防事業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ja-JP" altLang="en-US" sz="1100" b="0" i="0" u="none" strike="noStrike" baseline="0" dirty="0">
                          <a:solidFill>
                            <a:srgbClr val="000000"/>
                          </a:solidFill>
                          <a:effectLst/>
                          <a:latin typeface="ＭＳ 明朝"/>
                          <a:ea typeface="ＭＳ 明朝"/>
                        </a:rPr>
                        <a:t> ⑦</a:t>
                      </a:r>
                      <a:r>
                        <a:rPr lang="ja-JP" altLang="en-US" sz="1100" b="0" i="0" u="none" strike="noStrike" dirty="0">
                          <a:solidFill>
                            <a:srgbClr val="000000"/>
                          </a:solidFill>
                          <a:effectLst/>
                          <a:latin typeface="ＭＳ 明朝"/>
                          <a:ea typeface="ＭＳ 明朝"/>
                        </a:rPr>
                        <a:t>生活習慣病治療中断者受診勧奨事業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a:t>
                      </a:r>
                      <a:r>
                        <a:rPr lang="en-US" altLang="ja-JP" sz="1100" b="0" i="0" u="none" strike="noStrike" dirty="0">
                          <a:solidFill>
                            <a:srgbClr val="000000"/>
                          </a:solidFill>
                          <a:effectLst/>
                          <a:latin typeface="ＭＳ 明朝"/>
                        </a:rPr>
                        <a:t>6.</a:t>
                      </a:r>
                      <a:r>
                        <a:rPr lang="ja-JP" altLang="en-US" sz="1100" b="0" i="0" u="none" strike="noStrike" dirty="0">
                          <a:solidFill>
                            <a:srgbClr val="000000"/>
                          </a:solidFill>
                          <a:effectLst/>
                          <a:latin typeface="ＭＳ 明朝"/>
                        </a:rPr>
                        <a:t>その他</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データヘルス計画の見直し</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②評価時期</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計画の公表･周知</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個人情報の取り扱い</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地域包括ケアに係る取組及びその他の留意事項</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ＭＳ 明朝"/>
                        </a:rPr>
                        <a:t>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016"/>
                  </a:ext>
                </a:extLst>
              </a:tr>
              <a:tr h="205200">
                <a:tc gridSpan="2">
                  <a:txBody>
                    <a:bodyPr/>
                    <a:lstStyle/>
                    <a:p>
                      <a:pPr algn="l" rtl="0" fontAlgn="ctr"/>
                      <a:r>
                        <a:rPr lang="ja-JP" altLang="en-US" sz="1100" b="1" i="0" u="none" strike="noStrike" dirty="0">
                          <a:solidFill>
                            <a:schemeClr val="tx1"/>
                          </a:solidFill>
                          <a:latin typeface="ＭＳ 明朝"/>
                          <a:ea typeface="ＭＳ 明朝"/>
                        </a:rPr>
                        <a:t> 第</a:t>
                      </a:r>
                      <a:r>
                        <a:rPr lang="en-US" altLang="ja-JP" sz="1100" b="1" i="0" u="none" strike="noStrike" dirty="0">
                          <a:solidFill>
                            <a:schemeClr val="tx1"/>
                          </a:solidFill>
                          <a:latin typeface="ＭＳ 明朝"/>
                          <a:ea typeface="ＭＳ 明朝"/>
                        </a:rPr>
                        <a:t>3</a:t>
                      </a:r>
                      <a:r>
                        <a:rPr lang="ja-JP" altLang="en-US" sz="1100" b="1" i="0" u="none" strike="noStrike" dirty="0">
                          <a:solidFill>
                            <a:schemeClr val="tx1"/>
                          </a:solidFill>
                          <a:latin typeface="ＭＳ 明朝"/>
                          <a:ea typeface="ＭＳ 明朝"/>
                        </a:rPr>
                        <a:t>章　第</a:t>
                      </a:r>
                      <a:r>
                        <a:rPr lang="en-US" altLang="ja-JP" sz="1100" b="1" i="0" u="none" strike="noStrike" dirty="0">
                          <a:solidFill>
                            <a:schemeClr val="tx1"/>
                          </a:solidFill>
                          <a:latin typeface="ＭＳ 明朝"/>
                          <a:ea typeface="ＭＳ 明朝"/>
                        </a:rPr>
                        <a:t>3</a:t>
                      </a:r>
                      <a:r>
                        <a:rPr lang="ja-JP" altLang="en-US" sz="1100" b="1" i="0" u="none" strike="noStrike" dirty="0">
                          <a:solidFill>
                            <a:schemeClr val="tx1"/>
                          </a:solidFill>
                          <a:latin typeface="ＭＳ 明朝"/>
                          <a:ea typeface="ＭＳ 明朝"/>
                        </a:rPr>
                        <a:t>期特定健康診査等実施計画</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1"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計画策定にあたって</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計画策定の趣旨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特定健康診査等実施計画の位置づけ</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a:t>
                      </a:r>
                      <a:r>
                        <a:rPr lang="en-US" altLang="zh-TW"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計画期間</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特定健康診査及び特定保健指導の実施状況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特定健康診査の受診率</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特定保健指導の実施率</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3.</a:t>
                      </a:r>
                      <a:r>
                        <a:rPr lang="ja-JP" altLang="en-US" sz="1100" b="0" i="0" u="none" strike="noStrike" dirty="0">
                          <a:solidFill>
                            <a:srgbClr val="000000"/>
                          </a:solidFill>
                          <a:effectLst/>
                          <a:latin typeface="ＭＳ 明朝"/>
                          <a:ea typeface="ＭＳ 明朝"/>
                        </a:rPr>
                        <a:t>特定健康診査及び特定保健指導に係る主な取り組み</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特定健康診査及び特定保健指導に係る分析結果</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特定健康診査結果の分析</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①有所見者割合</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②質問別回答状況</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en-US" altLang="ja-JP" sz="1100" b="0" i="0" u="none" strike="noStrike" dirty="0">
                          <a:solidFill>
                            <a:srgbClr val="000000"/>
                          </a:solidFill>
                          <a:effectLst/>
                          <a:latin typeface="ＭＳ 明朝"/>
                        </a:rPr>
                        <a:t>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29"/>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③特定健康診査の受診者と未受診者の生活習慣病治療状況</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明朝"/>
                        </a:rPr>
                        <a:t>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特定保健指導の効果分析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特定保健指導対象者の分析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①保健指導レベル該当状況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②特定保健指導リスク因子別該当状況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明朝"/>
                        </a:rPr>
                        <a:t>104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4"/>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baseline="0" dirty="0">
                          <a:solidFill>
                            <a:srgbClr val="000000"/>
                          </a:solidFill>
                          <a:effectLst/>
                          <a:latin typeface="ＭＳ 明朝"/>
                          <a:ea typeface="ＭＳ 明朝"/>
                        </a:rPr>
                        <a:t>    　③</a:t>
                      </a:r>
                      <a:r>
                        <a:rPr lang="ja-JP" altLang="en-US" sz="1100" b="0" i="0" u="none" strike="noStrike" dirty="0">
                          <a:solidFill>
                            <a:srgbClr val="000000"/>
                          </a:solidFill>
                          <a:effectLst/>
                          <a:latin typeface="ＭＳ 明朝"/>
                          <a:ea typeface="ＭＳ 明朝"/>
                        </a:rPr>
                        <a:t>特定保健指導対象者と非対象者の医療費の比較</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5.</a:t>
                      </a:r>
                      <a:r>
                        <a:rPr lang="ja-JP" altLang="en-US" sz="1100" b="0" i="0" u="none" strike="noStrike" dirty="0">
                          <a:solidFill>
                            <a:srgbClr val="000000"/>
                          </a:solidFill>
                          <a:effectLst/>
                          <a:latin typeface="ＭＳ 明朝"/>
                          <a:ea typeface="ＭＳ 明朝"/>
                        </a:rPr>
                        <a:t>特定健康診査及び特定保健指導実施状況に基づく課題と対策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6.</a:t>
                      </a:r>
                      <a:r>
                        <a:rPr lang="zh-TW" altLang="en-US" sz="1100" b="0" i="0" u="none" strike="noStrike" dirty="0">
                          <a:solidFill>
                            <a:srgbClr val="000000"/>
                          </a:solidFill>
                          <a:effectLst/>
                          <a:latin typeface="ＭＳ 明朝"/>
                          <a:ea typeface="ＭＳ 明朝"/>
                        </a:rPr>
                        <a:t>特定健康診査等実施計画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目標</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対象者数推計</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①特定健康診査対象者数及び受診者数の見込み</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4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②特定保健指導対象者数及び実施者数の見込み</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41"/>
                  </a:ext>
                </a:extLst>
              </a:tr>
            </a:tbl>
          </a:graphicData>
        </a:graphic>
      </p:graphicFrame>
      <p:sp>
        <p:nvSpPr>
          <p:cNvPr id="2" name="スライド番号プレースホルダー 1">
            <a:extLst>
              <a:ext uri="{FF2B5EF4-FFF2-40B4-BE49-F238E27FC236}">
                <a16:creationId xmlns:a16="http://schemas.microsoft.com/office/drawing/2014/main" id="{DC5D192D-5420-4168-869A-6D001A3F943D}"/>
              </a:ext>
            </a:extLst>
          </p:cNvPr>
          <p:cNvSpPr>
            <a:spLocks noGrp="1"/>
          </p:cNvSpPr>
          <p:nvPr>
            <p:ph type="sldNum" sz="quarter" idx="12"/>
          </p:nvPr>
        </p:nvSpPr>
        <p:spPr/>
        <p:txBody>
          <a:bodyPr/>
          <a:lstStyle/>
          <a:p>
            <a:fld id="{420EA04B-0610-44E1-BBA9-CB539F9A7CEB}" type="slidenum">
              <a:rPr kumimoji="1" lang="ja-JP" altLang="en-US" smtClean="0"/>
              <a:pPr/>
              <a:t>2</a:t>
            </a:fld>
            <a:endParaRPr kumimoji="1" lang="ja-JP" altLang="en-US" dirty="0"/>
          </a:p>
        </p:txBody>
      </p:sp>
    </p:spTree>
    <p:extLst>
      <p:ext uri="{BB962C8B-B14F-4D97-AF65-F5344CB8AC3E}">
        <p14:creationId xmlns:p14="http://schemas.microsoft.com/office/powerpoint/2010/main" val="75234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6337" y="762000"/>
            <a:ext cx="6344664" cy="7935622"/>
          </a:xfrm>
          <a:prstGeom prst="rect">
            <a:avLst/>
          </a:prstGeom>
        </p:spPr>
      </p:pic>
      <p:graphicFrame>
        <p:nvGraphicFramePr>
          <p:cNvPr id="10" name="表 9"/>
          <p:cNvGraphicFramePr>
            <a:graphicFrameLocks noGrp="1"/>
          </p:cNvGraphicFramePr>
          <p:nvPr>
            <p:extLst/>
          </p:nvPr>
        </p:nvGraphicFramePr>
        <p:xfrm>
          <a:off x="3516918" y="406686"/>
          <a:ext cx="3024336" cy="288032"/>
        </p:xfrm>
        <a:graphic>
          <a:graphicData uri="http://schemas.openxmlformats.org/drawingml/2006/table">
            <a:tbl>
              <a:tblPr/>
              <a:tblGrid>
                <a:gridCol w="3024336">
                  <a:extLst>
                    <a:ext uri="{9D8B030D-6E8A-4147-A177-3AD203B41FA5}">
                      <a16:colId xmlns:a16="http://schemas.microsoft.com/office/drawing/2014/main" val="20000"/>
                    </a:ext>
                  </a:extLst>
                </a:gridCol>
              </a:tblGrid>
              <a:tr h="288032">
                <a:tc>
                  <a:txBody>
                    <a:bodyPr/>
                    <a:lstStyle/>
                    <a:p>
                      <a:pPr algn="l" fontAlgn="ct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大分類毎の集計を　　　　　　　表示する。</a:t>
                      </a:r>
                      <a:endParaRPr lang="en-US" altLang="ja-JP" sz="800" b="0" i="0" u="none" strike="noStrike" dirty="0">
                        <a:solidFill>
                          <a:srgbClr val="000000"/>
                        </a:solidFill>
                        <a:latin typeface="ＭＳ 明朝"/>
                        <a:ea typeface="ＭＳ 明朝"/>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各項目毎に上位</a:t>
                      </a:r>
                      <a:r>
                        <a:rPr lang="en-US" altLang="ja-JP" sz="800" b="0" i="0" u="none" strike="noStrike" dirty="0">
                          <a:solidFill>
                            <a:srgbClr val="000000"/>
                          </a:solidFill>
                          <a:latin typeface="ＭＳ 明朝"/>
                          <a:ea typeface="ＭＳ 明朝"/>
                        </a:rPr>
                        <a:t>10</a:t>
                      </a:r>
                      <a:r>
                        <a:rPr lang="ja-JP" altLang="en-US" sz="800" b="0" i="0" u="none" strike="noStrike" dirty="0">
                          <a:solidFill>
                            <a:srgbClr val="000000"/>
                          </a:solidFill>
                          <a:latin typeface="ＭＳ 明朝"/>
                          <a:ea typeface="ＭＳ 明朝"/>
                        </a:rPr>
                        <a:t>疾病</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中分類</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を　　　　　　　表示する。</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9" name="Picture 7"/>
          <p:cNvPicPr>
            <a:picLocks noChangeAspect="1" noChangeArrowheads="1"/>
          </p:cNvPicPr>
          <p:nvPr/>
        </p:nvPicPr>
        <p:blipFill>
          <a:blip r:embed="rId4" cstate="print"/>
          <a:srcRect/>
          <a:stretch>
            <a:fillRect/>
          </a:stretch>
        </p:blipFill>
        <p:spPr bwMode="auto">
          <a:xfrm>
            <a:off x="5243785" y="548003"/>
            <a:ext cx="537096" cy="146995"/>
          </a:xfrm>
          <a:prstGeom prst="rect">
            <a:avLst/>
          </a:prstGeom>
          <a:noFill/>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6081" y="373506"/>
            <a:ext cx="537096" cy="1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29</a:t>
            </a:fld>
            <a:endParaRPr kumimoji="1" lang="ja-JP" altLang="en-US" dirty="0">
              <a:latin typeface="ＭＳ 明朝"/>
              <a:ea typeface="ＭＳ 明朝"/>
            </a:endParaRPr>
          </a:p>
        </p:txBody>
      </p:sp>
    </p:spTree>
    <p:extLst>
      <p:ext uri="{BB962C8B-B14F-4D97-AF65-F5344CB8AC3E}">
        <p14:creationId xmlns:p14="http://schemas.microsoft.com/office/powerpoint/2010/main" val="70641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1000" y="762000"/>
            <a:ext cx="6350000" cy="7827191"/>
          </a:xfrm>
          <a:prstGeom prst="rect">
            <a:avLst/>
          </a:prstGeom>
        </p:spPr>
      </p:pic>
      <p:graphicFrame>
        <p:nvGraphicFramePr>
          <p:cNvPr id="10" name="表 9"/>
          <p:cNvGraphicFramePr>
            <a:graphicFrameLocks noGrp="1"/>
          </p:cNvGraphicFramePr>
          <p:nvPr>
            <p:extLst/>
          </p:nvPr>
        </p:nvGraphicFramePr>
        <p:xfrm>
          <a:off x="3516918" y="406686"/>
          <a:ext cx="3024336" cy="288032"/>
        </p:xfrm>
        <a:graphic>
          <a:graphicData uri="http://schemas.openxmlformats.org/drawingml/2006/table">
            <a:tbl>
              <a:tblPr/>
              <a:tblGrid>
                <a:gridCol w="3024336">
                  <a:extLst>
                    <a:ext uri="{9D8B030D-6E8A-4147-A177-3AD203B41FA5}">
                      <a16:colId xmlns:a16="http://schemas.microsoft.com/office/drawing/2014/main" val="20000"/>
                    </a:ext>
                  </a:extLst>
                </a:gridCol>
              </a:tblGrid>
              <a:tr h="288032">
                <a:tc>
                  <a:txBody>
                    <a:bodyPr/>
                    <a:lstStyle/>
                    <a:p>
                      <a:pPr algn="l" fontAlgn="ct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大分類毎の集計を　　　　　　　表示する。</a:t>
                      </a:r>
                      <a:endParaRPr lang="en-US" altLang="ja-JP" sz="800" b="0" i="0" u="none" strike="noStrike" dirty="0">
                        <a:solidFill>
                          <a:srgbClr val="000000"/>
                        </a:solidFill>
                        <a:latin typeface="ＭＳ 明朝"/>
                        <a:ea typeface="ＭＳ 明朝"/>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各項目毎に上位</a:t>
                      </a:r>
                      <a:r>
                        <a:rPr lang="en-US" altLang="ja-JP" sz="800" b="0" i="0" u="none" strike="noStrike" dirty="0">
                          <a:solidFill>
                            <a:srgbClr val="000000"/>
                          </a:solidFill>
                          <a:latin typeface="ＭＳ 明朝"/>
                          <a:ea typeface="ＭＳ 明朝"/>
                        </a:rPr>
                        <a:t>10</a:t>
                      </a:r>
                      <a:r>
                        <a:rPr lang="ja-JP" altLang="en-US" sz="800" b="0" i="0" u="none" strike="noStrike" dirty="0">
                          <a:solidFill>
                            <a:srgbClr val="000000"/>
                          </a:solidFill>
                          <a:latin typeface="ＭＳ 明朝"/>
                          <a:ea typeface="ＭＳ 明朝"/>
                        </a:rPr>
                        <a:t>疾病</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中分類</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を　　　　　　　表示する。</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9" name="Picture 7"/>
          <p:cNvPicPr>
            <a:picLocks noChangeAspect="1" noChangeArrowheads="1"/>
          </p:cNvPicPr>
          <p:nvPr/>
        </p:nvPicPr>
        <p:blipFill>
          <a:blip r:embed="rId4" cstate="print"/>
          <a:srcRect/>
          <a:stretch>
            <a:fillRect/>
          </a:stretch>
        </p:blipFill>
        <p:spPr bwMode="auto">
          <a:xfrm>
            <a:off x="5243785" y="548003"/>
            <a:ext cx="537096" cy="146995"/>
          </a:xfrm>
          <a:prstGeom prst="rect">
            <a:avLst/>
          </a:prstGeom>
          <a:noFill/>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6081" y="373506"/>
            <a:ext cx="537096" cy="1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30</a:t>
            </a:fld>
            <a:endParaRPr kumimoji="1" lang="ja-JP" altLang="en-US" dirty="0">
              <a:latin typeface="ＭＳ 明朝"/>
              <a:ea typeface="ＭＳ 明朝"/>
            </a:endParaRPr>
          </a:p>
        </p:txBody>
      </p:sp>
    </p:spTree>
    <p:extLst>
      <p:ext uri="{BB962C8B-B14F-4D97-AF65-F5344CB8AC3E}">
        <p14:creationId xmlns:p14="http://schemas.microsoft.com/office/powerpoint/2010/main" val="2370710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1000" y="761999"/>
            <a:ext cx="6350000" cy="2481167"/>
          </a:xfrm>
          <a:prstGeom prst="rect">
            <a:avLst/>
          </a:prstGeom>
        </p:spPr>
      </p:pic>
      <p:graphicFrame>
        <p:nvGraphicFramePr>
          <p:cNvPr id="10" name="表 9"/>
          <p:cNvGraphicFramePr>
            <a:graphicFrameLocks noGrp="1"/>
          </p:cNvGraphicFramePr>
          <p:nvPr>
            <p:extLst/>
          </p:nvPr>
        </p:nvGraphicFramePr>
        <p:xfrm>
          <a:off x="3511009" y="406966"/>
          <a:ext cx="3024336" cy="288032"/>
        </p:xfrm>
        <a:graphic>
          <a:graphicData uri="http://schemas.openxmlformats.org/drawingml/2006/table">
            <a:tbl>
              <a:tblPr/>
              <a:tblGrid>
                <a:gridCol w="3024336">
                  <a:extLst>
                    <a:ext uri="{9D8B030D-6E8A-4147-A177-3AD203B41FA5}">
                      <a16:colId xmlns:a16="http://schemas.microsoft.com/office/drawing/2014/main" val="20000"/>
                    </a:ext>
                  </a:extLst>
                </a:gridCol>
              </a:tblGrid>
              <a:tr h="288032">
                <a:tc>
                  <a:txBody>
                    <a:bodyPr/>
                    <a:lstStyle/>
                    <a:p>
                      <a:pPr algn="l" fontAlgn="ct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大分類毎の集計を　　　　　　　表示する。</a:t>
                      </a:r>
                      <a:endParaRPr lang="en-US" altLang="ja-JP" sz="800" b="0" i="0" u="none" strike="noStrike" dirty="0">
                        <a:solidFill>
                          <a:srgbClr val="000000"/>
                        </a:solidFill>
                        <a:latin typeface="ＭＳ 明朝"/>
                        <a:ea typeface="ＭＳ 明朝"/>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各項目毎に上位</a:t>
                      </a:r>
                      <a:r>
                        <a:rPr lang="en-US" altLang="ja-JP" sz="800" b="0" i="0" u="none" strike="noStrike" dirty="0">
                          <a:solidFill>
                            <a:srgbClr val="000000"/>
                          </a:solidFill>
                          <a:latin typeface="ＭＳ 明朝"/>
                          <a:ea typeface="ＭＳ 明朝"/>
                        </a:rPr>
                        <a:t>10</a:t>
                      </a:r>
                      <a:r>
                        <a:rPr lang="ja-JP" altLang="en-US" sz="800" b="0" i="0" u="none" strike="noStrike" dirty="0">
                          <a:solidFill>
                            <a:srgbClr val="000000"/>
                          </a:solidFill>
                          <a:latin typeface="ＭＳ 明朝"/>
                          <a:ea typeface="ＭＳ 明朝"/>
                        </a:rPr>
                        <a:t>疾病</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中分類</a:t>
                      </a:r>
                      <a:r>
                        <a:rPr lang="en-US" altLang="ja-JP" sz="800" b="0" i="0" u="none" strike="noStrike" dirty="0">
                          <a:solidFill>
                            <a:srgbClr val="000000"/>
                          </a:solidFill>
                          <a:latin typeface="ＭＳ 明朝"/>
                          <a:ea typeface="ＭＳ 明朝"/>
                        </a:rPr>
                        <a:t>)</a:t>
                      </a:r>
                      <a:r>
                        <a:rPr lang="ja-JP" altLang="en-US" sz="800" b="0" i="0" u="none" strike="noStrike" dirty="0">
                          <a:solidFill>
                            <a:srgbClr val="000000"/>
                          </a:solidFill>
                          <a:latin typeface="ＭＳ 明朝"/>
                          <a:ea typeface="ＭＳ 明朝"/>
                        </a:rPr>
                        <a:t>を　　　　　　　表示する。</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1" name="Picture 7"/>
          <p:cNvPicPr>
            <a:picLocks noChangeAspect="1" noChangeArrowheads="1"/>
          </p:cNvPicPr>
          <p:nvPr/>
        </p:nvPicPr>
        <p:blipFill>
          <a:blip r:embed="rId4" cstate="print"/>
          <a:srcRect/>
          <a:stretch>
            <a:fillRect/>
          </a:stretch>
        </p:blipFill>
        <p:spPr bwMode="auto">
          <a:xfrm>
            <a:off x="5243785" y="548003"/>
            <a:ext cx="537096" cy="146995"/>
          </a:xfrm>
          <a:prstGeom prst="rect">
            <a:avLst/>
          </a:prstGeom>
          <a:noFill/>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6081" y="373506"/>
            <a:ext cx="537096" cy="1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81000" y="3237444"/>
            <a:ext cx="6264000"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p>
          <a:p>
            <a:r>
              <a:rPr lang="ja-JP" altLang="en-US" sz="800" dirty="0">
                <a:solidFill>
                  <a:schemeClr val="tx1"/>
                </a:solidFill>
                <a:latin typeface="ＭＳ 明朝"/>
                <a:ea typeface="ＭＳ 明朝"/>
              </a:rPr>
              <a:t>株式会社データホライゾン　医療費分解技術を用いて疾病毎に点数をグルーピングし算出。</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中分類の疾病項目毎に集計するため、データ化時点で医科レセプトが存在しない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場合集計できない。そのため他統計と一致しない。</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レセプト件数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中分類における疾病項目毎に集計するため、合計件数は他統計と一致しない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一件のレセプトに複数の疾病があるため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ja-JP" altLang="en-US"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患者数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中分類における疾病項目毎に集計するため、合計人数は他統計と一致しない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複数疾病をもつ患者がいるため</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a:t>
            </a:r>
            <a:endParaRPr lang="ja-JP" altLang="en-US"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う蝕</a:t>
            </a:r>
            <a:r>
              <a:rPr lang="en-US" altLang="ja-JP" sz="800" dirty="0">
                <a:solidFill>
                  <a:schemeClr val="tx1"/>
                </a:solidFill>
                <a:latin typeface="ＭＳ 明朝"/>
                <a:ea typeface="ＭＳ 明朝"/>
              </a:rPr>
              <a:t>…｢</a:t>
            </a:r>
            <a:r>
              <a:rPr lang="ja-JP" altLang="en-US" sz="800" dirty="0" err="1">
                <a:solidFill>
                  <a:schemeClr val="tx1"/>
                </a:solidFill>
                <a:latin typeface="ＭＳ 明朝"/>
                <a:ea typeface="ＭＳ 明朝"/>
              </a:rPr>
              <a:t>う蝕</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等歯科レセプト情報と思われるものはデータ化対象外のため算出できない。</a:t>
            </a: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31</a:t>
            </a:fld>
            <a:endParaRPr kumimoji="1" lang="ja-JP" altLang="en-US" dirty="0">
              <a:latin typeface="ＭＳ 明朝"/>
              <a:ea typeface="ＭＳ 明朝"/>
            </a:endParaRPr>
          </a:p>
        </p:txBody>
      </p:sp>
    </p:spTree>
    <p:extLst>
      <p:ext uri="{BB962C8B-B14F-4D97-AF65-F5344CB8AC3E}">
        <p14:creationId xmlns:p14="http://schemas.microsoft.com/office/powerpoint/2010/main" val="283512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32</a:t>
            </a:fld>
            <a:endParaRPr kumimoji="1" lang="ja-JP" altLang="en-US" dirty="0">
              <a:latin typeface="ＭＳ 明朝"/>
              <a:ea typeface="ＭＳ 明朝"/>
            </a:endParaRPr>
          </a:p>
        </p:txBody>
      </p:sp>
      <p:sp>
        <p:nvSpPr>
          <p:cNvPr id="17" name="テキスト ボックス 16"/>
          <p:cNvSpPr txBox="1"/>
          <p:nvPr/>
        </p:nvSpPr>
        <p:spPr>
          <a:xfrm>
            <a:off x="381600" y="1389461"/>
            <a:ext cx="5336068"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生活習慣病</a:t>
            </a:r>
            <a:r>
              <a:rPr lang="ja-JP" altLang="ja-JP" sz="1200" dirty="0">
                <a:latin typeface="ＭＳ 明朝" panose="02020609040205080304" pitchFamily="17" charset="-128"/>
                <a:ea typeface="ＭＳ 明朝" panose="02020609040205080304" pitchFamily="17" charset="-128"/>
              </a:rPr>
              <a:t>医療費</a:t>
            </a:r>
            <a:endParaRPr kumimoji="1" lang="ja-JP" altLang="en-US" sz="8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381600" y="4469134"/>
            <a:ext cx="5336068"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生活習慣病</a:t>
            </a:r>
            <a:r>
              <a:rPr lang="ja-JP" altLang="ja-JP" sz="1200" dirty="0">
                <a:latin typeface="ＭＳ 明朝" panose="02020609040205080304" pitchFamily="17" charset="-128"/>
                <a:ea typeface="ＭＳ 明朝" panose="02020609040205080304" pitchFamily="17" charset="-128"/>
              </a:rPr>
              <a:t>医療費</a:t>
            </a:r>
            <a:r>
              <a:rPr lang="ja-JP" altLang="en-US" sz="1200" dirty="0">
                <a:latin typeface="ＭＳ 明朝" panose="02020609040205080304" pitchFamily="17" charset="-128"/>
                <a:ea typeface="ＭＳ 明朝" panose="02020609040205080304" pitchFamily="17" charset="-128"/>
              </a:rPr>
              <a:t>構成</a:t>
            </a:r>
            <a:endParaRPr lang="ja-JP" altLang="en-US" sz="800" dirty="0">
              <a:latin typeface="ＭＳ 明朝" panose="02020609040205080304" pitchFamily="17" charset="-128"/>
              <a:ea typeface="ＭＳ 明朝" panose="02020609040205080304" pitchFamily="17" charset="-128"/>
            </a:endParaRPr>
          </a:p>
        </p:txBody>
      </p:sp>
      <p:sp>
        <p:nvSpPr>
          <p:cNvPr id="18" name="正方形/長方形 17"/>
          <p:cNvSpPr/>
          <p:nvPr/>
        </p:nvSpPr>
        <p:spPr>
          <a:xfrm>
            <a:off x="381000" y="7341403"/>
            <a:ext cx="6120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月診療分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資格確認日</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各月、</a:t>
            </a:r>
            <a:r>
              <a:rPr lang="en-US" altLang="ja-JP" sz="800" b="1" dirty="0">
                <a:solidFill>
                  <a:schemeClr val="tx1"/>
                </a:solidFill>
                <a:latin typeface="ＭＳ 明朝"/>
                <a:ea typeface="ＭＳ 明朝"/>
              </a:rPr>
              <a:t>1</a:t>
            </a:r>
            <a:r>
              <a:rPr lang="ja-JP" altLang="en-US" sz="800" b="1" dirty="0">
                <a:solidFill>
                  <a:schemeClr val="tx1"/>
                </a:solidFill>
                <a:latin typeface="ＭＳ 明朝"/>
                <a:ea typeface="ＭＳ 明朝"/>
              </a:rPr>
              <a:t>日でも資格があれば分析対象としている。</a:t>
            </a:r>
          </a:p>
          <a:p>
            <a:r>
              <a:rPr lang="ja-JP" altLang="en-US" sz="800" dirty="0">
                <a:solidFill>
                  <a:schemeClr val="tx1"/>
                </a:solidFill>
                <a:latin typeface="ＭＳ 明朝"/>
                <a:ea typeface="ＭＳ 明朝"/>
              </a:rPr>
              <a:t>株式会社データホライゾン　医療費分解技術を用いて疾病毎に点数をグルーピングし算出。</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医療費</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中分類における疾病項目毎に集計するため、データ化時点で医科レセプトが存在しない</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画像レセプト、月遅れ等</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場合集計できない。そのため他統計と一致しない。</a:t>
            </a:r>
          </a:p>
        </p:txBody>
      </p:sp>
      <p:sp>
        <p:nvSpPr>
          <p:cNvPr id="15" name="テキスト ボックス 14"/>
          <p:cNvSpPr txBox="1">
            <a:spLocks noChangeAspect="1"/>
          </p:cNvSpPr>
          <p:nvPr/>
        </p:nvSpPr>
        <p:spPr>
          <a:xfrm>
            <a:off x="369000" y="206017"/>
            <a:ext cx="6120000" cy="307777"/>
          </a:xfrm>
          <a:prstGeom prst="rect">
            <a:avLst/>
          </a:prstGeom>
          <a:noFill/>
          <a:ln>
            <a:noFill/>
          </a:ln>
        </p:spPr>
        <p:txBody>
          <a:bodyPr wrap="square" lIns="0" rIns="0" rtlCol="0" anchor="ctr" anchorCtr="0">
            <a:spAutoFit/>
          </a:bodyPr>
          <a:lstStyle/>
          <a:p>
            <a:r>
              <a:rPr lang="en-US" altLang="ja-JP" sz="1400" dirty="0">
                <a:latin typeface="ＭＳ 明朝"/>
                <a:ea typeface="ＭＳ 明朝"/>
              </a:rPr>
              <a:t>(4)</a:t>
            </a:r>
            <a:r>
              <a:rPr lang="ja-JP" altLang="en-US" sz="1400" dirty="0">
                <a:latin typeface="ＭＳ 明朝"/>
                <a:ea typeface="ＭＳ 明朝"/>
              </a:rPr>
              <a:t>生活習慣病に係る医療費</a:t>
            </a:r>
          </a:p>
        </p:txBody>
      </p:sp>
      <p:sp>
        <p:nvSpPr>
          <p:cNvPr id="14" name="テキスト ボックス 13">
            <a:extLst>
              <a:ext uri="{FF2B5EF4-FFF2-40B4-BE49-F238E27FC236}">
                <a16:creationId xmlns:a16="http://schemas.microsoft.com/office/drawing/2014/main" id="{A6C8BA8C-C687-41BA-A44C-2B270750CCF8}"/>
              </a:ext>
            </a:extLst>
          </p:cNvPr>
          <p:cNvSpPr txBox="1"/>
          <p:nvPr/>
        </p:nvSpPr>
        <p:spPr>
          <a:xfrm>
            <a:off x="380320" y="431832"/>
            <a:ext cx="6120680" cy="736440"/>
          </a:xfrm>
          <a:prstGeom prst="rect">
            <a:avLst/>
          </a:prstGeom>
          <a:noFill/>
          <a:ln>
            <a:noFill/>
          </a:ln>
        </p:spPr>
        <p:txBody>
          <a:bodyPr wrap="square" lIns="0" rIns="0" rtlCol="0">
            <a:noAutofit/>
          </a:bodyPr>
          <a:lstStyle/>
          <a:p>
            <a:pPr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ja-JP" altLang="en-US" sz="1200" dirty="0">
                <a:latin typeface="ＭＳ 明朝"/>
                <a:ea typeface="ＭＳ 明朝"/>
              </a:rPr>
              <a:t>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月診療分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cs typeface="Times New Roman" pitchFamily="18" charset="0"/>
              </a:rPr>
              <a:t>に発生しているレセプトより、生活習慣病の医療費及び患者数を算出した。糖尿病医療費は</a:t>
            </a:r>
            <a:r>
              <a:rPr lang="en-US" altLang="ja-JP" sz="1200" dirty="0">
                <a:latin typeface="ＭＳ 明朝" panose="02020609040205080304" pitchFamily="17" charset="-128"/>
                <a:ea typeface="ＭＳ 明朝" panose="02020609040205080304" pitchFamily="17" charset="-128"/>
              </a:rPr>
              <a:t>6,347</a:t>
            </a:r>
            <a:r>
              <a:rPr lang="ja-JP" altLang="en-US" sz="1200" dirty="0">
                <a:latin typeface="ＭＳ 明朝" panose="02020609040205080304" pitchFamily="17" charset="-128"/>
                <a:ea typeface="ＭＳ 明朝" panose="02020609040205080304" pitchFamily="17" charset="-128"/>
              </a:rPr>
              <a:t>万</a:t>
            </a:r>
            <a:r>
              <a:rPr lang="ja-JP" altLang="en-US" sz="1200" dirty="0">
                <a:latin typeface="ＭＳ 明朝"/>
                <a:ea typeface="ＭＳ 明朝"/>
                <a:cs typeface="Times New Roman" pitchFamily="18" charset="0"/>
              </a:rPr>
              <a:t>円、脂質異常症医療費は</a:t>
            </a:r>
            <a:r>
              <a:rPr lang="en-US" altLang="ja-JP" sz="1200" dirty="0">
                <a:latin typeface="ＭＳ 明朝"/>
                <a:ea typeface="ＭＳ 明朝"/>
                <a:cs typeface="Times New Roman" pitchFamily="18" charset="0"/>
              </a:rPr>
              <a:t>3,909</a:t>
            </a:r>
            <a:r>
              <a:rPr lang="ja-JP" altLang="en-US" sz="1200" dirty="0">
                <a:latin typeface="ＭＳ 明朝"/>
                <a:ea typeface="ＭＳ 明朝"/>
                <a:cs typeface="Times New Roman" pitchFamily="18" charset="0"/>
              </a:rPr>
              <a:t>万円、高血圧性疾患医療費は</a:t>
            </a:r>
            <a:r>
              <a:rPr lang="en-US" altLang="ja-JP" sz="1200" dirty="0">
                <a:latin typeface="ＭＳ 明朝"/>
                <a:ea typeface="ＭＳ 明朝"/>
                <a:cs typeface="Times New Roman" pitchFamily="18" charset="0"/>
              </a:rPr>
              <a:t>7,065</a:t>
            </a:r>
            <a:r>
              <a:rPr lang="ja-JP" altLang="en-US" sz="1200" dirty="0">
                <a:latin typeface="ＭＳ 明朝"/>
                <a:ea typeface="ＭＳ 明朝"/>
                <a:cs typeface="Times New Roman" pitchFamily="18" charset="0"/>
              </a:rPr>
              <a:t>万円、腎不全</a:t>
            </a:r>
            <a:r>
              <a:rPr lang="en-US" altLang="ja-JP" sz="1200" dirty="0">
                <a:latin typeface="ＭＳ 明朝"/>
                <a:ea typeface="ＭＳ 明朝"/>
                <a:cs typeface="Times New Roman" pitchFamily="18" charset="0"/>
              </a:rPr>
              <a:t>6,740</a:t>
            </a:r>
            <a:r>
              <a:rPr lang="ja-JP" altLang="en-US" sz="1200" dirty="0">
                <a:latin typeface="ＭＳ 明朝"/>
                <a:ea typeface="ＭＳ 明朝"/>
                <a:cs typeface="Times New Roman" pitchFamily="18" charset="0"/>
              </a:rPr>
              <a:t>万円となっている。</a:t>
            </a:r>
            <a:endParaRPr lang="en-US" altLang="ja-JP" sz="1200" dirty="0">
              <a:latin typeface="ＭＳ 明朝"/>
              <a:ea typeface="ＭＳ 明朝"/>
              <a:cs typeface="Times New Roman" pitchFamily="18" charset="0"/>
            </a:endParaRPr>
          </a:p>
        </p:txBody>
      </p:sp>
      <p:pic>
        <p:nvPicPr>
          <p:cNvPr id="21" name="table45">
            <a:extLst>
              <a:ext uri="{FF2B5EF4-FFF2-40B4-BE49-F238E27FC236}">
                <a16:creationId xmlns:a16="http://schemas.microsoft.com/office/drawing/2014/main" id="{59E50BA2-E96F-4A1A-9300-8778407C144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60" y="4753831"/>
            <a:ext cx="4524115" cy="261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a:extLst>
              <a:ext uri="{FF2B5EF4-FFF2-40B4-BE49-F238E27FC236}">
                <a16:creationId xmlns:a16="http://schemas.microsoft.com/office/drawing/2014/main" id="{CD35D36F-BAED-457F-B0B2-3019573506AC}"/>
              </a:ext>
            </a:extLst>
          </p:cNvPr>
          <p:cNvPicPr>
            <a:picLocks noChangeAspect="1"/>
          </p:cNvPicPr>
          <p:nvPr/>
        </p:nvPicPr>
        <p:blipFill>
          <a:blip r:embed="rId3"/>
          <a:stretch>
            <a:fillRect/>
          </a:stretch>
        </p:blipFill>
        <p:spPr>
          <a:xfrm>
            <a:off x="380321" y="1677599"/>
            <a:ext cx="6163239" cy="2709201"/>
          </a:xfrm>
          <a:prstGeom prst="rect">
            <a:avLst/>
          </a:prstGeom>
        </p:spPr>
      </p:pic>
    </p:spTree>
    <p:extLst>
      <p:ext uri="{BB962C8B-B14F-4D97-AF65-F5344CB8AC3E}">
        <p14:creationId xmlns:p14="http://schemas.microsoft.com/office/powerpoint/2010/main" val="379870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4D19A03-BCAA-4DA0-A7FF-572DE527B7BE}"/>
              </a:ext>
            </a:extLst>
          </p:cNvPr>
          <p:cNvSpPr>
            <a:spLocks noGrp="1"/>
          </p:cNvSpPr>
          <p:nvPr>
            <p:ph type="sldNum" sz="quarter" idx="12"/>
          </p:nvPr>
        </p:nvSpPr>
        <p:spPr/>
        <p:txBody>
          <a:bodyPr/>
          <a:lstStyle/>
          <a:p>
            <a:fld id="{420EA04B-0610-44E1-BBA9-CB539F9A7CEB}" type="slidenum">
              <a:rPr kumimoji="1" lang="ja-JP" altLang="en-US" smtClean="0"/>
              <a:pPr/>
              <a:t>33</a:t>
            </a:fld>
            <a:endParaRPr kumimoji="1" lang="ja-JP" altLang="en-US" dirty="0"/>
          </a:p>
        </p:txBody>
      </p:sp>
    </p:spTree>
    <p:extLst>
      <p:ext uri="{BB962C8B-B14F-4D97-AF65-F5344CB8AC3E}">
        <p14:creationId xmlns:p14="http://schemas.microsoft.com/office/powerpoint/2010/main" val="309889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_大_3"/>
          <p:cNvSpPr txBox="1">
            <a:spLocks/>
          </p:cNvSpPr>
          <p:nvPr/>
        </p:nvSpPr>
        <p:spPr>
          <a:xfrm>
            <a:off x="333375" y="3942000"/>
            <a:ext cx="6191251" cy="1260000"/>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gn="ct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a:t>
            </a:r>
            <a:endParaRPr kumimoji="0" lang="en-US" altLang="ja-JP"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lang="ja-JP" altLang="en-US" b="1" dirty="0">
                <a:latin typeface="ＭＳ 明朝"/>
                <a:ea typeface="ＭＳ 明朝"/>
              </a:rPr>
              <a:t>第</a:t>
            </a:r>
            <a:r>
              <a:rPr lang="en-US" altLang="ja-JP" b="1" dirty="0">
                <a:latin typeface="ＭＳ 明朝"/>
                <a:ea typeface="ＭＳ 明朝"/>
              </a:rPr>
              <a:t>2</a:t>
            </a:r>
            <a:r>
              <a:rPr lang="ja-JP" altLang="en-US" b="1" dirty="0">
                <a:latin typeface="ＭＳ 明朝"/>
                <a:ea typeface="ＭＳ 明朝"/>
              </a:rPr>
              <a:t>期データヘルス計画</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F7A309A9-A1DF-4F47-A8CF-82B8FF374768}"/>
              </a:ext>
            </a:extLst>
          </p:cNvPr>
          <p:cNvSpPr>
            <a:spLocks noGrp="1"/>
          </p:cNvSpPr>
          <p:nvPr>
            <p:ph type="sldNum" sz="quarter" idx="12"/>
          </p:nvPr>
        </p:nvSpPr>
        <p:spPr/>
        <p:txBody>
          <a:bodyPr/>
          <a:lstStyle/>
          <a:p>
            <a:fld id="{420EA04B-0610-44E1-BBA9-CB539F9A7CEB}" type="slidenum">
              <a:rPr kumimoji="1" lang="ja-JP" altLang="en-US" smtClean="0"/>
              <a:pPr/>
              <a:t>34</a:t>
            </a:fld>
            <a:endParaRPr kumimoji="1" lang="ja-JP" altLang="en-US" dirty="0"/>
          </a:p>
        </p:txBody>
      </p:sp>
    </p:spTree>
    <p:extLst>
      <p:ext uri="{BB962C8B-B14F-4D97-AF65-F5344CB8AC3E}">
        <p14:creationId xmlns:p14="http://schemas.microsoft.com/office/powerpoint/2010/main" val="1524429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369000" y="467544"/>
            <a:ext cx="6120000" cy="307777"/>
          </a:xfrm>
          <a:prstGeom prst="rect">
            <a:avLst/>
          </a:prstGeom>
          <a:noFill/>
          <a:ln>
            <a:noFill/>
          </a:ln>
        </p:spPr>
        <p:txBody>
          <a:bodyPr wrap="square" lIns="0" rtlCol="0">
            <a:spAutoFit/>
          </a:bodyPr>
          <a:lstStyle/>
          <a:p>
            <a:pPr>
              <a:defRPr/>
            </a:pPr>
            <a:r>
              <a:rPr kumimoji="0" lang="en-US" altLang="ja-JP" sz="1400" kern="0" dirty="0">
                <a:solidFill>
                  <a:sysClr val="windowText" lastClr="000000"/>
                </a:solidFill>
                <a:latin typeface="ＭＳ 明朝" panose="02020609040205080304" pitchFamily="17" charset="-128"/>
                <a:ea typeface="ＭＳ 明朝" panose="02020609040205080304" pitchFamily="17" charset="-128"/>
              </a:rPr>
              <a:t>(1)</a:t>
            </a:r>
            <a:r>
              <a:rPr kumimoji="0" lang="ja-JP" altLang="en-US" sz="1400" kern="0" dirty="0">
                <a:solidFill>
                  <a:sysClr val="windowText" lastClr="000000"/>
                </a:solidFill>
                <a:latin typeface="ＭＳ 明朝" panose="02020609040205080304" pitchFamily="17" charset="-128"/>
                <a:ea typeface="ＭＳ 明朝" panose="02020609040205080304" pitchFamily="17" charset="-128"/>
              </a:rPr>
              <a:t>背景　</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8" name="タイトル 1"/>
          <p:cNvSpPr txBox="1">
            <a:spLocks/>
          </p:cNvSpPr>
          <p:nvPr/>
        </p:nvSpPr>
        <p:spPr>
          <a:xfrm>
            <a:off x="369000" y="719193"/>
            <a:ext cx="6120000" cy="310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日本再興戦略</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平成</a:t>
            </a:r>
            <a:r>
              <a:rPr kumimoji="0" lang="en-US" altLang="ja-JP" sz="1200" kern="0" dirty="0">
                <a:solidFill>
                  <a:schemeClr val="tx1"/>
                </a:solidFill>
                <a:latin typeface="ＭＳ 明朝" panose="02020609040205080304" pitchFamily="17" charset="-128"/>
                <a:ea typeface="ＭＳ 明朝" panose="02020609040205080304" pitchFamily="17" charset="-128"/>
              </a:rPr>
              <a:t>25</a:t>
            </a:r>
            <a:r>
              <a:rPr kumimoji="0" lang="ja-JP" altLang="en-US" sz="1200" kern="0" dirty="0">
                <a:solidFill>
                  <a:schemeClr val="tx1"/>
                </a:solidFill>
                <a:latin typeface="ＭＳ 明朝" panose="02020609040205080304" pitchFamily="17" charset="-128"/>
                <a:ea typeface="ＭＳ 明朝" panose="02020609040205080304" pitchFamily="17" charset="-128"/>
              </a:rPr>
              <a:t>年</a:t>
            </a:r>
            <a:r>
              <a:rPr kumimoji="0" lang="en-US" altLang="ja-JP" sz="1200" kern="0" dirty="0">
                <a:solidFill>
                  <a:schemeClr val="tx1"/>
                </a:solidFill>
                <a:latin typeface="ＭＳ 明朝" panose="02020609040205080304" pitchFamily="17" charset="-128"/>
                <a:ea typeface="ＭＳ 明朝" panose="02020609040205080304" pitchFamily="17" charset="-128"/>
              </a:rPr>
              <a:t>6</a:t>
            </a:r>
            <a:r>
              <a:rPr kumimoji="0" lang="ja-JP" altLang="en-US" sz="1200" kern="0" dirty="0">
                <a:solidFill>
                  <a:schemeClr val="tx1"/>
                </a:solidFill>
                <a:latin typeface="ＭＳ 明朝" panose="02020609040205080304" pitchFamily="17" charset="-128"/>
                <a:ea typeface="ＭＳ 明朝" panose="02020609040205080304" pitchFamily="17" charset="-128"/>
              </a:rPr>
              <a:t>月</a:t>
            </a:r>
            <a:r>
              <a:rPr kumimoji="0" lang="en-US" altLang="ja-JP" sz="1200" kern="0" dirty="0">
                <a:solidFill>
                  <a:schemeClr val="tx1"/>
                </a:solidFill>
                <a:latin typeface="ＭＳ 明朝" panose="02020609040205080304" pitchFamily="17" charset="-128"/>
                <a:ea typeface="ＭＳ 明朝" panose="02020609040205080304" pitchFamily="17" charset="-128"/>
              </a:rPr>
              <a:t>14</a:t>
            </a:r>
            <a:r>
              <a:rPr kumimoji="0" lang="ja-JP" altLang="en-US" sz="1200" kern="0" dirty="0">
                <a:solidFill>
                  <a:schemeClr val="tx1"/>
                </a:solidFill>
                <a:latin typeface="ＭＳ 明朝" panose="02020609040205080304" pitchFamily="17" charset="-128"/>
                <a:ea typeface="ＭＳ 明朝" panose="02020609040205080304" pitchFamily="17" charset="-128"/>
              </a:rPr>
              <a:t>日閣議決定</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全ての健康保険組合に対し、レセプト等のデータ分析、それに基づく加入者の健康保持増進のための事業計画として</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の作成･公表、事業実施、評価等の取組を求めるとともに、市区町村国保が同様の取組を行うことを推進する。</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としている。データヘルス計画には健康･医療情報</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健康診査の結果やレセプト等から得られる情報</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を活用し、健康状態や健康課題を客観的な指標を用いて示すこととある。また、これら分析結果を踏まえ、直ちに取り組むべき健康課題、中長期的に取り組むべき健康課題を明確にし、目標値の設定を含めた事業内容の企画を行うこととしている。実施計画に基づく事業の実施に当たっては、費用対効果を考慮することや、レセプトを活用し、生活習慣の改善により予防効果が大きく期待できる者を明確にし、優先順位をつけて行うこととある。　</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また、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日本再興戦略</a:t>
            </a:r>
            <a:r>
              <a:rPr kumimoji="0" lang="en-US" altLang="ja-JP" sz="1200" kern="0" dirty="0">
                <a:solidFill>
                  <a:schemeClr val="tx1"/>
                </a:solidFill>
                <a:latin typeface="ＭＳ 明朝" panose="02020609040205080304" pitchFamily="17" charset="-128"/>
                <a:ea typeface="ＭＳ 明朝" panose="02020609040205080304" pitchFamily="17" charset="-128"/>
              </a:rPr>
              <a:t>2016｣(</a:t>
            </a:r>
            <a:r>
              <a:rPr kumimoji="0" lang="ja-JP" altLang="en-US" sz="1200" kern="0" dirty="0">
                <a:solidFill>
                  <a:schemeClr val="tx1"/>
                </a:solidFill>
                <a:latin typeface="ＭＳ 明朝" panose="02020609040205080304" pitchFamily="17" charset="-128"/>
                <a:ea typeface="ＭＳ 明朝" panose="02020609040205080304" pitchFamily="17" charset="-128"/>
              </a:rPr>
              <a:t>平成</a:t>
            </a:r>
            <a:r>
              <a:rPr kumimoji="0" lang="en-US" altLang="ja-JP" sz="1200" kern="0" dirty="0">
                <a:solidFill>
                  <a:schemeClr val="tx1"/>
                </a:solidFill>
                <a:latin typeface="ＭＳ 明朝" panose="02020609040205080304" pitchFamily="17" charset="-128"/>
                <a:ea typeface="ＭＳ 明朝" panose="02020609040205080304" pitchFamily="17" charset="-128"/>
              </a:rPr>
              <a:t>28</a:t>
            </a:r>
            <a:r>
              <a:rPr kumimoji="0" lang="ja-JP" altLang="en-US" sz="1200" kern="0" dirty="0">
                <a:solidFill>
                  <a:schemeClr val="tx1"/>
                </a:solidFill>
                <a:latin typeface="ＭＳ 明朝" panose="02020609040205080304" pitchFamily="17" charset="-128"/>
                <a:ea typeface="ＭＳ 明朝" panose="02020609040205080304" pitchFamily="17" charset="-128"/>
              </a:rPr>
              <a:t>年</a:t>
            </a:r>
            <a:r>
              <a:rPr kumimoji="0" lang="en-US" altLang="ja-JP" sz="1200" kern="0" dirty="0">
                <a:solidFill>
                  <a:schemeClr val="tx1"/>
                </a:solidFill>
                <a:latin typeface="ＭＳ 明朝" panose="02020609040205080304" pitchFamily="17" charset="-128"/>
                <a:ea typeface="ＭＳ 明朝" panose="02020609040205080304" pitchFamily="17" charset="-128"/>
              </a:rPr>
              <a:t>6</a:t>
            </a:r>
            <a:r>
              <a:rPr kumimoji="0" lang="ja-JP" altLang="en-US" sz="1200" kern="0" dirty="0">
                <a:solidFill>
                  <a:schemeClr val="tx1"/>
                </a:solidFill>
                <a:latin typeface="ＭＳ 明朝" panose="02020609040205080304" pitchFamily="17" charset="-128"/>
                <a:ea typeface="ＭＳ 明朝" panose="02020609040205080304" pitchFamily="17" charset="-128"/>
              </a:rPr>
              <a:t>月</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日閣議決定</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データヘルス計画を通じた企業や保険者等による健康･予防に向けた取組を強化する。</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としている。こうした背景を踏まえて策定した第</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期データヘルス計画を見直すとともに、第</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期データヘルス計画を策定して、被保険者の健康維持増進を図る。</a:t>
            </a: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レセプトを用いた現状分析は、株式会社データホライゾンの医療費分解技術、傷病管理システム、レセプト分析システムおよび分析方法を用いて行うものとする。</a:t>
            </a: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35</a:t>
            </a:fld>
            <a:endParaRPr kumimoji="1" lang="ja-JP" altLang="en-US" dirty="0"/>
          </a:p>
        </p:txBody>
      </p:sp>
      <p:sp>
        <p:nvSpPr>
          <p:cNvPr id="23" name="テキスト ボックス 22"/>
          <p:cNvSpPr txBox="1"/>
          <p:nvPr/>
        </p:nvSpPr>
        <p:spPr>
          <a:xfrm>
            <a:off x="476251" y="4638606"/>
            <a:ext cx="6120680" cy="830997"/>
          </a:xfrm>
          <a:prstGeom prst="rect">
            <a:avLst/>
          </a:prstGeom>
          <a:noFill/>
          <a:ln>
            <a:noFill/>
          </a:ln>
        </p:spPr>
        <p:txBody>
          <a:bodyPr wrap="square" lIns="0" rIns="0" rtlCol="0">
            <a:spAutoFit/>
          </a:bodyPr>
          <a:lstStyle/>
          <a:p>
            <a:pPr marL="1882775" indent="-1882775">
              <a:tabLst>
                <a:tab pos="1882775" algn="l"/>
              </a:tabLst>
            </a:pPr>
            <a:r>
              <a:rPr lang="en-US" altLang="ja-JP" sz="800" dirty="0">
                <a:latin typeface="ＭＳ 明朝"/>
                <a:ea typeface="ＭＳ 明朝"/>
              </a:rPr>
              <a:t>※</a:t>
            </a:r>
            <a:r>
              <a:rPr lang="ja-JP" altLang="en-US" sz="800" dirty="0">
                <a:latin typeface="ＭＳ 明朝"/>
                <a:ea typeface="ＭＳ 明朝"/>
              </a:rPr>
              <a:t>医療費分解技術</a:t>
            </a:r>
            <a:r>
              <a:rPr lang="en-US" altLang="ja-JP" sz="800" dirty="0">
                <a:latin typeface="ＭＳ 明朝"/>
                <a:ea typeface="ＭＳ 明朝"/>
              </a:rPr>
              <a:t>(</a:t>
            </a:r>
            <a:r>
              <a:rPr lang="ja-JP" altLang="en-US" sz="800" dirty="0">
                <a:latin typeface="ＭＳ 明朝"/>
                <a:ea typeface="ＭＳ 明朝"/>
              </a:rPr>
              <a:t>特許第</a:t>
            </a:r>
            <a:r>
              <a:rPr lang="en-US" altLang="ja-JP" sz="800" dirty="0">
                <a:latin typeface="ＭＳ 明朝"/>
                <a:ea typeface="ＭＳ 明朝"/>
              </a:rPr>
              <a:t>4312757</a:t>
            </a:r>
            <a:r>
              <a:rPr lang="ja-JP" altLang="en-US" sz="800" dirty="0">
                <a:latin typeface="ＭＳ 明朝"/>
                <a:ea typeface="ＭＳ 明朝"/>
              </a:rPr>
              <a:t>号</a:t>
            </a:r>
            <a:r>
              <a:rPr lang="en-US" altLang="ja-JP" sz="800" dirty="0">
                <a:latin typeface="ＭＳ 明朝"/>
                <a:ea typeface="ＭＳ 明朝"/>
              </a:rPr>
              <a:t>)	</a:t>
            </a:r>
            <a:r>
              <a:rPr lang="ja-JP" altLang="en-US" sz="800" dirty="0">
                <a:latin typeface="ＭＳ 明朝"/>
                <a:ea typeface="ＭＳ 明朝"/>
              </a:rPr>
              <a:t>レセプトに記載されたすべての傷病名と診療行為</a:t>
            </a:r>
            <a:r>
              <a:rPr lang="en-US" altLang="ja-JP" sz="800" dirty="0">
                <a:latin typeface="ＭＳ 明朝"/>
                <a:ea typeface="ＭＳ 明朝"/>
              </a:rPr>
              <a:t>(</a:t>
            </a:r>
            <a:r>
              <a:rPr lang="ja-JP" altLang="en-US" sz="800" dirty="0">
                <a:latin typeface="ＭＳ 明朝"/>
                <a:ea typeface="ＭＳ 明朝"/>
              </a:rPr>
              <a:t>医薬品、検査、手術、処置、指導料など</a:t>
            </a:r>
            <a:r>
              <a:rPr lang="en-US" altLang="ja-JP" sz="800" dirty="0">
                <a:latin typeface="ＭＳ 明朝"/>
                <a:ea typeface="ＭＳ 明朝"/>
              </a:rPr>
              <a:t>)</a:t>
            </a:r>
            <a:r>
              <a:rPr lang="ja-JP" altLang="en-US" sz="800" dirty="0">
                <a:latin typeface="ＭＳ 明朝"/>
                <a:ea typeface="ＭＳ 明朝"/>
              </a:rPr>
              <a:t>を正しく結び付け、傷病名毎の医療費を算出する。</a:t>
            </a:r>
            <a:endParaRPr lang="en-US" altLang="ja-JP" sz="800" dirty="0">
              <a:latin typeface="ＭＳ 明朝"/>
              <a:ea typeface="ＭＳ 明朝"/>
            </a:endParaRPr>
          </a:p>
          <a:p>
            <a:pPr marL="1889125" indent="-1889125">
              <a:tabLst>
                <a:tab pos="1882775" algn="l"/>
              </a:tabLst>
            </a:pPr>
            <a:r>
              <a:rPr lang="en-US" altLang="ja-JP" sz="800" dirty="0">
                <a:latin typeface="ＭＳ 明朝"/>
                <a:ea typeface="ＭＳ 明朝"/>
              </a:rPr>
              <a:t>※</a:t>
            </a:r>
            <a:r>
              <a:rPr lang="ja-JP" altLang="en-US" sz="800" dirty="0">
                <a:latin typeface="ＭＳ 明朝"/>
                <a:ea typeface="ＭＳ 明朝"/>
              </a:rPr>
              <a:t>傷病管理システム</a:t>
            </a:r>
            <a:r>
              <a:rPr lang="en-US" altLang="ja-JP" sz="800" dirty="0">
                <a:latin typeface="ＭＳ 明朝"/>
                <a:ea typeface="ＭＳ 明朝"/>
              </a:rPr>
              <a:t>(</a:t>
            </a:r>
            <a:r>
              <a:rPr lang="ja-JP" altLang="ja-JP" sz="800" dirty="0">
                <a:latin typeface="ＭＳ 明朝"/>
                <a:ea typeface="ＭＳ 明朝"/>
              </a:rPr>
              <a:t>特許第</a:t>
            </a:r>
            <a:r>
              <a:rPr lang="en-US" altLang="ja-JP" sz="800" dirty="0">
                <a:latin typeface="ＭＳ 明朝"/>
                <a:ea typeface="ＭＳ 明朝"/>
              </a:rPr>
              <a:t>5203481</a:t>
            </a:r>
            <a:r>
              <a:rPr lang="ja-JP" altLang="en-US" sz="800" dirty="0">
                <a:latin typeface="ＭＳ 明朝"/>
                <a:ea typeface="ＭＳ 明朝"/>
              </a:rPr>
              <a:t>号</a:t>
            </a:r>
            <a:r>
              <a:rPr lang="ja-JP" altLang="ja-JP" sz="800" dirty="0">
                <a:latin typeface="ＭＳ 明朝"/>
                <a:ea typeface="ＭＳ 明朝"/>
              </a:rPr>
              <a:t>） </a:t>
            </a:r>
            <a:r>
              <a:rPr lang="en-US" altLang="ja-JP" sz="800" dirty="0">
                <a:latin typeface="ＭＳ 明朝"/>
                <a:ea typeface="ＭＳ 明朝"/>
              </a:rPr>
              <a:t>	</a:t>
            </a:r>
            <a:r>
              <a:rPr lang="ja-JP" altLang="en-US" sz="800" dirty="0">
                <a:latin typeface="ＭＳ 明朝"/>
                <a:ea typeface="ＭＳ 明朝"/>
              </a:rPr>
              <a:t>レセプトに記載されている傷病識別情報、医薬品識別情報及び診療行為識別情報に基づき、傷病の重症度を判定する。</a:t>
            </a:r>
            <a:endParaRPr lang="en-US" altLang="ja-JP" sz="800" dirty="0">
              <a:latin typeface="ＭＳ 明朝"/>
              <a:ea typeface="ＭＳ 明朝"/>
            </a:endParaRPr>
          </a:p>
          <a:p>
            <a:pPr marL="2790000" indent="-2790000">
              <a:tabLst>
                <a:tab pos="1882775" algn="l"/>
              </a:tabLst>
            </a:pPr>
            <a:r>
              <a:rPr lang="en-US" altLang="ja-JP" sz="800" dirty="0">
                <a:latin typeface="ＭＳ 明朝"/>
                <a:ea typeface="ＭＳ 明朝"/>
              </a:rPr>
              <a:t>※</a:t>
            </a:r>
            <a:r>
              <a:rPr lang="ja-JP" altLang="en-US" sz="800" dirty="0">
                <a:latin typeface="ＭＳ 明朝"/>
                <a:ea typeface="ＭＳ 明朝"/>
              </a:rPr>
              <a:t>レセプト分析システムおよび分析方法</a:t>
            </a:r>
            <a:r>
              <a:rPr lang="en-US" altLang="ja-JP" sz="800" dirty="0">
                <a:latin typeface="ＭＳ 明朝"/>
                <a:ea typeface="ＭＳ 明朝"/>
              </a:rPr>
              <a:t>(</a:t>
            </a:r>
            <a:r>
              <a:rPr lang="ja-JP" altLang="en-US" sz="800" dirty="0">
                <a:latin typeface="ＭＳ 明朝"/>
                <a:ea typeface="ＭＳ 明朝"/>
              </a:rPr>
              <a:t>特許第</a:t>
            </a:r>
            <a:r>
              <a:rPr lang="en-US" altLang="ja-JP" sz="800" dirty="0">
                <a:latin typeface="ＭＳ 明朝"/>
                <a:ea typeface="ＭＳ 明朝"/>
              </a:rPr>
              <a:t>5992234</a:t>
            </a:r>
            <a:r>
              <a:rPr lang="ja-JP" altLang="en-US" sz="800" dirty="0">
                <a:latin typeface="ＭＳ 明朝"/>
                <a:ea typeface="ＭＳ 明朝"/>
              </a:rPr>
              <a:t>号</a:t>
            </a:r>
            <a:r>
              <a:rPr lang="en-US" altLang="ja-JP" sz="800" dirty="0">
                <a:latin typeface="ＭＳ 明朝"/>
                <a:ea typeface="ＭＳ 明朝"/>
              </a:rPr>
              <a:t>)</a:t>
            </a:r>
            <a:r>
              <a:rPr lang="ja-JP" altLang="en-US" sz="800" dirty="0">
                <a:latin typeface="ＭＳ 明朝"/>
                <a:ea typeface="ＭＳ 明朝"/>
              </a:rPr>
              <a:t>　中長期にわたるレセプトから特定の患者についてアクティブな傷病名とノンアクティブな傷病名を識別する。</a:t>
            </a:r>
            <a:endParaRPr lang="en-US" altLang="ja-JP" sz="800" dirty="0">
              <a:latin typeface="ＭＳ 明朝"/>
              <a:ea typeface="ＭＳ 明朝"/>
            </a:endParaRPr>
          </a:p>
        </p:txBody>
      </p:sp>
      <p:cxnSp>
        <p:nvCxnSpPr>
          <p:cNvPr id="9" name="直線コネクタ 8"/>
          <p:cNvCxnSpPr>
            <a:cxnSpLocks noChangeAspect="1"/>
          </p:cNvCxnSpPr>
          <p:nvPr/>
        </p:nvCxnSpPr>
        <p:spPr>
          <a:xfrm>
            <a:off x="333000" y="431919"/>
            <a:ext cx="6192000" cy="0"/>
          </a:xfrm>
          <a:prstGeom prst="line">
            <a:avLst/>
          </a:prstGeom>
          <a:effectLst/>
        </p:spPr>
        <p:style>
          <a:lnRef idx="1">
            <a:schemeClr val="dk1"/>
          </a:lnRef>
          <a:fillRef idx="0">
            <a:schemeClr val="dk1"/>
          </a:fillRef>
          <a:effectRef idx="0">
            <a:schemeClr val="dk1"/>
          </a:effectRef>
          <a:fontRef idx="minor">
            <a:schemeClr val="tx1"/>
          </a:fontRef>
        </p:style>
      </p:cxnSp>
      <p:sp>
        <p:nvSpPr>
          <p:cNvPr id="10" name="テキスト ボックス 9"/>
          <p:cNvSpPr txBox="1">
            <a:spLocks noChangeAspect="1"/>
          </p:cNvSpPr>
          <p:nvPr/>
        </p:nvSpPr>
        <p:spPr>
          <a:xfrm>
            <a:off x="369000" y="127000"/>
            <a:ext cx="6120000"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a:ea typeface="ＭＳ 明朝"/>
                <a:cs typeface="Times New Roman" pitchFamily="18" charset="0"/>
              </a:rPr>
              <a:t>1.</a:t>
            </a:r>
            <a:r>
              <a:rPr lang="ja-JP" altLang="en-US" sz="1600" b="1" dirty="0">
                <a:latin typeface="ＭＳ 明朝"/>
                <a:ea typeface="ＭＳ 明朝"/>
                <a:cs typeface="Times New Roman" pitchFamily="18" charset="0"/>
              </a:rPr>
              <a:t>計画策定について</a:t>
            </a:r>
            <a:endParaRPr lang="en-US" altLang="ja-JP" sz="1600" b="1" dirty="0">
              <a:latin typeface="ＭＳ 明朝"/>
              <a:ea typeface="ＭＳ 明朝"/>
              <a:cs typeface="Times New Roman" pitchFamily="18" charset="0"/>
            </a:endParaRPr>
          </a:p>
        </p:txBody>
      </p:sp>
      <p:sp>
        <p:nvSpPr>
          <p:cNvPr id="11" name="テキスト ボックス 10"/>
          <p:cNvSpPr txBox="1">
            <a:spLocks noChangeAspect="1"/>
          </p:cNvSpPr>
          <p:nvPr/>
        </p:nvSpPr>
        <p:spPr>
          <a:xfrm>
            <a:off x="369000" y="5848399"/>
            <a:ext cx="6120000" cy="307777"/>
          </a:xfrm>
          <a:prstGeom prst="rect">
            <a:avLst/>
          </a:prstGeom>
          <a:noFill/>
          <a:ln>
            <a:noFill/>
          </a:ln>
        </p:spPr>
        <p:txBody>
          <a:bodyPr wrap="square" lIns="0" rtlCol="0">
            <a:spAutoFit/>
          </a:bodyPr>
          <a:lstStyle/>
          <a:p>
            <a:pPr>
              <a:defRPr/>
            </a:pPr>
            <a:r>
              <a:rPr kumimoji="0" lang="en-US" altLang="ja-JP" sz="1400" kern="0" dirty="0">
                <a:solidFill>
                  <a:sysClr val="windowText" lastClr="000000"/>
                </a:solidFill>
                <a:latin typeface="ＭＳ 明朝" panose="02020609040205080304" pitchFamily="17" charset="-128"/>
                <a:ea typeface="ＭＳ 明朝" panose="02020609040205080304" pitchFamily="17" charset="-128"/>
              </a:rPr>
              <a:t>(2)</a:t>
            </a:r>
            <a:r>
              <a:rPr kumimoji="0" lang="ja-JP" altLang="en-US" sz="1400" kern="0" dirty="0">
                <a:solidFill>
                  <a:sysClr val="windowText" lastClr="000000"/>
                </a:solidFill>
                <a:latin typeface="ＭＳ 明朝" panose="02020609040205080304" pitchFamily="17" charset="-128"/>
                <a:ea typeface="ＭＳ 明朝" panose="02020609040205080304" pitchFamily="17" charset="-128"/>
              </a:rPr>
              <a:t>計画期間　</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369000" y="6102464"/>
            <a:ext cx="6120000" cy="983924"/>
          </a:xfrm>
          <a:prstGeom prst="rect">
            <a:avLst/>
          </a:prstGeom>
          <a:noFill/>
          <a:ln>
            <a:noFill/>
          </a:ln>
        </p:spPr>
        <p:txBody>
          <a:bodyPr wrap="square" lIns="0" rIns="0" rtlCol="0">
            <a:spAutoFit/>
          </a:bodyPr>
          <a:lstStyle/>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本</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データヘルス計画</a:t>
            </a:r>
            <a:r>
              <a:rPr kumimoji="0" lang="ja-JP" altLang="en-US" sz="1200" kern="0" dirty="0">
                <a:solidFill>
                  <a:prstClr val="black"/>
                </a:solidFill>
                <a:latin typeface="ＭＳ 明朝" panose="02020609040205080304" pitchFamily="17" charset="-128"/>
                <a:ea typeface="ＭＳ 明朝" panose="02020609040205080304" pitchFamily="17" charset="-128"/>
              </a:rPr>
              <a:t>の計画期間は、</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国民健康保険法に基づく保健事業の実施等に関する指針</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第</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の</a:t>
            </a:r>
            <a:r>
              <a:rPr kumimoji="0" lang="en-US" altLang="ja-JP" sz="1200" kern="0" dirty="0">
                <a:solidFill>
                  <a:prstClr val="black"/>
                </a:solidFill>
                <a:latin typeface="ＭＳ 明朝" panose="02020609040205080304" pitchFamily="17" charset="-128"/>
                <a:ea typeface="ＭＳ 明朝" panose="02020609040205080304" pitchFamily="17" charset="-128"/>
              </a:rPr>
              <a:t>5</a:t>
            </a:r>
            <a:r>
              <a:rPr kumimoji="0" lang="ja-JP" altLang="en-US" sz="1200" kern="0" dirty="0">
                <a:solidFill>
                  <a:prstClr val="black"/>
                </a:solidFill>
                <a:latin typeface="ＭＳ 明朝" panose="02020609040205080304" pitchFamily="17" charset="-128"/>
                <a:ea typeface="ＭＳ 明朝" panose="02020609040205080304" pitchFamily="17" charset="-128"/>
              </a:rPr>
              <a:t>において、</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特定健康診査等実施計画及び健康増進計画との整合性を踏まえ、複数年とすること</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とされていることから、第</a:t>
            </a:r>
            <a:r>
              <a:rPr kumimoji="0" lang="en-US" altLang="ja-JP" sz="1200" kern="0" dirty="0">
                <a:solidFill>
                  <a:prstClr val="black"/>
                </a:solidFill>
                <a:latin typeface="ＭＳ 明朝" panose="02020609040205080304" pitchFamily="17" charset="-128"/>
                <a:ea typeface="ＭＳ 明朝" panose="02020609040205080304" pitchFamily="17" charset="-128"/>
              </a:rPr>
              <a:t>3</a:t>
            </a:r>
            <a:r>
              <a:rPr kumimoji="0" lang="ja-JP" altLang="en-US" sz="1200" kern="0" dirty="0">
                <a:solidFill>
                  <a:prstClr val="black"/>
                </a:solidFill>
                <a:latin typeface="ＭＳ 明朝" panose="02020609040205080304" pitchFamily="17" charset="-128"/>
                <a:ea typeface="ＭＳ 明朝" panose="02020609040205080304" pitchFamily="17" charset="-128"/>
              </a:rPr>
              <a:t>期特定健康診査等実施計画期間である、平成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年度から平成</a:t>
            </a:r>
            <a:r>
              <a:rPr kumimoji="0" lang="en-US" altLang="ja-JP" sz="1200" kern="0" dirty="0">
                <a:solidFill>
                  <a:prstClr val="black"/>
                </a:solidFill>
                <a:latin typeface="ＭＳ 明朝" panose="02020609040205080304" pitchFamily="17" charset="-128"/>
                <a:ea typeface="ＭＳ 明朝" panose="02020609040205080304" pitchFamily="17" charset="-128"/>
              </a:rPr>
              <a:t>35</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a:t>
            </a:r>
            <a:r>
              <a:rPr kumimoji="0" lang="en-US" altLang="ja-JP" sz="1200" kern="0" dirty="0">
                <a:solidFill>
                  <a:prstClr val="black"/>
                </a:solidFill>
                <a:latin typeface="ＭＳ 明朝" panose="02020609040205080304" pitchFamily="17" charset="-128"/>
                <a:ea typeface="ＭＳ 明朝" panose="02020609040205080304" pitchFamily="17" charset="-128"/>
              </a:rPr>
              <a:t>6</a:t>
            </a:r>
            <a:r>
              <a:rPr kumimoji="0" lang="ja-JP" altLang="en-US" sz="1200" kern="0" dirty="0">
                <a:solidFill>
                  <a:prstClr val="black"/>
                </a:solidFill>
                <a:latin typeface="ＭＳ 明朝" panose="02020609040205080304" pitchFamily="17" charset="-128"/>
                <a:ea typeface="ＭＳ 明朝" panose="02020609040205080304" pitchFamily="17" charset="-128"/>
              </a:rPr>
              <a:t>年間とする。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3" name="タイトル_小_1_3_1"/>
          <p:cNvSpPr txBox="1">
            <a:spLocks/>
          </p:cNvSpPr>
          <p:nvPr/>
        </p:nvSpPr>
        <p:spPr>
          <a:xfrm>
            <a:off x="478414" y="7444898"/>
            <a:ext cx="6041002"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400" spc="30" dirty="0">
                <a:latin typeface="ＭＳ 明朝" panose="02020609040205080304" pitchFamily="17" charset="-128"/>
                <a:ea typeface="ＭＳ 明朝" panose="02020609040205080304" pitchFamily="17" charset="-128"/>
                <a:cs typeface="MingLiU_HKSCS"/>
              </a:rPr>
              <a:t>　■計画期間</a:t>
            </a:r>
            <a:endParaRPr lang="ja-JP" altLang="en-US" sz="1400" dirty="0">
              <a:latin typeface="ＭＳ 明朝" panose="02020609040205080304" pitchFamily="17" charset="-128"/>
              <a:ea typeface="ＭＳ 明朝" panose="02020609040205080304" pitchFamily="17" charset="-128"/>
              <a:cs typeface="MingLiU_HKSCS"/>
            </a:endParaRPr>
          </a:p>
        </p:txBody>
      </p:sp>
      <p:graphicFrame>
        <p:nvGraphicFramePr>
          <p:cNvPr id="14" name="表 13"/>
          <p:cNvGraphicFramePr>
            <a:graphicFrameLocks noGrp="1"/>
          </p:cNvGraphicFramePr>
          <p:nvPr>
            <p:extLst/>
          </p:nvPr>
        </p:nvGraphicFramePr>
        <p:xfrm>
          <a:off x="999477" y="7834569"/>
          <a:ext cx="4212000" cy="481847"/>
        </p:xfrm>
        <a:graphic>
          <a:graphicData uri="http://schemas.openxmlformats.org/drawingml/2006/table">
            <a:tbl>
              <a:tblPr/>
              <a:tblGrid>
                <a:gridCol w="702000">
                  <a:extLst>
                    <a:ext uri="{9D8B030D-6E8A-4147-A177-3AD203B41FA5}">
                      <a16:colId xmlns:a16="http://schemas.microsoft.com/office/drawing/2014/main" val="104639418"/>
                    </a:ext>
                  </a:extLst>
                </a:gridCol>
                <a:gridCol w="702000">
                  <a:extLst>
                    <a:ext uri="{9D8B030D-6E8A-4147-A177-3AD203B41FA5}">
                      <a16:colId xmlns:a16="http://schemas.microsoft.com/office/drawing/2014/main" val="20001"/>
                    </a:ext>
                  </a:extLst>
                </a:gridCol>
                <a:gridCol w="702000">
                  <a:extLst>
                    <a:ext uri="{9D8B030D-6E8A-4147-A177-3AD203B41FA5}">
                      <a16:colId xmlns:a16="http://schemas.microsoft.com/office/drawing/2014/main" val="20002"/>
                    </a:ext>
                  </a:extLst>
                </a:gridCol>
                <a:gridCol w="702000">
                  <a:extLst>
                    <a:ext uri="{9D8B030D-6E8A-4147-A177-3AD203B41FA5}">
                      <a16:colId xmlns:a16="http://schemas.microsoft.com/office/drawing/2014/main" val="521509418"/>
                    </a:ext>
                  </a:extLst>
                </a:gridCol>
                <a:gridCol w="702000">
                  <a:extLst>
                    <a:ext uri="{9D8B030D-6E8A-4147-A177-3AD203B41FA5}">
                      <a16:colId xmlns:a16="http://schemas.microsoft.com/office/drawing/2014/main" val="2253825858"/>
                    </a:ext>
                  </a:extLst>
                </a:gridCol>
                <a:gridCol w="702000">
                  <a:extLst>
                    <a:ext uri="{9D8B030D-6E8A-4147-A177-3AD203B41FA5}">
                      <a16:colId xmlns:a16="http://schemas.microsoft.com/office/drawing/2014/main" val="4276313537"/>
                    </a:ext>
                  </a:extLst>
                </a:gridCol>
              </a:tblGrid>
              <a:tr h="199385">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03955478"/>
                  </a:ext>
                </a:extLst>
              </a:tr>
              <a:tr h="282462">
                <a:tc>
                  <a:txBody>
                    <a:bodyPr/>
                    <a:lstStyle/>
                    <a:p>
                      <a:pPr algn="ctr" fontAlgn="ct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700949"/>
                  </a:ext>
                </a:extLst>
              </a:tr>
            </a:tbl>
          </a:graphicData>
        </a:graphic>
      </p:graphicFrame>
      <p:sp>
        <p:nvSpPr>
          <p:cNvPr id="15" name="右矢印 14"/>
          <p:cNvSpPr/>
          <p:nvPr/>
        </p:nvSpPr>
        <p:spPr>
          <a:xfrm>
            <a:off x="1004277" y="8033942"/>
            <a:ext cx="4194000" cy="273947"/>
          </a:xfrm>
          <a:prstGeom prst="rightArrow">
            <a:avLst/>
          </a:prstGeom>
          <a:solidFill>
            <a:srgbClr val="FFCC99"/>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6796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テキスト ボックス 17"/>
          <p:cNvSpPr txBox="1"/>
          <p:nvPr/>
        </p:nvSpPr>
        <p:spPr>
          <a:xfrm>
            <a:off x="369000" y="3625410"/>
            <a:ext cx="6120000" cy="1015663"/>
          </a:xfrm>
          <a:prstGeom prst="rect">
            <a:avLst/>
          </a:prstGeom>
          <a:noFill/>
          <a:ln>
            <a:noFill/>
          </a:ln>
        </p:spPr>
        <p:txBody>
          <a:bodyPr wrap="square" lIns="0" rIns="0" rtlCol="0">
            <a:spAutoFit/>
          </a:bodyPr>
          <a:lstStyle/>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事業には、即効性があるが効果額が小さい短期的事業と、即効性はないが将来の大きな医療費削減につながる中･長期的な事業がある。</a:t>
            </a:r>
          </a:p>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下図は代表的な保健事業の組み合わせである。これら事業を吉岡町国民健康保険の実情に合わせて、効率良く実施する。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36</a:t>
            </a:fld>
            <a:endParaRPr kumimoji="1" lang="ja-JP" altLang="en-US" dirty="0"/>
          </a:p>
        </p:txBody>
      </p:sp>
      <p:grpSp>
        <p:nvGrpSpPr>
          <p:cNvPr id="13" name="グループ化 12"/>
          <p:cNvGrpSpPr/>
          <p:nvPr/>
        </p:nvGrpSpPr>
        <p:grpSpPr>
          <a:xfrm>
            <a:off x="757239" y="4740240"/>
            <a:ext cx="5509886" cy="3576176"/>
            <a:chOff x="757238" y="2372043"/>
            <a:chExt cx="5503038" cy="4882571"/>
          </a:xfrm>
        </p:grpSpPr>
        <p:sp>
          <p:nvSpPr>
            <p:cNvPr id="16" name="Rectangle 7"/>
            <p:cNvSpPr>
              <a:spLocks noChangeArrowheads="1"/>
            </p:cNvSpPr>
            <p:nvPr/>
          </p:nvSpPr>
          <p:spPr bwMode="auto">
            <a:xfrm>
              <a:off x="5532438" y="6981478"/>
              <a:ext cx="333011" cy="27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ja-JP" sz="1300" b="0"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rPr>
                <a:t>時間</a:t>
              </a:r>
              <a:endParaRPr kumimoji="1" lang="ja-JP" altLang="ja-JP" sz="1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1" name="Rectangle 8"/>
            <p:cNvSpPr>
              <a:spLocks noChangeArrowheads="1"/>
            </p:cNvSpPr>
            <p:nvPr/>
          </p:nvSpPr>
          <p:spPr bwMode="auto">
            <a:xfrm>
              <a:off x="757238" y="2576235"/>
              <a:ext cx="333011" cy="27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ja-JP" sz="1300" b="0"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rPr>
                <a:t>効果</a:t>
              </a:r>
              <a:endParaRPr kumimoji="1" lang="ja-JP" altLang="ja-JP" sz="1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2" name="Freeform 9"/>
            <p:cNvSpPr>
              <a:spLocks/>
            </p:cNvSpPr>
            <p:nvPr/>
          </p:nvSpPr>
          <p:spPr bwMode="auto">
            <a:xfrm>
              <a:off x="1268760" y="5487139"/>
              <a:ext cx="4263678" cy="1315734"/>
            </a:xfrm>
            <a:custGeom>
              <a:avLst/>
              <a:gdLst>
                <a:gd name="T0" fmla="*/ 40 w 2700"/>
                <a:gd name="T1" fmla="*/ 896 h 1077"/>
                <a:gd name="T2" fmla="*/ 94 w 2700"/>
                <a:gd name="T3" fmla="*/ 725 h 1077"/>
                <a:gd name="T4" fmla="*/ 153 w 2700"/>
                <a:gd name="T5" fmla="*/ 605 h 1077"/>
                <a:gd name="T6" fmla="*/ 233 w 2700"/>
                <a:gd name="T7" fmla="*/ 495 h 1077"/>
                <a:gd name="T8" fmla="*/ 342 w 2700"/>
                <a:gd name="T9" fmla="*/ 401 h 1077"/>
                <a:gd name="T10" fmla="*/ 473 w 2700"/>
                <a:gd name="T11" fmla="*/ 319 h 1077"/>
                <a:gd name="T12" fmla="*/ 626 w 2700"/>
                <a:gd name="T13" fmla="*/ 249 h 1077"/>
                <a:gd name="T14" fmla="*/ 799 w 2700"/>
                <a:gd name="T15" fmla="*/ 189 h 1077"/>
                <a:gd name="T16" fmla="*/ 993 w 2700"/>
                <a:gd name="T17" fmla="*/ 137 h 1077"/>
                <a:gd name="T18" fmla="*/ 1208 w 2700"/>
                <a:gd name="T19" fmla="*/ 94 h 1077"/>
                <a:gd name="T20" fmla="*/ 1447 w 2700"/>
                <a:gd name="T21" fmla="*/ 59 h 1077"/>
                <a:gd name="T22" fmla="*/ 1712 w 2700"/>
                <a:gd name="T23" fmla="*/ 36 h 1077"/>
                <a:gd name="T24" fmla="*/ 1995 w 2700"/>
                <a:gd name="T25" fmla="*/ 20 h 1077"/>
                <a:gd name="T26" fmla="*/ 2495 w 2700"/>
                <a:gd name="T27" fmla="*/ 4 h 1077"/>
                <a:gd name="T28" fmla="*/ 2496 w 2700"/>
                <a:gd name="T29" fmla="*/ 22 h 1077"/>
                <a:gd name="T30" fmla="*/ 2293 w 2700"/>
                <a:gd name="T31" fmla="*/ 27 h 1077"/>
                <a:gd name="T32" fmla="*/ 1996 w 2700"/>
                <a:gd name="T33" fmla="*/ 37 h 1077"/>
                <a:gd name="T34" fmla="*/ 1900 w 2700"/>
                <a:gd name="T35" fmla="*/ 42 h 1077"/>
                <a:gd name="T36" fmla="*/ 1713 w 2700"/>
                <a:gd name="T37" fmla="*/ 53 h 1077"/>
                <a:gd name="T38" fmla="*/ 1623 w 2700"/>
                <a:gd name="T39" fmla="*/ 60 h 1077"/>
                <a:gd name="T40" fmla="*/ 1449 w 2700"/>
                <a:gd name="T41" fmla="*/ 77 h 1077"/>
                <a:gd name="T42" fmla="*/ 1367 w 2700"/>
                <a:gd name="T43" fmla="*/ 87 h 1077"/>
                <a:gd name="T44" fmla="*/ 1211 w 2700"/>
                <a:gd name="T45" fmla="*/ 111 h 1077"/>
                <a:gd name="T46" fmla="*/ 1138 w 2700"/>
                <a:gd name="T47" fmla="*/ 125 h 1077"/>
                <a:gd name="T48" fmla="*/ 997 w 2700"/>
                <a:gd name="T49" fmla="*/ 155 h 1077"/>
                <a:gd name="T50" fmla="*/ 931 w 2700"/>
                <a:gd name="T51" fmla="*/ 171 h 1077"/>
                <a:gd name="T52" fmla="*/ 804 w 2700"/>
                <a:gd name="T53" fmla="*/ 206 h 1077"/>
                <a:gd name="T54" fmla="*/ 745 w 2700"/>
                <a:gd name="T55" fmla="*/ 225 h 1077"/>
                <a:gd name="T56" fmla="*/ 632 w 2700"/>
                <a:gd name="T57" fmla="*/ 265 h 1077"/>
                <a:gd name="T58" fmla="*/ 580 w 2700"/>
                <a:gd name="T59" fmla="*/ 287 h 1077"/>
                <a:gd name="T60" fmla="*/ 481 w 2700"/>
                <a:gd name="T61" fmla="*/ 334 h 1077"/>
                <a:gd name="T62" fmla="*/ 436 w 2700"/>
                <a:gd name="T63" fmla="*/ 360 h 1077"/>
                <a:gd name="T64" fmla="*/ 352 w 2700"/>
                <a:gd name="T65" fmla="*/ 415 h 1077"/>
                <a:gd name="T66" fmla="*/ 314 w 2700"/>
                <a:gd name="T67" fmla="*/ 444 h 1077"/>
                <a:gd name="T68" fmla="*/ 246 w 2700"/>
                <a:gd name="T69" fmla="*/ 508 h 1077"/>
                <a:gd name="T70" fmla="*/ 218 w 2700"/>
                <a:gd name="T71" fmla="*/ 541 h 1077"/>
                <a:gd name="T72" fmla="*/ 168 w 2700"/>
                <a:gd name="T73" fmla="*/ 614 h 1077"/>
                <a:gd name="T74" fmla="*/ 147 w 2700"/>
                <a:gd name="T75" fmla="*/ 652 h 1077"/>
                <a:gd name="T76" fmla="*/ 110 w 2700"/>
                <a:gd name="T77" fmla="*/ 731 h 1077"/>
                <a:gd name="T78" fmla="*/ 95 w 2700"/>
                <a:gd name="T79" fmla="*/ 772 h 1077"/>
                <a:gd name="T80" fmla="*/ 57 w 2700"/>
                <a:gd name="T81" fmla="*/ 900 h 1077"/>
                <a:gd name="T82" fmla="*/ 37 w 2700"/>
                <a:gd name="T83" fmla="*/ 98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0" h="1077">
                  <a:moveTo>
                    <a:pt x="0" y="1074"/>
                  </a:moveTo>
                  <a:lnTo>
                    <a:pt x="19" y="984"/>
                  </a:lnTo>
                  <a:lnTo>
                    <a:pt x="40" y="896"/>
                  </a:lnTo>
                  <a:lnTo>
                    <a:pt x="64" y="809"/>
                  </a:lnTo>
                  <a:lnTo>
                    <a:pt x="78" y="766"/>
                  </a:lnTo>
                  <a:lnTo>
                    <a:pt x="94" y="725"/>
                  </a:lnTo>
                  <a:lnTo>
                    <a:pt x="111" y="684"/>
                  </a:lnTo>
                  <a:lnTo>
                    <a:pt x="131" y="644"/>
                  </a:lnTo>
                  <a:lnTo>
                    <a:pt x="153" y="605"/>
                  </a:lnTo>
                  <a:lnTo>
                    <a:pt x="177" y="567"/>
                  </a:lnTo>
                  <a:lnTo>
                    <a:pt x="203" y="531"/>
                  </a:lnTo>
                  <a:lnTo>
                    <a:pt x="233" y="495"/>
                  </a:lnTo>
                  <a:lnTo>
                    <a:pt x="266" y="462"/>
                  </a:lnTo>
                  <a:lnTo>
                    <a:pt x="302" y="430"/>
                  </a:lnTo>
                  <a:lnTo>
                    <a:pt x="342" y="401"/>
                  </a:lnTo>
                  <a:lnTo>
                    <a:pt x="383" y="372"/>
                  </a:lnTo>
                  <a:lnTo>
                    <a:pt x="427" y="344"/>
                  </a:lnTo>
                  <a:lnTo>
                    <a:pt x="473" y="319"/>
                  </a:lnTo>
                  <a:lnTo>
                    <a:pt x="522" y="294"/>
                  </a:lnTo>
                  <a:lnTo>
                    <a:pt x="573" y="271"/>
                  </a:lnTo>
                  <a:lnTo>
                    <a:pt x="626" y="249"/>
                  </a:lnTo>
                  <a:lnTo>
                    <a:pt x="681" y="227"/>
                  </a:lnTo>
                  <a:lnTo>
                    <a:pt x="739" y="208"/>
                  </a:lnTo>
                  <a:lnTo>
                    <a:pt x="799" y="189"/>
                  </a:lnTo>
                  <a:lnTo>
                    <a:pt x="862" y="171"/>
                  </a:lnTo>
                  <a:lnTo>
                    <a:pt x="927" y="153"/>
                  </a:lnTo>
                  <a:lnTo>
                    <a:pt x="993" y="137"/>
                  </a:lnTo>
                  <a:lnTo>
                    <a:pt x="1063" y="122"/>
                  </a:lnTo>
                  <a:lnTo>
                    <a:pt x="1134" y="107"/>
                  </a:lnTo>
                  <a:lnTo>
                    <a:pt x="1208" y="94"/>
                  </a:lnTo>
                  <a:lnTo>
                    <a:pt x="1285" y="81"/>
                  </a:lnTo>
                  <a:lnTo>
                    <a:pt x="1364" y="70"/>
                  </a:lnTo>
                  <a:lnTo>
                    <a:pt x="1447" y="59"/>
                  </a:lnTo>
                  <a:lnTo>
                    <a:pt x="1533" y="51"/>
                  </a:lnTo>
                  <a:lnTo>
                    <a:pt x="1621" y="43"/>
                  </a:lnTo>
                  <a:lnTo>
                    <a:pt x="1712" y="36"/>
                  </a:lnTo>
                  <a:lnTo>
                    <a:pt x="1804" y="30"/>
                  </a:lnTo>
                  <a:lnTo>
                    <a:pt x="1899" y="24"/>
                  </a:lnTo>
                  <a:lnTo>
                    <a:pt x="1995" y="20"/>
                  </a:lnTo>
                  <a:lnTo>
                    <a:pt x="2093" y="15"/>
                  </a:lnTo>
                  <a:lnTo>
                    <a:pt x="2292" y="9"/>
                  </a:lnTo>
                  <a:lnTo>
                    <a:pt x="2495" y="4"/>
                  </a:lnTo>
                  <a:lnTo>
                    <a:pt x="2700" y="0"/>
                  </a:lnTo>
                  <a:lnTo>
                    <a:pt x="2700" y="18"/>
                  </a:lnTo>
                  <a:lnTo>
                    <a:pt x="2496" y="22"/>
                  </a:lnTo>
                  <a:lnTo>
                    <a:pt x="2496" y="22"/>
                  </a:lnTo>
                  <a:lnTo>
                    <a:pt x="2293" y="27"/>
                  </a:lnTo>
                  <a:lnTo>
                    <a:pt x="2293" y="27"/>
                  </a:lnTo>
                  <a:lnTo>
                    <a:pt x="2094" y="33"/>
                  </a:lnTo>
                  <a:lnTo>
                    <a:pt x="2094" y="33"/>
                  </a:lnTo>
                  <a:lnTo>
                    <a:pt x="1996" y="37"/>
                  </a:lnTo>
                  <a:lnTo>
                    <a:pt x="1996" y="37"/>
                  </a:lnTo>
                  <a:lnTo>
                    <a:pt x="1900" y="42"/>
                  </a:lnTo>
                  <a:lnTo>
                    <a:pt x="1900" y="42"/>
                  </a:lnTo>
                  <a:lnTo>
                    <a:pt x="1805" y="47"/>
                  </a:lnTo>
                  <a:lnTo>
                    <a:pt x="1806" y="47"/>
                  </a:lnTo>
                  <a:lnTo>
                    <a:pt x="1713" y="53"/>
                  </a:lnTo>
                  <a:lnTo>
                    <a:pt x="1713" y="53"/>
                  </a:lnTo>
                  <a:lnTo>
                    <a:pt x="1623" y="60"/>
                  </a:lnTo>
                  <a:lnTo>
                    <a:pt x="1623" y="60"/>
                  </a:lnTo>
                  <a:lnTo>
                    <a:pt x="1534" y="68"/>
                  </a:lnTo>
                  <a:lnTo>
                    <a:pt x="1535" y="68"/>
                  </a:lnTo>
                  <a:lnTo>
                    <a:pt x="1449" y="77"/>
                  </a:lnTo>
                  <a:lnTo>
                    <a:pt x="1449" y="77"/>
                  </a:lnTo>
                  <a:lnTo>
                    <a:pt x="1367" y="87"/>
                  </a:lnTo>
                  <a:lnTo>
                    <a:pt x="1367" y="87"/>
                  </a:lnTo>
                  <a:lnTo>
                    <a:pt x="1287" y="98"/>
                  </a:lnTo>
                  <a:lnTo>
                    <a:pt x="1287" y="98"/>
                  </a:lnTo>
                  <a:lnTo>
                    <a:pt x="1211" y="111"/>
                  </a:lnTo>
                  <a:lnTo>
                    <a:pt x="1211" y="111"/>
                  </a:lnTo>
                  <a:lnTo>
                    <a:pt x="1137" y="125"/>
                  </a:lnTo>
                  <a:lnTo>
                    <a:pt x="1138" y="125"/>
                  </a:lnTo>
                  <a:lnTo>
                    <a:pt x="1066" y="139"/>
                  </a:lnTo>
                  <a:lnTo>
                    <a:pt x="1066" y="139"/>
                  </a:lnTo>
                  <a:lnTo>
                    <a:pt x="997" y="155"/>
                  </a:lnTo>
                  <a:lnTo>
                    <a:pt x="998" y="155"/>
                  </a:lnTo>
                  <a:lnTo>
                    <a:pt x="931" y="171"/>
                  </a:lnTo>
                  <a:lnTo>
                    <a:pt x="931" y="171"/>
                  </a:lnTo>
                  <a:lnTo>
                    <a:pt x="867" y="188"/>
                  </a:lnTo>
                  <a:lnTo>
                    <a:pt x="867" y="188"/>
                  </a:lnTo>
                  <a:lnTo>
                    <a:pt x="804" y="206"/>
                  </a:lnTo>
                  <a:lnTo>
                    <a:pt x="805" y="206"/>
                  </a:lnTo>
                  <a:lnTo>
                    <a:pt x="745" y="225"/>
                  </a:lnTo>
                  <a:lnTo>
                    <a:pt x="745" y="225"/>
                  </a:lnTo>
                  <a:lnTo>
                    <a:pt x="687" y="244"/>
                  </a:lnTo>
                  <a:lnTo>
                    <a:pt x="688" y="244"/>
                  </a:lnTo>
                  <a:lnTo>
                    <a:pt x="632" y="265"/>
                  </a:lnTo>
                  <a:lnTo>
                    <a:pt x="633" y="265"/>
                  </a:lnTo>
                  <a:lnTo>
                    <a:pt x="580" y="287"/>
                  </a:lnTo>
                  <a:lnTo>
                    <a:pt x="580" y="287"/>
                  </a:lnTo>
                  <a:lnTo>
                    <a:pt x="529" y="310"/>
                  </a:lnTo>
                  <a:lnTo>
                    <a:pt x="530" y="310"/>
                  </a:lnTo>
                  <a:lnTo>
                    <a:pt x="481" y="334"/>
                  </a:lnTo>
                  <a:lnTo>
                    <a:pt x="482" y="334"/>
                  </a:lnTo>
                  <a:lnTo>
                    <a:pt x="436" y="360"/>
                  </a:lnTo>
                  <a:lnTo>
                    <a:pt x="436" y="360"/>
                  </a:lnTo>
                  <a:lnTo>
                    <a:pt x="392" y="387"/>
                  </a:lnTo>
                  <a:lnTo>
                    <a:pt x="393" y="387"/>
                  </a:lnTo>
                  <a:lnTo>
                    <a:pt x="352" y="415"/>
                  </a:lnTo>
                  <a:lnTo>
                    <a:pt x="352" y="415"/>
                  </a:lnTo>
                  <a:lnTo>
                    <a:pt x="314" y="444"/>
                  </a:lnTo>
                  <a:lnTo>
                    <a:pt x="314" y="444"/>
                  </a:lnTo>
                  <a:lnTo>
                    <a:pt x="278" y="475"/>
                  </a:lnTo>
                  <a:lnTo>
                    <a:pt x="279" y="475"/>
                  </a:lnTo>
                  <a:lnTo>
                    <a:pt x="246" y="508"/>
                  </a:lnTo>
                  <a:lnTo>
                    <a:pt x="247" y="507"/>
                  </a:lnTo>
                  <a:lnTo>
                    <a:pt x="217" y="542"/>
                  </a:lnTo>
                  <a:lnTo>
                    <a:pt x="218" y="541"/>
                  </a:lnTo>
                  <a:lnTo>
                    <a:pt x="191" y="577"/>
                  </a:lnTo>
                  <a:lnTo>
                    <a:pt x="191" y="577"/>
                  </a:lnTo>
                  <a:lnTo>
                    <a:pt x="168" y="614"/>
                  </a:lnTo>
                  <a:lnTo>
                    <a:pt x="168" y="614"/>
                  </a:lnTo>
                  <a:lnTo>
                    <a:pt x="146" y="652"/>
                  </a:lnTo>
                  <a:lnTo>
                    <a:pt x="147" y="652"/>
                  </a:lnTo>
                  <a:lnTo>
                    <a:pt x="128" y="691"/>
                  </a:lnTo>
                  <a:lnTo>
                    <a:pt x="128" y="691"/>
                  </a:lnTo>
                  <a:lnTo>
                    <a:pt x="110" y="731"/>
                  </a:lnTo>
                  <a:lnTo>
                    <a:pt x="110" y="731"/>
                  </a:lnTo>
                  <a:lnTo>
                    <a:pt x="95" y="773"/>
                  </a:lnTo>
                  <a:lnTo>
                    <a:pt x="95" y="772"/>
                  </a:lnTo>
                  <a:lnTo>
                    <a:pt x="81" y="814"/>
                  </a:lnTo>
                  <a:lnTo>
                    <a:pt x="81" y="814"/>
                  </a:lnTo>
                  <a:lnTo>
                    <a:pt x="57" y="900"/>
                  </a:lnTo>
                  <a:lnTo>
                    <a:pt x="58" y="900"/>
                  </a:lnTo>
                  <a:lnTo>
                    <a:pt x="37" y="988"/>
                  </a:lnTo>
                  <a:lnTo>
                    <a:pt x="37" y="988"/>
                  </a:lnTo>
                  <a:lnTo>
                    <a:pt x="18" y="1077"/>
                  </a:lnTo>
                  <a:lnTo>
                    <a:pt x="0" y="1074"/>
                  </a:lnTo>
                  <a:close/>
                </a:path>
              </a:pathLst>
            </a:custGeom>
            <a:solidFill>
              <a:srgbClr val="1F4E79"/>
            </a:solidFill>
            <a:ln w="0" cap="flat">
              <a:solidFill>
                <a:srgbClr val="1F4E7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3" name="Rectangle 10"/>
            <p:cNvSpPr>
              <a:spLocks noChangeArrowheads="1"/>
            </p:cNvSpPr>
            <p:nvPr/>
          </p:nvSpPr>
          <p:spPr bwMode="auto">
            <a:xfrm>
              <a:off x="3724275" y="5768503"/>
              <a:ext cx="2395111" cy="92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1F4E79"/>
                  </a:solidFill>
                  <a:effectLst/>
                  <a:uLnTx/>
                  <a:uFillTx/>
                  <a:latin typeface="ＭＳ 明朝" panose="02020609040205080304" pitchFamily="17" charset="-128"/>
                  <a:ea typeface="ＭＳ 明朝" panose="02020609040205080304" pitchFamily="17" charset="-128"/>
                </a:rPr>
                <a:t>■　</a:t>
              </a:r>
              <a:r>
                <a:rPr kumimoji="1" lang="ja-JP" altLang="en-US" sz="11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短期的事業</a:t>
              </a:r>
              <a:endParaRPr kumimoji="1" lang="en-US" altLang="ja-JP" sz="11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・ジェネリック医薬品差額通知</a:t>
              </a:r>
              <a:endParaRPr kumimoji="1"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・受診行動適正化指導</a:t>
              </a:r>
              <a:endParaRPr lang="en-US" altLang="ja-JP" sz="4000" kern="0" dirty="0">
                <a:solidFill>
                  <a:prstClr val="black"/>
                </a:solidFill>
                <a:latin typeface="ＭＳ 明朝" panose="02020609040205080304" pitchFamily="17" charset="-128"/>
                <a:ea typeface="ＭＳ 明朝" panose="02020609040205080304" pitchFamily="17" charset="-128"/>
              </a:endParaRPr>
            </a:p>
            <a:p>
              <a:pPr lvl="0">
                <a:defRPr/>
              </a:pPr>
              <a:r>
                <a:rPr lang="ja-JP" altLang="en-US" sz="1100" kern="0" dirty="0">
                  <a:solidFill>
                    <a:prstClr val="black"/>
                  </a:solidFill>
                  <a:latin typeface="ＭＳ 明朝" panose="02020609040205080304" pitchFamily="17" charset="-128"/>
                  <a:ea typeface="ＭＳ 明朝" panose="02020609040205080304" pitchFamily="17" charset="-128"/>
                </a:rPr>
                <a:t>　　　</a:t>
              </a:r>
              <a:endParaRPr kumimoji="1"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4" name="Freeform 14"/>
            <p:cNvSpPr>
              <a:spLocks/>
            </p:cNvSpPr>
            <p:nvPr/>
          </p:nvSpPr>
          <p:spPr bwMode="auto">
            <a:xfrm>
              <a:off x="1915390" y="4157103"/>
              <a:ext cx="3622675" cy="1769435"/>
            </a:xfrm>
            <a:custGeom>
              <a:avLst/>
              <a:gdLst>
                <a:gd name="T0" fmla="*/ 19 w 2282"/>
                <a:gd name="T1" fmla="*/ 1242 h 1397"/>
                <a:gd name="T2" fmla="*/ 40 w 2282"/>
                <a:gd name="T3" fmla="*/ 1092 h 1397"/>
                <a:gd name="T4" fmla="*/ 70 w 2282"/>
                <a:gd name="T5" fmla="*/ 946 h 1397"/>
                <a:gd name="T6" fmla="*/ 116 w 2282"/>
                <a:gd name="T7" fmla="*/ 809 h 1397"/>
                <a:gd name="T8" fmla="*/ 142 w 2282"/>
                <a:gd name="T9" fmla="*/ 747 h 1397"/>
                <a:gd name="T10" fmla="*/ 167 w 2282"/>
                <a:gd name="T11" fmla="*/ 691 h 1397"/>
                <a:gd name="T12" fmla="*/ 195 w 2282"/>
                <a:gd name="T13" fmla="*/ 641 h 1397"/>
                <a:gd name="T14" fmla="*/ 232 w 2282"/>
                <a:gd name="T15" fmla="*/ 593 h 1397"/>
                <a:gd name="T16" fmla="*/ 283 w 2282"/>
                <a:gd name="T17" fmla="*/ 549 h 1397"/>
                <a:gd name="T18" fmla="*/ 352 w 2282"/>
                <a:gd name="T19" fmla="*/ 505 h 1397"/>
                <a:gd name="T20" fmla="*/ 418 w 2282"/>
                <a:gd name="T21" fmla="*/ 471 h 1397"/>
                <a:gd name="T22" fmla="*/ 471 w 2282"/>
                <a:gd name="T23" fmla="*/ 448 h 1397"/>
                <a:gd name="T24" fmla="*/ 530 w 2282"/>
                <a:gd name="T25" fmla="*/ 423 h 1397"/>
                <a:gd name="T26" fmla="*/ 598 w 2282"/>
                <a:gd name="T27" fmla="*/ 398 h 1397"/>
                <a:gd name="T28" fmla="*/ 673 w 2282"/>
                <a:gd name="T29" fmla="*/ 373 h 1397"/>
                <a:gd name="T30" fmla="*/ 797 w 2282"/>
                <a:gd name="T31" fmla="*/ 335 h 1397"/>
                <a:gd name="T32" fmla="*/ 984 w 2282"/>
                <a:gd name="T33" fmla="*/ 284 h 1397"/>
                <a:gd name="T34" fmla="*/ 1191 w 2282"/>
                <a:gd name="T35" fmla="*/ 232 h 1397"/>
                <a:gd name="T36" fmla="*/ 1415 w 2282"/>
                <a:gd name="T37" fmla="*/ 181 h 1397"/>
                <a:gd name="T38" fmla="*/ 1652 w 2282"/>
                <a:gd name="T39" fmla="*/ 129 h 1397"/>
                <a:gd name="T40" fmla="*/ 1898 w 2282"/>
                <a:gd name="T41" fmla="*/ 77 h 1397"/>
                <a:gd name="T42" fmla="*/ 2278 w 2282"/>
                <a:gd name="T43" fmla="*/ 0 h 1397"/>
                <a:gd name="T44" fmla="*/ 2028 w 2282"/>
                <a:gd name="T45" fmla="*/ 69 h 1397"/>
                <a:gd name="T46" fmla="*/ 1778 w 2282"/>
                <a:gd name="T47" fmla="*/ 121 h 1397"/>
                <a:gd name="T48" fmla="*/ 1536 w 2282"/>
                <a:gd name="T49" fmla="*/ 173 h 1397"/>
                <a:gd name="T50" fmla="*/ 1418 w 2282"/>
                <a:gd name="T51" fmla="*/ 199 h 1397"/>
                <a:gd name="T52" fmla="*/ 1305 w 2282"/>
                <a:gd name="T53" fmla="*/ 224 h 1397"/>
                <a:gd name="T54" fmla="*/ 1195 w 2282"/>
                <a:gd name="T55" fmla="*/ 250 h 1397"/>
                <a:gd name="T56" fmla="*/ 1089 w 2282"/>
                <a:gd name="T57" fmla="*/ 276 h 1397"/>
                <a:gd name="T58" fmla="*/ 988 w 2282"/>
                <a:gd name="T59" fmla="*/ 301 h 1397"/>
                <a:gd name="T60" fmla="*/ 892 w 2282"/>
                <a:gd name="T61" fmla="*/ 327 h 1397"/>
                <a:gd name="T62" fmla="*/ 802 w 2282"/>
                <a:gd name="T63" fmla="*/ 352 h 1397"/>
                <a:gd name="T64" fmla="*/ 718 w 2282"/>
                <a:gd name="T65" fmla="*/ 377 h 1397"/>
                <a:gd name="T66" fmla="*/ 678 w 2282"/>
                <a:gd name="T67" fmla="*/ 390 h 1397"/>
                <a:gd name="T68" fmla="*/ 640 w 2282"/>
                <a:gd name="T69" fmla="*/ 403 h 1397"/>
                <a:gd name="T70" fmla="*/ 604 w 2282"/>
                <a:gd name="T71" fmla="*/ 415 h 1397"/>
                <a:gd name="T72" fmla="*/ 569 w 2282"/>
                <a:gd name="T73" fmla="*/ 428 h 1397"/>
                <a:gd name="T74" fmla="*/ 537 w 2282"/>
                <a:gd name="T75" fmla="*/ 440 h 1397"/>
                <a:gd name="T76" fmla="*/ 506 w 2282"/>
                <a:gd name="T77" fmla="*/ 452 h 1397"/>
                <a:gd name="T78" fmla="*/ 478 w 2282"/>
                <a:gd name="T79" fmla="*/ 464 h 1397"/>
                <a:gd name="T80" fmla="*/ 451 w 2282"/>
                <a:gd name="T81" fmla="*/ 475 h 1397"/>
                <a:gd name="T82" fmla="*/ 426 w 2282"/>
                <a:gd name="T83" fmla="*/ 487 h 1397"/>
                <a:gd name="T84" fmla="*/ 402 w 2282"/>
                <a:gd name="T85" fmla="*/ 498 h 1397"/>
                <a:gd name="T86" fmla="*/ 360 w 2282"/>
                <a:gd name="T87" fmla="*/ 520 h 1397"/>
                <a:gd name="T88" fmla="*/ 324 w 2282"/>
                <a:gd name="T89" fmla="*/ 542 h 1397"/>
                <a:gd name="T90" fmla="*/ 294 w 2282"/>
                <a:gd name="T91" fmla="*/ 563 h 1397"/>
                <a:gd name="T92" fmla="*/ 268 w 2282"/>
                <a:gd name="T93" fmla="*/ 585 h 1397"/>
                <a:gd name="T94" fmla="*/ 245 w 2282"/>
                <a:gd name="T95" fmla="*/ 606 h 1397"/>
                <a:gd name="T96" fmla="*/ 226 w 2282"/>
                <a:gd name="T97" fmla="*/ 628 h 1397"/>
                <a:gd name="T98" fmla="*/ 210 w 2282"/>
                <a:gd name="T99" fmla="*/ 651 h 1397"/>
                <a:gd name="T100" fmla="*/ 196 w 2282"/>
                <a:gd name="T101" fmla="*/ 674 h 1397"/>
                <a:gd name="T102" fmla="*/ 183 w 2282"/>
                <a:gd name="T103" fmla="*/ 699 h 1397"/>
                <a:gd name="T104" fmla="*/ 171 w 2282"/>
                <a:gd name="T105" fmla="*/ 726 h 1397"/>
                <a:gd name="T106" fmla="*/ 159 w 2282"/>
                <a:gd name="T107" fmla="*/ 754 h 1397"/>
                <a:gd name="T108" fmla="*/ 146 w 2282"/>
                <a:gd name="T109" fmla="*/ 783 h 1397"/>
                <a:gd name="T110" fmla="*/ 133 w 2282"/>
                <a:gd name="T111" fmla="*/ 815 h 1397"/>
                <a:gd name="T112" fmla="*/ 108 w 2282"/>
                <a:gd name="T113" fmla="*/ 882 h 1397"/>
                <a:gd name="T114" fmla="*/ 87 w 2282"/>
                <a:gd name="T115" fmla="*/ 951 h 1397"/>
                <a:gd name="T116" fmla="*/ 71 w 2282"/>
                <a:gd name="T117" fmla="*/ 1022 h 1397"/>
                <a:gd name="T118" fmla="*/ 58 w 2282"/>
                <a:gd name="T119" fmla="*/ 1094 h 1397"/>
                <a:gd name="T120" fmla="*/ 46 w 2282"/>
                <a:gd name="T121" fmla="*/ 1169 h 1397"/>
                <a:gd name="T122" fmla="*/ 37 w 2282"/>
                <a:gd name="T123" fmla="*/ 1244 h 1397"/>
                <a:gd name="T124" fmla="*/ 0 w 2282"/>
                <a:gd name="T125" fmla="*/ 1395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1397">
                  <a:moveTo>
                    <a:pt x="0" y="1395"/>
                  </a:moveTo>
                  <a:lnTo>
                    <a:pt x="19" y="1242"/>
                  </a:lnTo>
                  <a:lnTo>
                    <a:pt x="29" y="1166"/>
                  </a:lnTo>
                  <a:lnTo>
                    <a:pt x="40" y="1092"/>
                  </a:lnTo>
                  <a:lnTo>
                    <a:pt x="53" y="1018"/>
                  </a:lnTo>
                  <a:lnTo>
                    <a:pt x="70" y="946"/>
                  </a:lnTo>
                  <a:lnTo>
                    <a:pt x="91" y="876"/>
                  </a:lnTo>
                  <a:lnTo>
                    <a:pt x="116" y="809"/>
                  </a:lnTo>
                  <a:lnTo>
                    <a:pt x="130" y="776"/>
                  </a:lnTo>
                  <a:lnTo>
                    <a:pt x="142" y="747"/>
                  </a:lnTo>
                  <a:lnTo>
                    <a:pt x="154" y="718"/>
                  </a:lnTo>
                  <a:lnTo>
                    <a:pt x="167" y="691"/>
                  </a:lnTo>
                  <a:lnTo>
                    <a:pt x="180" y="665"/>
                  </a:lnTo>
                  <a:lnTo>
                    <a:pt x="195" y="641"/>
                  </a:lnTo>
                  <a:lnTo>
                    <a:pt x="212" y="617"/>
                  </a:lnTo>
                  <a:lnTo>
                    <a:pt x="232" y="593"/>
                  </a:lnTo>
                  <a:lnTo>
                    <a:pt x="256" y="571"/>
                  </a:lnTo>
                  <a:lnTo>
                    <a:pt x="283" y="549"/>
                  </a:lnTo>
                  <a:lnTo>
                    <a:pt x="315" y="527"/>
                  </a:lnTo>
                  <a:lnTo>
                    <a:pt x="352" y="505"/>
                  </a:lnTo>
                  <a:lnTo>
                    <a:pt x="395" y="482"/>
                  </a:lnTo>
                  <a:lnTo>
                    <a:pt x="418" y="471"/>
                  </a:lnTo>
                  <a:lnTo>
                    <a:pt x="443" y="459"/>
                  </a:lnTo>
                  <a:lnTo>
                    <a:pt x="471" y="448"/>
                  </a:lnTo>
                  <a:lnTo>
                    <a:pt x="500" y="436"/>
                  </a:lnTo>
                  <a:lnTo>
                    <a:pt x="530" y="423"/>
                  </a:lnTo>
                  <a:lnTo>
                    <a:pt x="563" y="411"/>
                  </a:lnTo>
                  <a:lnTo>
                    <a:pt x="598" y="398"/>
                  </a:lnTo>
                  <a:lnTo>
                    <a:pt x="634" y="386"/>
                  </a:lnTo>
                  <a:lnTo>
                    <a:pt x="673" y="373"/>
                  </a:lnTo>
                  <a:lnTo>
                    <a:pt x="713" y="360"/>
                  </a:lnTo>
                  <a:lnTo>
                    <a:pt x="797" y="335"/>
                  </a:lnTo>
                  <a:lnTo>
                    <a:pt x="888" y="310"/>
                  </a:lnTo>
                  <a:lnTo>
                    <a:pt x="984" y="284"/>
                  </a:lnTo>
                  <a:lnTo>
                    <a:pt x="1085" y="258"/>
                  </a:lnTo>
                  <a:lnTo>
                    <a:pt x="1191" y="232"/>
                  </a:lnTo>
                  <a:lnTo>
                    <a:pt x="1301" y="207"/>
                  </a:lnTo>
                  <a:lnTo>
                    <a:pt x="1415" y="181"/>
                  </a:lnTo>
                  <a:lnTo>
                    <a:pt x="1532" y="155"/>
                  </a:lnTo>
                  <a:lnTo>
                    <a:pt x="1652" y="129"/>
                  </a:lnTo>
                  <a:lnTo>
                    <a:pt x="1774" y="103"/>
                  </a:lnTo>
                  <a:lnTo>
                    <a:pt x="1898" y="77"/>
                  </a:lnTo>
                  <a:lnTo>
                    <a:pt x="2024" y="52"/>
                  </a:lnTo>
                  <a:lnTo>
                    <a:pt x="2278" y="0"/>
                  </a:lnTo>
                  <a:lnTo>
                    <a:pt x="2282" y="18"/>
                  </a:lnTo>
                  <a:lnTo>
                    <a:pt x="2028" y="69"/>
                  </a:lnTo>
                  <a:lnTo>
                    <a:pt x="1902" y="95"/>
                  </a:lnTo>
                  <a:lnTo>
                    <a:pt x="1778" y="121"/>
                  </a:lnTo>
                  <a:lnTo>
                    <a:pt x="1655" y="147"/>
                  </a:lnTo>
                  <a:lnTo>
                    <a:pt x="1536" y="173"/>
                  </a:lnTo>
                  <a:lnTo>
                    <a:pt x="1536" y="173"/>
                  </a:lnTo>
                  <a:lnTo>
                    <a:pt x="1418" y="199"/>
                  </a:lnTo>
                  <a:lnTo>
                    <a:pt x="1419" y="199"/>
                  </a:lnTo>
                  <a:lnTo>
                    <a:pt x="1305" y="224"/>
                  </a:lnTo>
                  <a:lnTo>
                    <a:pt x="1305" y="224"/>
                  </a:lnTo>
                  <a:lnTo>
                    <a:pt x="1195" y="250"/>
                  </a:lnTo>
                  <a:lnTo>
                    <a:pt x="1195" y="250"/>
                  </a:lnTo>
                  <a:lnTo>
                    <a:pt x="1089" y="276"/>
                  </a:lnTo>
                  <a:lnTo>
                    <a:pt x="1089" y="276"/>
                  </a:lnTo>
                  <a:lnTo>
                    <a:pt x="988" y="301"/>
                  </a:lnTo>
                  <a:lnTo>
                    <a:pt x="988" y="301"/>
                  </a:lnTo>
                  <a:lnTo>
                    <a:pt x="892" y="327"/>
                  </a:lnTo>
                  <a:lnTo>
                    <a:pt x="892" y="327"/>
                  </a:lnTo>
                  <a:lnTo>
                    <a:pt x="802" y="352"/>
                  </a:lnTo>
                  <a:lnTo>
                    <a:pt x="802" y="352"/>
                  </a:lnTo>
                  <a:lnTo>
                    <a:pt x="718" y="377"/>
                  </a:lnTo>
                  <a:lnTo>
                    <a:pt x="718" y="377"/>
                  </a:lnTo>
                  <a:lnTo>
                    <a:pt x="678" y="390"/>
                  </a:lnTo>
                  <a:lnTo>
                    <a:pt x="678" y="390"/>
                  </a:lnTo>
                  <a:lnTo>
                    <a:pt x="640" y="403"/>
                  </a:lnTo>
                  <a:lnTo>
                    <a:pt x="640" y="403"/>
                  </a:lnTo>
                  <a:lnTo>
                    <a:pt x="604" y="415"/>
                  </a:lnTo>
                  <a:lnTo>
                    <a:pt x="604" y="415"/>
                  </a:lnTo>
                  <a:lnTo>
                    <a:pt x="569" y="428"/>
                  </a:lnTo>
                  <a:lnTo>
                    <a:pt x="570" y="427"/>
                  </a:lnTo>
                  <a:lnTo>
                    <a:pt x="537" y="440"/>
                  </a:lnTo>
                  <a:lnTo>
                    <a:pt x="537" y="440"/>
                  </a:lnTo>
                  <a:lnTo>
                    <a:pt x="506" y="452"/>
                  </a:lnTo>
                  <a:lnTo>
                    <a:pt x="507" y="452"/>
                  </a:lnTo>
                  <a:lnTo>
                    <a:pt x="478" y="464"/>
                  </a:lnTo>
                  <a:lnTo>
                    <a:pt x="478" y="464"/>
                  </a:lnTo>
                  <a:lnTo>
                    <a:pt x="451" y="475"/>
                  </a:lnTo>
                  <a:lnTo>
                    <a:pt x="451" y="475"/>
                  </a:lnTo>
                  <a:lnTo>
                    <a:pt x="426" y="487"/>
                  </a:lnTo>
                  <a:lnTo>
                    <a:pt x="426" y="487"/>
                  </a:lnTo>
                  <a:lnTo>
                    <a:pt x="402" y="498"/>
                  </a:lnTo>
                  <a:lnTo>
                    <a:pt x="403" y="498"/>
                  </a:lnTo>
                  <a:lnTo>
                    <a:pt x="360" y="520"/>
                  </a:lnTo>
                  <a:lnTo>
                    <a:pt x="361" y="520"/>
                  </a:lnTo>
                  <a:lnTo>
                    <a:pt x="324" y="542"/>
                  </a:lnTo>
                  <a:lnTo>
                    <a:pt x="325" y="542"/>
                  </a:lnTo>
                  <a:lnTo>
                    <a:pt x="294" y="563"/>
                  </a:lnTo>
                  <a:lnTo>
                    <a:pt x="294" y="563"/>
                  </a:lnTo>
                  <a:lnTo>
                    <a:pt x="268" y="585"/>
                  </a:lnTo>
                  <a:lnTo>
                    <a:pt x="268" y="584"/>
                  </a:lnTo>
                  <a:lnTo>
                    <a:pt x="245" y="606"/>
                  </a:lnTo>
                  <a:lnTo>
                    <a:pt x="246" y="605"/>
                  </a:lnTo>
                  <a:lnTo>
                    <a:pt x="226" y="628"/>
                  </a:lnTo>
                  <a:lnTo>
                    <a:pt x="227" y="627"/>
                  </a:lnTo>
                  <a:lnTo>
                    <a:pt x="210" y="651"/>
                  </a:lnTo>
                  <a:lnTo>
                    <a:pt x="210" y="650"/>
                  </a:lnTo>
                  <a:lnTo>
                    <a:pt x="196" y="674"/>
                  </a:lnTo>
                  <a:lnTo>
                    <a:pt x="196" y="674"/>
                  </a:lnTo>
                  <a:lnTo>
                    <a:pt x="183" y="699"/>
                  </a:lnTo>
                  <a:lnTo>
                    <a:pt x="183" y="699"/>
                  </a:lnTo>
                  <a:lnTo>
                    <a:pt x="171" y="726"/>
                  </a:lnTo>
                  <a:lnTo>
                    <a:pt x="171" y="725"/>
                  </a:lnTo>
                  <a:lnTo>
                    <a:pt x="159" y="754"/>
                  </a:lnTo>
                  <a:lnTo>
                    <a:pt x="159" y="754"/>
                  </a:lnTo>
                  <a:lnTo>
                    <a:pt x="146" y="783"/>
                  </a:lnTo>
                  <a:lnTo>
                    <a:pt x="133" y="815"/>
                  </a:lnTo>
                  <a:lnTo>
                    <a:pt x="133" y="815"/>
                  </a:lnTo>
                  <a:lnTo>
                    <a:pt x="107" y="882"/>
                  </a:lnTo>
                  <a:lnTo>
                    <a:pt x="108" y="882"/>
                  </a:lnTo>
                  <a:lnTo>
                    <a:pt x="87" y="951"/>
                  </a:lnTo>
                  <a:lnTo>
                    <a:pt x="87" y="951"/>
                  </a:lnTo>
                  <a:lnTo>
                    <a:pt x="71" y="1022"/>
                  </a:lnTo>
                  <a:lnTo>
                    <a:pt x="71" y="1022"/>
                  </a:lnTo>
                  <a:lnTo>
                    <a:pt x="58" y="1095"/>
                  </a:lnTo>
                  <a:lnTo>
                    <a:pt x="58" y="1094"/>
                  </a:lnTo>
                  <a:lnTo>
                    <a:pt x="46" y="1169"/>
                  </a:lnTo>
                  <a:lnTo>
                    <a:pt x="46" y="1169"/>
                  </a:lnTo>
                  <a:lnTo>
                    <a:pt x="37" y="1244"/>
                  </a:lnTo>
                  <a:lnTo>
                    <a:pt x="37" y="1244"/>
                  </a:lnTo>
                  <a:lnTo>
                    <a:pt x="17" y="1397"/>
                  </a:lnTo>
                  <a:lnTo>
                    <a:pt x="0" y="1395"/>
                  </a:lnTo>
                  <a:close/>
                </a:path>
              </a:pathLst>
            </a:custGeom>
            <a:solidFill>
              <a:srgbClr val="BF9000"/>
            </a:solidFill>
            <a:ln w="0" cap="flat">
              <a:solidFill>
                <a:srgbClr val="BF9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5" name="Freeform 15"/>
            <p:cNvSpPr>
              <a:spLocks/>
            </p:cNvSpPr>
            <p:nvPr/>
          </p:nvSpPr>
          <p:spPr bwMode="auto">
            <a:xfrm>
              <a:off x="2933043" y="2558730"/>
              <a:ext cx="2602568" cy="2101906"/>
            </a:xfrm>
            <a:custGeom>
              <a:avLst/>
              <a:gdLst>
                <a:gd name="T0" fmla="*/ 37 w 1572"/>
                <a:gd name="T1" fmla="*/ 927 h 1158"/>
                <a:gd name="T2" fmla="*/ 89 w 1572"/>
                <a:gd name="T3" fmla="*/ 717 h 1158"/>
                <a:gd name="T4" fmla="*/ 152 w 1572"/>
                <a:gd name="T5" fmla="*/ 572 h 1158"/>
                <a:gd name="T6" fmla="*/ 213 w 1572"/>
                <a:gd name="T7" fmla="*/ 464 h 1158"/>
                <a:gd name="T8" fmla="*/ 259 w 1572"/>
                <a:gd name="T9" fmla="*/ 411 h 1158"/>
                <a:gd name="T10" fmla="*/ 325 w 1572"/>
                <a:gd name="T11" fmla="*/ 360 h 1158"/>
                <a:gd name="T12" fmla="*/ 423 w 1572"/>
                <a:gd name="T13" fmla="*/ 309 h 1158"/>
                <a:gd name="T14" fmla="*/ 516 w 1572"/>
                <a:gd name="T15" fmla="*/ 271 h 1158"/>
                <a:gd name="T16" fmla="*/ 615 w 1572"/>
                <a:gd name="T17" fmla="*/ 239 h 1158"/>
                <a:gd name="T18" fmla="*/ 735 w 1572"/>
                <a:gd name="T19" fmla="*/ 204 h 1158"/>
                <a:gd name="T20" fmla="*/ 1006 w 1572"/>
                <a:gd name="T21" fmla="*/ 132 h 1158"/>
                <a:gd name="T22" fmla="*/ 1231 w 1572"/>
                <a:gd name="T23" fmla="*/ 77 h 1158"/>
                <a:gd name="T24" fmla="*/ 1312 w 1572"/>
                <a:gd name="T25" fmla="*/ 58 h 1158"/>
                <a:gd name="T26" fmla="*/ 1385 w 1572"/>
                <a:gd name="T27" fmla="*/ 41 h 1158"/>
                <a:gd name="T28" fmla="*/ 1474 w 1572"/>
                <a:gd name="T29" fmla="*/ 20 h 1158"/>
                <a:gd name="T30" fmla="*/ 1518 w 1572"/>
                <a:gd name="T31" fmla="*/ 10 h 1158"/>
                <a:gd name="T32" fmla="*/ 1545 w 1572"/>
                <a:gd name="T33" fmla="*/ 4 h 1158"/>
                <a:gd name="T34" fmla="*/ 1572 w 1572"/>
                <a:gd name="T35" fmla="*/ 13 h 1158"/>
                <a:gd name="T36" fmla="*/ 1559 w 1572"/>
                <a:gd name="T37" fmla="*/ 19 h 1158"/>
                <a:gd name="T38" fmla="*/ 1549 w 1572"/>
                <a:gd name="T39" fmla="*/ 21 h 1158"/>
                <a:gd name="T40" fmla="*/ 1522 w 1572"/>
                <a:gd name="T41" fmla="*/ 27 h 1158"/>
                <a:gd name="T42" fmla="*/ 1452 w 1572"/>
                <a:gd name="T43" fmla="*/ 43 h 1158"/>
                <a:gd name="T44" fmla="*/ 1389 w 1572"/>
                <a:gd name="T45" fmla="*/ 58 h 1158"/>
                <a:gd name="T46" fmla="*/ 1316 w 1572"/>
                <a:gd name="T47" fmla="*/ 75 h 1158"/>
                <a:gd name="T48" fmla="*/ 1235 w 1572"/>
                <a:gd name="T49" fmla="*/ 94 h 1158"/>
                <a:gd name="T50" fmla="*/ 1103 w 1572"/>
                <a:gd name="T51" fmla="*/ 127 h 1158"/>
                <a:gd name="T52" fmla="*/ 918 w 1572"/>
                <a:gd name="T53" fmla="*/ 173 h 1158"/>
                <a:gd name="T54" fmla="*/ 827 w 1572"/>
                <a:gd name="T55" fmla="*/ 197 h 1158"/>
                <a:gd name="T56" fmla="*/ 698 w 1572"/>
                <a:gd name="T57" fmla="*/ 233 h 1158"/>
                <a:gd name="T58" fmla="*/ 658 w 1572"/>
                <a:gd name="T59" fmla="*/ 245 h 1158"/>
                <a:gd name="T60" fmla="*/ 585 w 1572"/>
                <a:gd name="T61" fmla="*/ 267 h 1158"/>
                <a:gd name="T62" fmla="*/ 552 w 1572"/>
                <a:gd name="T63" fmla="*/ 278 h 1158"/>
                <a:gd name="T64" fmla="*/ 495 w 1572"/>
                <a:gd name="T65" fmla="*/ 299 h 1158"/>
                <a:gd name="T66" fmla="*/ 472 w 1572"/>
                <a:gd name="T67" fmla="*/ 308 h 1158"/>
                <a:gd name="T68" fmla="*/ 394 w 1572"/>
                <a:gd name="T69" fmla="*/ 343 h 1158"/>
                <a:gd name="T70" fmla="*/ 362 w 1572"/>
                <a:gd name="T71" fmla="*/ 359 h 1158"/>
                <a:gd name="T72" fmla="*/ 310 w 1572"/>
                <a:gd name="T73" fmla="*/ 392 h 1158"/>
                <a:gd name="T74" fmla="*/ 289 w 1572"/>
                <a:gd name="T75" fmla="*/ 407 h 1158"/>
                <a:gd name="T76" fmla="*/ 254 w 1572"/>
                <a:gd name="T77" fmla="*/ 440 h 1158"/>
                <a:gd name="T78" fmla="*/ 241 w 1572"/>
                <a:gd name="T79" fmla="*/ 456 h 1158"/>
                <a:gd name="T80" fmla="*/ 204 w 1572"/>
                <a:gd name="T81" fmla="*/ 513 h 1158"/>
                <a:gd name="T82" fmla="*/ 181 w 1572"/>
                <a:gd name="T83" fmla="*/ 556 h 1158"/>
                <a:gd name="T84" fmla="*/ 155 w 1572"/>
                <a:gd name="T85" fmla="*/ 606 h 1158"/>
                <a:gd name="T86" fmla="*/ 106 w 1572"/>
                <a:gd name="T87" fmla="*/ 723 h 1158"/>
                <a:gd name="T88" fmla="*/ 86 w 1572"/>
                <a:gd name="T89" fmla="*/ 788 h 1158"/>
                <a:gd name="T90" fmla="*/ 54 w 1572"/>
                <a:gd name="T91" fmla="*/ 931 h 1158"/>
                <a:gd name="T92" fmla="*/ 41 w 1572"/>
                <a:gd name="T93" fmla="*/ 1005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2" h="1158">
                  <a:moveTo>
                    <a:pt x="0" y="1156"/>
                  </a:moveTo>
                  <a:lnTo>
                    <a:pt x="24" y="1002"/>
                  </a:lnTo>
                  <a:lnTo>
                    <a:pt x="37" y="927"/>
                  </a:lnTo>
                  <a:lnTo>
                    <a:pt x="52" y="854"/>
                  </a:lnTo>
                  <a:lnTo>
                    <a:pt x="69" y="784"/>
                  </a:lnTo>
                  <a:lnTo>
                    <a:pt x="89" y="717"/>
                  </a:lnTo>
                  <a:lnTo>
                    <a:pt x="112" y="655"/>
                  </a:lnTo>
                  <a:lnTo>
                    <a:pt x="139" y="598"/>
                  </a:lnTo>
                  <a:lnTo>
                    <a:pt x="152" y="572"/>
                  </a:lnTo>
                  <a:lnTo>
                    <a:pt x="165" y="548"/>
                  </a:lnTo>
                  <a:lnTo>
                    <a:pt x="189" y="504"/>
                  </a:lnTo>
                  <a:lnTo>
                    <a:pt x="213" y="464"/>
                  </a:lnTo>
                  <a:lnTo>
                    <a:pt x="226" y="446"/>
                  </a:lnTo>
                  <a:lnTo>
                    <a:pt x="241" y="428"/>
                  </a:lnTo>
                  <a:lnTo>
                    <a:pt x="259" y="411"/>
                  </a:lnTo>
                  <a:lnTo>
                    <a:pt x="278" y="394"/>
                  </a:lnTo>
                  <a:lnTo>
                    <a:pt x="300" y="377"/>
                  </a:lnTo>
                  <a:lnTo>
                    <a:pt x="325" y="360"/>
                  </a:lnTo>
                  <a:lnTo>
                    <a:pt x="354" y="344"/>
                  </a:lnTo>
                  <a:lnTo>
                    <a:pt x="386" y="327"/>
                  </a:lnTo>
                  <a:lnTo>
                    <a:pt x="423" y="309"/>
                  </a:lnTo>
                  <a:lnTo>
                    <a:pt x="465" y="291"/>
                  </a:lnTo>
                  <a:lnTo>
                    <a:pt x="489" y="282"/>
                  </a:lnTo>
                  <a:lnTo>
                    <a:pt x="516" y="271"/>
                  </a:lnTo>
                  <a:lnTo>
                    <a:pt x="546" y="261"/>
                  </a:lnTo>
                  <a:lnTo>
                    <a:pt x="580" y="250"/>
                  </a:lnTo>
                  <a:lnTo>
                    <a:pt x="615" y="239"/>
                  </a:lnTo>
                  <a:lnTo>
                    <a:pt x="653" y="228"/>
                  </a:lnTo>
                  <a:lnTo>
                    <a:pt x="693" y="216"/>
                  </a:lnTo>
                  <a:lnTo>
                    <a:pt x="735" y="204"/>
                  </a:lnTo>
                  <a:lnTo>
                    <a:pt x="822" y="180"/>
                  </a:lnTo>
                  <a:lnTo>
                    <a:pt x="914" y="156"/>
                  </a:lnTo>
                  <a:lnTo>
                    <a:pt x="1006" y="132"/>
                  </a:lnTo>
                  <a:lnTo>
                    <a:pt x="1098" y="109"/>
                  </a:lnTo>
                  <a:lnTo>
                    <a:pt x="1188" y="87"/>
                  </a:lnTo>
                  <a:lnTo>
                    <a:pt x="1231" y="77"/>
                  </a:lnTo>
                  <a:lnTo>
                    <a:pt x="1272" y="67"/>
                  </a:lnTo>
                  <a:lnTo>
                    <a:pt x="1272" y="67"/>
                  </a:lnTo>
                  <a:lnTo>
                    <a:pt x="1312" y="58"/>
                  </a:lnTo>
                  <a:lnTo>
                    <a:pt x="1349" y="49"/>
                  </a:lnTo>
                  <a:lnTo>
                    <a:pt x="1385" y="41"/>
                  </a:lnTo>
                  <a:lnTo>
                    <a:pt x="1385" y="41"/>
                  </a:lnTo>
                  <a:lnTo>
                    <a:pt x="1417" y="33"/>
                  </a:lnTo>
                  <a:lnTo>
                    <a:pt x="1448" y="26"/>
                  </a:lnTo>
                  <a:lnTo>
                    <a:pt x="1474" y="20"/>
                  </a:lnTo>
                  <a:lnTo>
                    <a:pt x="1498" y="14"/>
                  </a:lnTo>
                  <a:lnTo>
                    <a:pt x="1518" y="10"/>
                  </a:lnTo>
                  <a:lnTo>
                    <a:pt x="1518" y="10"/>
                  </a:lnTo>
                  <a:lnTo>
                    <a:pt x="1533" y="6"/>
                  </a:lnTo>
                  <a:lnTo>
                    <a:pt x="1545" y="4"/>
                  </a:lnTo>
                  <a:lnTo>
                    <a:pt x="1545" y="4"/>
                  </a:lnTo>
                  <a:lnTo>
                    <a:pt x="1552" y="2"/>
                  </a:lnTo>
                  <a:lnTo>
                    <a:pt x="1560" y="0"/>
                  </a:lnTo>
                  <a:lnTo>
                    <a:pt x="1572" y="13"/>
                  </a:lnTo>
                  <a:lnTo>
                    <a:pt x="1559" y="26"/>
                  </a:lnTo>
                  <a:lnTo>
                    <a:pt x="1550" y="17"/>
                  </a:lnTo>
                  <a:lnTo>
                    <a:pt x="1559" y="19"/>
                  </a:lnTo>
                  <a:lnTo>
                    <a:pt x="1556" y="20"/>
                  </a:lnTo>
                  <a:lnTo>
                    <a:pt x="1556" y="20"/>
                  </a:lnTo>
                  <a:lnTo>
                    <a:pt x="1549" y="21"/>
                  </a:lnTo>
                  <a:lnTo>
                    <a:pt x="1537" y="24"/>
                  </a:lnTo>
                  <a:lnTo>
                    <a:pt x="1537" y="24"/>
                  </a:lnTo>
                  <a:lnTo>
                    <a:pt x="1522" y="27"/>
                  </a:lnTo>
                  <a:lnTo>
                    <a:pt x="1502" y="32"/>
                  </a:lnTo>
                  <a:lnTo>
                    <a:pt x="1479" y="37"/>
                  </a:lnTo>
                  <a:lnTo>
                    <a:pt x="1452" y="43"/>
                  </a:lnTo>
                  <a:lnTo>
                    <a:pt x="1422" y="50"/>
                  </a:lnTo>
                  <a:lnTo>
                    <a:pt x="1422" y="50"/>
                  </a:lnTo>
                  <a:lnTo>
                    <a:pt x="1389" y="58"/>
                  </a:lnTo>
                  <a:lnTo>
                    <a:pt x="1354" y="66"/>
                  </a:lnTo>
                  <a:lnTo>
                    <a:pt x="1354" y="66"/>
                  </a:lnTo>
                  <a:lnTo>
                    <a:pt x="1316" y="75"/>
                  </a:lnTo>
                  <a:lnTo>
                    <a:pt x="1276" y="85"/>
                  </a:lnTo>
                  <a:lnTo>
                    <a:pt x="1235" y="94"/>
                  </a:lnTo>
                  <a:lnTo>
                    <a:pt x="1235" y="94"/>
                  </a:lnTo>
                  <a:lnTo>
                    <a:pt x="1192" y="105"/>
                  </a:lnTo>
                  <a:lnTo>
                    <a:pt x="1192" y="105"/>
                  </a:lnTo>
                  <a:lnTo>
                    <a:pt x="1103" y="127"/>
                  </a:lnTo>
                  <a:lnTo>
                    <a:pt x="1011" y="150"/>
                  </a:lnTo>
                  <a:lnTo>
                    <a:pt x="1011" y="149"/>
                  </a:lnTo>
                  <a:lnTo>
                    <a:pt x="918" y="173"/>
                  </a:lnTo>
                  <a:lnTo>
                    <a:pt x="918" y="173"/>
                  </a:lnTo>
                  <a:lnTo>
                    <a:pt x="827" y="197"/>
                  </a:lnTo>
                  <a:lnTo>
                    <a:pt x="827" y="197"/>
                  </a:lnTo>
                  <a:lnTo>
                    <a:pt x="740" y="221"/>
                  </a:lnTo>
                  <a:lnTo>
                    <a:pt x="740" y="221"/>
                  </a:lnTo>
                  <a:lnTo>
                    <a:pt x="698" y="233"/>
                  </a:lnTo>
                  <a:lnTo>
                    <a:pt x="698" y="233"/>
                  </a:lnTo>
                  <a:lnTo>
                    <a:pt x="658" y="245"/>
                  </a:lnTo>
                  <a:lnTo>
                    <a:pt x="658" y="245"/>
                  </a:lnTo>
                  <a:lnTo>
                    <a:pt x="620" y="256"/>
                  </a:lnTo>
                  <a:lnTo>
                    <a:pt x="620" y="256"/>
                  </a:lnTo>
                  <a:lnTo>
                    <a:pt x="585" y="267"/>
                  </a:lnTo>
                  <a:lnTo>
                    <a:pt x="585" y="267"/>
                  </a:lnTo>
                  <a:lnTo>
                    <a:pt x="552" y="278"/>
                  </a:lnTo>
                  <a:lnTo>
                    <a:pt x="552" y="278"/>
                  </a:lnTo>
                  <a:lnTo>
                    <a:pt x="522" y="288"/>
                  </a:lnTo>
                  <a:lnTo>
                    <a:pt x="522" y="288"/>
                  </a:lnTo>
                  <a:lnTo>
                    <a:pt x="495" y="299"/>
                  </a:lnTo>
                  <a:lnTo>
                    <a:pt x="495" y="298"/>
                  </a:lnTo>
                  <a:lnTo>
                    <a:pt x="471" y="308"/>
                  </a:lnTo>
                  <a:lnTo>
                    <a:pt x="472" y="308"/>
                  </a:lnTo>
                  <a:lnTo>
                    <a:pt x="430" y="326"/>
                  </a:lnTo>
                  <a:lnTo>
                    <a:pt x="430" y="326"/>
                  </a:lnTo>
                  <a:lnTo>
                    <a:pt x="394" y="343"/>
                  </a:lnTo>
                  <a:lnTo>
                    <a:pt x="394" y="343"/>
                  </a:lnTo>
                  <a:lnTo>
                    <a:pt x="362" y="360"/>
                  </a:lnTo>
                  <a:lnTo>
                    <a:pt x="362" y="359"/>
                  </a:lnTo>
                  <a:lnTo>
                    <a:pt x="334" y="376"/>
                  </a:lnTo>
                  <a:lnTo>
                    <a:pt x="334" y="376"/>
                  </a:lnTo>
                  <a:lnTo>
                    <a:pt x="310" y="392"/>
                  </a:lnTo>
                  <a:lnTo>
                    <a:pt x="310" y="392"/>
                  </a:lnTo>
                  <a:lnTo>
                    <a:pt x="289" y="408"/>
                  </a:lnTo>
                  <a:lnTo>
                    <a:pt x="289" y="407"/>
                  </a:lnTo>
                  <a:lnTo>
                    <a:pt x="271" y="424"/>
                  </a:lnTo>
                  <a:lnTo>
                    <a:pt x="271" y="423"/>
                  </a:lnTo>
                  <a:lnTo>
                    <a:pt x="254" y="440"/>
                  </a:lnTo>
                  <a:lnTo>
                    <a:pt x="255" y="440"/>
                  </a:lnTo>
                  <a:lnTo>
                    <a:pt x="240" y="457"/>
                  </a:lnTo>
                  <a:lnTo>
                    <a:pt x="241" y="456"/>
                  </a:lnTo>
                  <a:lnTo>
                    <a:pt x="227" y="475"/>
                  </a:lnTo>
                  <a:lnTo>
                    <a:pt x="228" y="474"/>
                  </a:lnTo>
                  <a:lnTo>
                    <a:pt x="204" y="513"/>
                  </a:lnTo>
                  <a:lnTo>
                    <a:pt x="204" y="512"/>
                  </a:lnTo>
                  <a:lnTo>
                    <a:pt x="181" y="556"/>
                  </a:lnTo>
                  <a:lnTo>
                    <a:pt x="181" y="556"/>
                  </a:lnTo>
                  <a:lnTo>
                    <a:pt x="168" y="580"/>
                  </a:lnTo>
                  <a:lnTo>
                    <a:pt x="155" y="606"/>
                  </a:lnTo>
                  <a:lnTo>
                    <a:pt x="155" y="606"/>
                  </a:lnTo>
                  <a:lnTo>
                    <a:pt x="128" y="662"/>
                  </a:lnTo>
                  <a:lnTo>
                    <a:pt x="128" y="662"/>
                  </a:lnTo>
                  <a:lnTo>
                    <a:pt x="106" y="723"/>
                  </a:lnTo>
                  <a:lnTo>
                    <a:pt x="106" y="723"/>
                  </a:lnTo>
                  <a:lnTo>
                    <a:pt x="86" y="789"/>
                  </a:lnTo>
                  <a:lnTo>
                    <a:pt x="86" y="788"/>
                  </a:lnTo>
                  <a:lnTo>
                    <a:pt x="69" y="858"/>
                  </a:lnTo>
                  <a:lnTo>
                    <a:pt x="69" y="858"/>
                  </a:lnTo>
                  <a:lnTo>
                    <a:pt x="54" y="931"/>
                  </a:lnTo>
                  <a:lnTo>
                    <a:pt x="54" y="930"/>
                  </a:lnTo>
                  <a:lnTo>
                    <a:pt x="41" y="1005"/>
                  </a:lnTo>
                  <a:lnTo>
                    <a:pt x="41" y="1005"/>
                  </a:lnTo>
                  <a:lnTo>
                    <a:pt x="17" y="1158"/>
                  </a:lnTo>
                  <a:lnTo>
                    <a:pt x="0" y="1156"/>
                  </a:lnTo>
                  <a:close/>
                </a:path>
              </a:pathLst>
            </a:custGeom>
            <a:solidFill>
              <a:srgbClr val="385723"/>
            </a:solidFill>
            <a:ln w="0" cap="flat">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6" name="Rectangle 16"/>
            <p:cNvSpPr>
              <a:spLocks noChangeArrowheads="1"/>
            </p:cNvSpPr>
            <p:nvPr/>
          </p:nvSpPr>
          <p:spPr bwMode="auto">
            <a:xfrm>
              <a:off x="3724275" y="4654320"/>
              <a:ext cx="2536001" cy="69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BF9000"/>
                  </a:solidFill>
                  <a:effectLst/>
                  <a:uLnTx/>
                  <a:uFillTx/>
                  <a:latin typeface="ＭＳ 明朝" panose="02020609040205080304" pitchFamily="17" charset="-128"/>
                  <a:ea typeface="ＭＳ 明朝" panose="02020609040205080304" pitchFamily="17" charset="-128"/>
                </a:rPr>
                <a:t>■　</a:t>
              </a:r>
              <a:r>
                <a:rPr kumimoji="1" lang="ja-JP" altLang="en-US" sz="11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中期的事業</a:t>
              </a:r>
              <a:endParaRPr kumimoji="1" lang="en-US" altLang="ja-JP" sz="11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・糖尿病性腎症重症化予防</a:t>
              </a:r>
              <a:endParaRPr kumimoji="1"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・生活習慣病治療中断者受診勧奨</a:t>
              </a:r>
              <a:endParaRPr kumimoji="1" lang="ja-JP"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27" name="Rectangle 21"/>
            <p:cNvSpPr>
              <a:spLocks noChangeArrowheads="1"/>
            </p:cNvSpPr>
            <p:nvPr/>
          </p:nvSpPr>
          <p:spPr bwMode="auto">
            <a:xfrm>
              <a:off x="3724275" y="3143364"/>
              <a:ext cx="2254223" cy="92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385723"/>
                  </a:solidFill>
                  <a:effectLst/>
                  <a:uLnTx/>
                  <a:uFillTx/>
                  <a:latin typeface="ＭＳ 明朝" panose="02020609040205080304" pitchFamily="17" charset="-128"/>
                  <a:ea typeface="ＭＳ 明朝" panose="02020609040205080304" pitchFamily="17" charset="-128"/>
                </a:rPr>
                <a:t>■　</a:t>
              </a:r>
              <a:r>
                <a:rPr kumimoji="1" lang="ja-JP" altLang="ja-JP" sz="1100" b="1"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rPr>
                <a:t>長期的事業</a:t>
              </a:r>
              <a:endParaRPr kumimoji="1" lang="en-US" altLang="ja-JP" sz="1100" b="1"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endParaRPr>
            </a:p>
            <a:p>
              <a:pPr lvl="0">
                <a:defRPr/>
              </a:pPr>
              <a:r>
                <a:rPr lang="ja-JP" altLang="en-US" sz="1100" b="1" kern="0" dirty="0">
                  <a:solidFill>
                    <a:srgbClr val="000000"/>
                  </a:solidFill>
                  <a:latin typeface="ＭＳ 明朝" panose="02020609040205080304" pitchFamily="17" charset="-128"/>
                  <a:ea typeface="ＭＳ 明朝" panose="02020609040205080304" pitchFamily="17" charset="-128"/>
                </a:rPr>
                <a:t>　　　</a:t>
              </a:r>
              <a:r>
                <a:rPr lang="ja-JP" altLang="en-US" sz="1100" kern="0" dirty="0">
                  <a:solidFill>
                    <a:srgbClr val="000000"/>
                  </a:solidFill>
                  <a:latin typeface="ＭＳ 明朝" panose="02020609040205080304" pitchFamily="17" charset="-128"/>
                  <a:ea typeface="ＭＳ 明朝" panose="02020609040205080304" pitchFamily="17" charset="-128"/>
                </a:rPr>
                <a:t>・特定健康診査受診勧奨</a:t>
              </a:r>
              <a:endParaRPr kumimoji="1" lang="en-US" altLang="ja-JP" sz="1100" b="1"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rPr>
                <a:t>　　　・特定保健指導</a:t>
              </a:r>
              <a:endParaRPr kumimoji="1" lang="en-US" altLang="ja-JP" sz="1100" b="0"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rPr>
                <a:t>　　　・健診異常値放置者受診勧奨</a:t>
              </a:r>
              <a:endParaRPr kumimoji="1" lang="ja-JP"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cxnSp>
          <p:nvCxnSpPr>
            <p:cNvPr id="28" name="直線矢印コネクタ 27"/>
            <p:cNvCxnSpPr/>
            <p:nvPr/>
          </p:nvCxnSpPr>
          <p:spPr>
            <a:xfrm>
              <a:off x="1268760" y="6804248"/>
              <a:ext cx="4680520" cy="0"/>
            </a:xfrm>
            <a:prstGeom prst="straightConnector1">
              <a:avLst/>
            </a:prstGeom>
            <a:noFill/>
            <a:ln w="38100" cap="flat" cmpd="sng" algn="ctr">
              <a:solidFill>
                <a:sysClr val="windowText" lastClr="000000"/>
              </a:solidFill>
              <a:prstDash val="solid"/>
              <a:miter lim="800000"/>
              <a:headEnd type="none"/>
              <a:tailEnd type="stealth" w="lg" len="lg"/>
            </a:ln>
            <a:effectLst/>
          </p:spPr>
        </p:cxnSp>
        <p:cxnSp>
          <p:nvCxnSpPr>
            <p:cNvPr id="29" name="直線矢印コネクタ 28"/>
            <p:cNvCxnSpPr/>
            <p:nvPr/>
          </p:nvCxnSpPr>
          <p:spPr>
            <a:xfrm flipV="1">
              <a:off x="1268760" y="2372043"/>
              <a:ext cx="0" cy="4446273"/>
            </a:xfrm>
            <a:prstGeom prst="straightConnector1">
              <a:avLst/>
            </a:prstGeom>
            <a:noFill/>
            <a:ln w="38100" cap="flat" cmpd="sng" algn="ctr">
              <a:solidFill>
                <a:sysClr val="windowText" lastClr="000000"/>
              </a:solidFill>
              <a:prstDash val="solid"/>
              <a:miter lim="800000"/>
              <a:headEnd type="none"/>
              <a:tailEnd type="stealth" w="lg" len="lg"/>
            </a:ln>
            <a:effectLst/>
          </p:spPr>
        </p:cxnSp>
      </p:grpSp>
      <p:sp>
        <p:nvSpPr>
          <p:cNvPr id="15" name="テキスト ボックス 14"/>
          <p:cNvSpPr txBox="1"/>
          <p:nvPr/>
        </p:nvSpPr>
        <p:spPr>
          <a:xfrm>
            <a:off x="369000" y="426266"/>
            <a:ext cx="6120000" cy="3185487"/>
          </a:xfrm>
          <a:prstGeom prst="rect">
            <a:avLst/>
          </a:prstGeom>
          <a:noFill/>
          <a:ln>
            <a:noFill/>
          </a:ln>
        </p:spPr>
        <p:txBody>
          <a:bodyPr wrap="square" lIns="0" rIns="0" rtlCol="0">
            <a:spAutoFit/>
          </a:bodyPr>
          <a:lstStyle/>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データヘルス計画では、短期的に取り組むべき対策と、中長期的に取り組むべき対策について、それぞれの段階にあった事業を行うことを計画する。</a:t>
            </a:r>
          </a:p>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目標とする成果を達成するために、以下の基本方針でデータヘルス計画を策定する。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1.</a:t>
            </a:r>
            <a:r>
              <a:rPr kumimoji="0" lang="ja-JP" altLang="en-US" sz="1200" kern="0" dirty="0">
                <a:solidFill>
                  <a:prstClr val="black"/>
                </a:solidFill>
                <a:latin typeface="ＭＳ 明朝" panose="02020609040205080304" pitchFamily="17" charset="-128"/>
                <a:ea typeface="ＭＳ 明朝" panose="02020609040205080304" pitchFamily="17" charset="-128"/>
              </a:rPr>
              <a:t>潜在する課題を確認するため、疾病ごとの医療費比較、高額レセプトの発生状況や発生</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元となる疾病の把握を行い課題を明確にする。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2.</a:t>
            </a:r>
            <a:r>
              <a:rPr kumimoji="0" lang="ja-JP" altLang="en-US" sz="1200" kern="0" dirty="0">
                <a:solidFill>
                  <a:prstClr val="black"/>
                </a:solidFill>
                <a:latin typeface="ＭＳ 明朝" panose="02020609040205080304" pitchFamily="17" charset="-128"/>
                <a:ea typeface="ＭＳ 明朝" panose="02020609040205080304" pitchFamily="17" charset="-128"/>
              </a:rPr>
              <a:t>明確となった課題より、</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短期的な対策</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中長期的な対策</a:t>
            </a: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を選択する。費用対効果の</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見込める集団を特定し、</a:t>
            </a:r>
            <a:r>
              <a:rPr kumimoji="0" lang="en-US" altLang="ja-JP" sz="1200" kern="0" dirty="0">
                <a:solidFill>
                  <a:prstClr val="black"/>
                </a:solidFill>
                <a:latin typeface="ＭＳ 明朝" panose="02020609040205080304" pitchFamily="17" charset="-128"/>
                <a:ea typeface="ＭＳ 明朝" panose="02020609040205080304" pitchFamily="17" charset="-128"/>
              </a:rPr>
              <a:t>PDCA</a:t>
            </a:r>
            <a:r>
              <a:rPr kumimoji="0" lang="ja-JP" altLang="en-US" sz="1200" kern="0" dirty="0">
                <a:solidFill>
                  <a:prstClr val="black"/>
                </a:solidFill>
                <a:latin typeface="ＭＳ 明朝" panose="02020609040205080304" pitchFamily="17" charset="-128"/>
                <a:ea typeface="ＭＳ 明朝" panose="02020609040205080304" pitchFamily="17" charset="-128"/>
              </a:rPr>
              <a:t>サイクルを意識した継続的な事業を実施する。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3.</a:t>
            </a:r>
            <a:r>
              <a:rPr kumimoji="0" lang="ja-JP" altLang="en-US" sz="1200" kern="0" dirty="0">
                <a:solidFill>
                  <a:prstClr val="black"/>
                </a:solidFill>
                <a:latin typeface="ＭＳ 明朝" panose="02020609040205080304" pitchFamily="17" charset="-128"/>
                <a:ea typeface="ＭＳ 明朝" panose="02020609040205080304" pitchFamily="17" charset="-128"/>
              </a:rPr>
              <a:t>データヘルス計画書には、実施事業に対する明確な目標を設定し、記載する。またこの</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目標を達成することのできる効果的な実施方法を検討し、明示する。目標に対する客観</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的な効果測定が必要であることから、事業実施後の効果測定方法についても記載するこ　</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lvl="0">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ととする。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0" name="テキスト ボックス 19"/>
          <p:cNvSpPr txBox="1">
            <a:spLocks noChangeAspect="1"/>
          </p:cNvSpPr>
          <p:nvPr/>
        </p:nvSpPr>
        <p:spPr>
          <a:xfrm>
            <a:off x="369000" y="179512"/>
            <a:ext cx="6120000" cy="307777"/>
          </a:xfrm>
          <a:prstGeom prst="rect">
            <a:avLst/>
          </a:prstGeom>
          <a:noFill/>
          <a:ln>
            <a:noFill/>
          </a:ln>
        </p:spPr>
        <p:txBody>
          <a:bodyPr wrap="square" lIns="0" rtlCol="0">
            <a:spAutoFit/>
          </a:bodyPr>
          <a:lstStyle/>
          <a:p>
            <a:pPr>
              <a:defRPr/>
            </a:pPr>
            <a:r>
              <a:rPr kumimoji="0" lang="en-US" altLang="ja-JP" sz="1400" kern="0" dirty="0">
                <a:solidFill>
                  <a:sysClr val="windowText" lastClr="000000"/>
                </a:solidFill>
                <a:latin typeface="ＭＳ 明朝" panose="02020609040205080304" pitchFamily="17" charset="-128"/>
                <a:ea typeface="ＭＳ 明朝" panose="02020609040205080304" pitchFamily="17" charset="-128"/>
              </a:rPr>
              <a:t>(3)</a:t>
            </a:r>
            <a:r>
              <a:rPr kumimoji="0" lang="ja-JP" altLang="en-US" sz="1400" kern="0" dirty="0">
                <a:solidFill>
                  <a:sysClr val="windowText" lastClr="000000"/>
                </a:solidFill>
                <a:latin typeface="ＭＳ 明朝" panose="02020609040205080304" pitchFamily="17" charset="-128"/>
                <a:ea typeface="ＭＳ 明朝" panose="02020609040205080304" pitchFamily="17" charset="-128"/>
              </a:rPr>
              <a:t>基本方針　</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01358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69000" y="189032"/>
            <a:ext cx="6120000" cy="307777"/>
          </a:xfrm>
          <a:prstGeom prst="rect">
            <a:avLst/>
          </a:prstGeom>
          <a:noFill/>
          <a:ln>
            <a:noFill/>
          </a:ln>
        </p:spPr>
        <p:txBody>
          <a:bodyPr wrap="square" lIns="0" rtlCol="0">
            <a:spAutoFit/>
          </a:bodyPr>
          <a:lstStyle/>
          <a:p>
            <a:pPr>
              <a:defRPr/>
            </a:pPr>
            <a:r>
              <a:rPr kumimoji="0" lang="en-US" altLang="ja-JP" sz="1400" kern="0" dirty="0">
                <a:solidFill>
                  <a:sysClr val="windowText" lastClr="000000"/>
                </a:solidFill>
                <a:latin typeface="ＭＳ 明朝" panose="02020609040205080304" pitchFamily="17" charset="-128"/>
                <a:ea typeface="ＭＳ 明朝" panose="02020609040205080304" pitchFamily="17" charset="-128"/>
              </a:rPr>
              <a:t>(4)</a:t>
            </a:r>
            <a:r>
              <a:rPr lang="ja-JP" altLang="en-US" sz="1400" kern="0" dirty="0">
                <a:solidFill>
                  <a:sysClr val="windowText" lastClr="000000"/>
                </a:solidFill>
                <a:latin typeface="ＭＳ 明朝" panose="02020609040205080304" pitchFamily="17" charset="-128"/>
                <a:ea typeface="ＭＳ 明朝" panose="02020609040205080304" pitchFamily="17" charset="-128"/>
              </a:rPr>
              <a:t>データヘルス計画の位置づけ</a:t>
            </a:r>
            <a:r>
              <a:rPr kumimoji="0" lang="ja-JP" altLang="en-US" sz="1400" kern="0" dirty="0">
                <a:solidFill>
                  <a:sysClr val="windowText" lastClr="000000"/>
                </a:solidFill>
                <a:latin typeface="ＭＳ 明朝" panose="02020609040205080304" pitchFamily="17" charset="-128"/>
                <a:ea typeface="ＭＳ 明朝" panose="02020609040205080304" pitchFamily="17" charset="-128"/>
              </a:rPr>
              <a:t>　</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8" name="タイトル 1"/>
          <p:cNvSpPr txBox="1">
            <a:spLocks/>
          </p:cNvSpPr>
          <p:nvPr/>
        </p:nvSpPr>
        <p:spPr>
          <a:xfrm>
            <a:off x="369000" y="450090"/>
            <a:ext cx="6120000" cy="92407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a:t>
            </a:r>
            <a:r>
              <a:rPr kumimoji="0" lang="en-US" altLang="ja-JP" sz="1200" kern="0" dirty="0">
                <a:solidFill>
                  <a:schemeClr val="tx1"/>
                </a:solidFill>
                <a:latin typeface="ＭＳ 明朝" panose="02020609040205080304" pitchFamily="17" charset="-128"/>
                <a:ea typeface="ＭＳ 明朝" panose="02020609040205080304" pitchFamily="17" charset="-128"/>
              </a:rPr>
              <a:t>｢21</a:t>
            </a:r>
            <a:r>
              <a:rPr kumimoji="0" lang="ja-JP" altLang="en-US" sz="1200" kern="0" dirty="0">
                <a:solidFill>
                  <a:schemeClr val="tx1"/>
                </a:solidFill>
                <a:latin typeface="ＭＳ 明朝" panose="02020609040205080304" pitchFamily="17" charset="-128"/>
                <a:ea typeface="ＭＳ 明朝" panose="02020609040205080304" pitchFamily="17" charset="-128"/>
              </a:rPr>
              <a:t>世紀における国民健康づくり運動</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健康日本</a:t>
            </a:r>
            <a:r>
              <a:rPr kumimoji="0" lang="en-US" altLang="ja-JP" sz="1200" kern="0" dirty="0">
                <a:solidFill>
                  <a:schemeClr val="tx1"/>
                </a:solidFill>
                <a:latin typeface="ＭＳ 明朝" panose="02020609040205080304" pitchFamily="17" charset="-128"/>
                <a:ea typeface="ＭＳ 明朝" panose="02020609040205080304" pitchFamily="17" charset="-128"/>
              </a:rPr>
              <a:t>21(</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次</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に示された基本方針を踏まえるとともに、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都道府県健康増進計画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市町村健康増進計画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で用いた評価指標を用いるなど、それぞれの計画との整合性を図る必要がある。</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a:t>
            </a: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37</a:t>
            </a:fld>
            <a:endParaRPr kumimoji="1" lang="ja-JP" altLang="en-US" dirty="0"/>
          </a:p>
        </p:txBody>
      </p:sp>
      <p:sp>
        <p:nvSpPr>
          <p:cNvPr id="47" name="テキスト ボックス 46"/>
          <p:cNvSpPr txBox="1"/>
          <p:nvPr/>
        </p:nvSpPr>
        <p:spPr>
          <a:xfrm>
            <a:off x="369000" y="1711765"/>
            <a:ext cx="6120000" cy="1907253"/>
          </a:xfrm>
          <a:prstGeom prst="rect">
            <a:avLst/>
          </a:prstGeom>
          <a:noFill/>
          <a:ln>
            <a:noFill/>
          </a:ln>
        </p:spPr>
        <p:txBody>
          <a:bodyPr wrap="square" lIns="0" rIns="0" rtlCol="0">
            <a:spAutoFit/>
          </a:bodyPr>
          <a:lstStyle/>
          <a:p>
            <a:pPr>
              <a:lnSpc>
                <a:spcPct val="125000"/>
              </a:lnSpc>
              <a:spcBef>
                <a:spcPct val="0"/>
              </a:spcBef>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kumimoji="0" lang="ja-JP" altLang="en-US" sz="1200" kern="0" dirty="0">
                <a:latin typeface="ＭＳ 明朝" panose="02020609040205080304" pitchFamily="17" charset="-128"/>
                <a:ea typeface="ＭＳ 明朝" panose="02020609040205080304" pitchFamily="17" charset="-128"/>
              </a:rPr>
              <a:t>本データヘルス計画の遂行に当たっては、保険担当部局が主体となり、関係部局</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保健衛生、介護部門等</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･保健師･栄養士等の専門職と共同で事業を推進する。そのために、課題や評価について共有する場としてのプロジェクトチーム等を設置し、一体となって保健事業の実施に当たる。</a:t>
            </a: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また、医師会、栄養士会等の外部有識者や被保険者が議論に参画できる協議の場として、既存の協議会等の活用、または新たな会議体の設置、被保険者向け説明会等を行い、外部有識者からの支援体制を強化し、被保険者自身が当事者意識を持って主体的･積極的に取り組める体制を整備しながら事業を運営する。</a:t>
            </a:r>
          </a:p>
        </p:txBody>
      </p:sp>
      <p:sp>
        <p:nvSpPr>
          <p:cNvPr id="48" name="テキスト ボックス 47"/>
          <p:cNvSpPr txBox="1"/>
          <p:nvPr/>
        </p:nvSpPr>
        <p:spPr>
          <a:xfrm>
            <a:off x="369000" y="1475656"/>
            <a:ext cx="6120000" cy="307777"/>
          </a:xfrm>
          <a:prstGeom prst="rect">
            <a:avLst/>
          </a:prstGeom>
          <a:noFill/>
        </p:spPr>
        <p:txBody>
          <a:bodyPr wrap="square" lIns="0" rIns="0" rtlCol="0">
            <a:spAutoFit/>
          </a:bodyPr>
          <a:lstStyle/>
          <a:p>
            <a:pPr>
              <a:defRPr/>
            </a:pPr>
            <a:r>
              <a:rPr kumimoji="0" lang="en-US" altLang="ja-JP" sz="1400" kern="0" dirty="0">
                <a:solidFill>
                  <a:sysClr val="windowText" lastClr="000000"/>
                </a:solidFill>
                <a:latin typeface="ＭＳ 明朝" panose="02020609040205080304" pitchFamily="17" charset="-128"/>
                <a:ea typeface="ＭＳ 明朝" panose="02020609040205080304" pitchFamily="17" charset="-128"/>
              </a:rPr>
              <a:t>(5)</a:t>
            </a:r>
            <a:r>
              <a:rPr lang="zh-TW" altLang="en-US" sz="1400" kern="0" dirty="0">
                <a:solidFill>
                  <a:sysClr val="windowText" lastClr="000000"/>
                </a:solidFill>
                <a:latin typeface="ＭＳ 明朝" panose="02020609040205080304" pitchFamily="17" charset="-128"/>
                <a:ea typeface="ＭＳ 明朝" panose="02020609040205080304" pitchFamily="17" charset="-128"/>
              </a:rPr>
              <a:t>実施体制･関係者連携</a:t>
            </a:r>
            <a:endParaRPr lang="en-US" altLang="ja-JP" sz="1400" kern="0" dirty="0">
              <a:solidFill>
                <a:sysClr val="windowText" lastClr="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4763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DF6AD80-3ECF-4A78-B9D8-C2FB693D288C}"/>
              </a:ext>
            </a:extLst>
          </p:cNvPr>
          <p:cNvSpPr>
            <a:spLocks noGrp="1"/>
          </p:cNvSpPr>
          <p:nvPr>
            <p:ph type="sldNum" sz="quarter" idx="12"/>
          </p:nvPr>
        </p:nvSpPr>
        <p:spPr/>
        <p:txBody>
          <a:bodyPr/>
          <a:lstStyle/>
          <a:p>
            <a:fld id="{420EA04B-0610-44E1-BBA9-CB539F9A7CEB}" type="slidenum">
              <a:rPr kumimoji="1" lang="ja-JP" altLang="en-US" smtClean="0"/>
              <a:pPr/>
              <a:t>38</a:t>
            </a:fld>
            <a:endParaRPr kumimoji="1" lang="ja-JP" altLang="en-US" dirty="0"/>
          </a:p>
        </p:txBody>
      </p:sp>
      <p:sp>
        <p:nvSpPr>
          <p:cNvPr id="3" name="タイトル_小_1_3_1">
            <a:extLst>
              <a:ext uri="{FF2B5EF4-FFF2-40B4-BE49-F238E27FC236}">
                <a16:creationId xmlns:a16="http://schemas.microsoft.com/office/drawing/2014/main" id="{51BB5A2A-0D88-47E2-B103-89EB7A1B4C2A}"/>
              </a:ext>
            </a:extLst>
          </p:cNvPr>
          <p:cNvSpPr txBox="1">
            <a:spLocks/>
          </p:cNvSpPr>
          <p:nvPr/>
        </p:nvSpPr>
        <p:spPr>
          <a:xfrm>
            <a:off x="369000" y="297144"/>
            <a:ext cx="6120000"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400" spc="30" dirty="0">
                <a:latin typeface="ＭＳ 明朝" panose="02020609040205080304" pitchFamily="17" charset="-128"/>
                <a:ea typeface="ＭＳ 明朝" panose="02020609040205080304" pitchFamily="17" charset="-128"/>
                <a:cs typeface="MingLiU_HKSCS"/>
              </a:rPr>
              <a:t>■データ分析期間</a:t>
            </a:r>
            <a:endParaRPr lang="en-US" altLang="ja-JP" sz="1400" spc="30" dirty="0">
              <a:latin typeface="ＭＳ 明朝" panose="02020609040205080304" pitchFamily="17" charset="-128"/>
              <a:ea typeface="ＭＳ 明朝" panose="02020609040205080304" pitchFamily="17" charset="-128"/>
              <a:cs typeface="MingLiU_HKSCS"/>
            </a:endParaRPr>
          </a:p>
          <a:p>
            <a:pPr marR="5429">
              <a:spcBef>
                <a:spcPts val="782"/>
              </a:spcBef>
            </a:pPr>
            <a:endParaRPr lang="ja-JP" altLang="en-US" sz="1400" dirty="0">
              <a:latin typeface="ＭＳ 明朝" panose="02020609040205080304" pitchFamily="17" charset="-128"/>
              <a:ea typeface="ＭＳ 明朝" panose="02020609040205080304" pitchFamily="17" charset="-128"/>
              <a:cs typeface="MingLiU_HKSCS"/>
            </a:endParaRPr>
          </a:p>
        </p:txBody>
      </p:sp>
      <p:sp>
        <p:nvSpPr>
          <p:cNvPr id="5" name="タイトル_小_1_3_1">
            <a:extLst>
              <a:ext uri="{FF2B5EF4-FFF2-40B4-BE49-F238E27FC236}">
                <a16:creationId xmlns:a16="http://schemas.microsoft.com/office/drawing/2014/main" id="{001CB1ED-6C21-4FE6-B1D6-F724CAAF40F5}"/>
              </a:ext>
            </a:extLst>
          </p:cNvPr>
          <p:cNvSpPr txBox="1">
            <a:spLocks/>
          </p:cNvSpPr>
          <p:nvPr/>
        </p:nvSpPr>
        <p:spPr>
          <a:xfrm>
            <a:off x="577665" y="657184"/>
            <a:ext cx="4316761"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200" dirty="0">
                <a:latin typeface="ＭＳ 明朝" panose="02020609040205080304" pitchFamily="17" charset="-128"/>
                <a:ea typeface="ＭＳ 明朝" panose="02020609040205080304" pitchFamily="17" charset="-128"/>
                <a:cs typeface="MingLiU_HKSCS"/>
              </a:rPr>
              <a:t>・入院</a:t>
            </a:r>
            <a:r>
              <a:rPr lang="en-US" altLang="ja-JP" sz="1200" dirty="0">
                <a:latin typeface="ＭＳ 明朝" panose="02020609040205080304" pitchFamily="17" charset="-128"/>
                <a:ea typeface="ＭＳ 明朝" panose="02020609040205080304" pitchFamily="17" charset="-128"/>
                <a:cs typeface="MingLiU_HKSCS"/>
              </a:rPr>
              <a:t>(DPC</a:t>
            </a:r>
            <a:r>
              <a:rPr lang="ja-JP" altLang="en-US" sz="1200" dirty="0">
                <a:latin typeface="ＭＳ 明朝" panose="02020609040205080304" pitchFamily="17" charset="-128"/>
                <a:ea typeface="ＭＳ 明朝" panose="02020609040205080304" pitchFamily="17" charset="-128"/>
                <a:cs typeface="MingLiU_HKSCS"/>
              </a:rPr>
              <a:t>を含む</a:t>
            </a:r>
            <a:r>
              <a:rPr lang="en-US" altLang="ja-JP" sz="1200" dirty="0">
                <a:latin typeface="ＭＳ 明朝" panose="02020609040205080304" pitchFamily="17" charset="-128"/>
                <a:ea typeface="ＭＳ 明朝" panose="02020609040205080304" pitchFamily="17" charset="-128"/>
                <a:cs typeface="MingLiU_HKSCS"/>
              </a:rPr>
              <a:t>)</a:t>
            </a:r>
            <a:r>
              <a:rPr lang="ja-JP" altLang="en-US" sz="1200" dirty="0" err="1">
                <a:latin typeface="ＭＳ 明朝" panose="02020609040205080304" pitchFamily="17" charset="-128"/>
                <a:ea typeface="ＭＳ 明朝" panose="02020609040205080304" pitchFamily="17" charset="-128"/>
                <a:cs typeface="MingLiU_HKSCS"/>
              </a:rPr>
              <a:t>、</a:t>
            </a:r>
            <a:r>
              <a:rPr lang="ja-JP" altLang="en-US" sz="1200" dirty="0">
                <a:latin typeface="ＭＳ 明朝" panose="02020609040205080304" pitchFamily="17" charset="-128"/>
                <a:ea typeface="ＭＳ 明朝" panose="02020609040205080304" pitchFamily="17" charset="-128"/>
                <a:cs typeface="MingLiU_HKSCS"/>
              </a:rPr>
              <a:t>入院外、調剤の電子レセプトデータ</a:t>
            </a:r>
          </a:p>
        </p:txBody>
      </p:sp>
      <p:sp>
        <p:nvSpPr>
          <p:cNvPr id="6" name="タイトル_小_1_3_1">
            <a:extLst>
              <a:ext uri="{FF2B5EF4-FFF2-40B4-BE49-F238E27FC236}">
                <a16:creationId xmlns:a16="http://schemas.microsoft.com/office/drawing/2014/main" id="{EA1BE9D4-4307-4750-981A-342A5EE21524}"/>
              </a:ext>
            </a:extLst>
          </p:cNvPr>
          <p:cNvSpPr txBox="1">
            <a:spLocks/>
          </p:cNvSpPr>
          <p:nvPr/>
        </p:nvSpPr>
        <p:spPr>
          <a:xfrm>
            <a:off x="577665" y="1247193"/>
            <a:ext cx="4748809" cy="6979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年度分析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26</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26</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29</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endParaRPr lang="en-US" altLang="ja-JP" sz="1100" dirty="0">
              <a:solidFill>
                <a:schemeClr val="tx1"/>
              </a:solidFill>
              <a:latin typeface="ＭＳ 明朝" panose="02020609040205080304" pitchFamily="17" charset="-128"/>
              <a:ea typeface="ＭＳ 明朝" panose="02020609040205080304" pitchFamily="17" charset="-128"/>
              <a:cs typeface="MingLiU_HKSCS"/>
            </a:endParaRPr>
          </a:p>
          <a:p>
            <a:pPr marR="5429"/>
            <a:endParaRPr lang="en-US" altLang="ja-JP" sz="1100" dirty="0">
              <a:solidFill>
                <a:schemeClr val="tx1"/>
              </a:solidFill>
              <a:latin typeface="ＭＳ 明朝" panose="02020609040205080304" pitchFamily="17" charset="-128"/>
              <a:ea typeface="ＭＳ 明朝" panose="02020609040205080304" pitchFamily="17" charset="-128"/>
              <a:cs typeface="MingLiU_HKSCS"/>
            </a:endParaRPr>
          </a:p>
          <a:p>
            <a:pPr marR="5429"/>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7" name="タイトル_小_1_3_1">
            <a:extLst>
              <a:ext uri="{FF2B5EF4-FFF2-40B4-BE49-F238E27FC236}">
                <a16:creationId xmlns:a16="http://schemas.microsoft.com/office/drawing/2014/main" id="{750705BA-2E73-4AC6-A90C-87B7E1F36FF1}"/>
              </a:ext>
            </a:extLst>
          </p:cNvPr>
          <p:cNvSpPr txBox="1">
            <a:spLocks/>
          </p:cNvSpPr>
          <p:nvPr/>
        </p:nvSpPr>
        <p:spPr>
          <a:xfrm>
            <a:off x="577665" y="846407"/>
            <a:ext cx="4532785" cy="3343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29</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p:txBody>
      </p:sp>
      <p:sp>
        <p:nvSpPr>
          <p:cNvPr id="8" name="タイトル_小_1_3_1">
            <a:extLst>
              <a:ext uri="{FF2B5EF4-FFF2-40B4-BE49-F238E27FC236}">
                <a16:creationId xmlns:a16="http://schemas.microsoft.com/office/drawing/2014/main" id="{16225354-E231-4E29-85B7-C157866199C2}"/>
              </a:ext>
            </a:extLst>
          </p:cNvPr>
          <p:cNvSpPr txBox="1">
            <a:spLocks/>
          </p:cNvSpPr>
          <p:nvPr/>
        </p:nvSpPr>
        <p:spPr>
          <a:xfrm>
            <a:off x="577665" y="2086610"/>
            <a:ext cx="3380657"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200" dirty="0">
                <a:latin typeface="ＭＳ 明朝" panose="02020609040205080304" pitchFamily="17" charset="-128"/>
                <a:ea typeface="ＭＳ 明朝" panose="02020609040205080304" pitchFamily="17" charset="-128"/>
                <a:cs typeface="MingLiU_HKSCS"/>
              </a:rPr>
              <a:t>・健康診査データ</a:t>
            </a:r>
          </a:p>
        </p:txBody>
      </p:sp>
      <p:sp>
        <p:nvSpPr>
          <p:cNvPr id="9" name="タイトル_小_1_3_1">
            <a:extLst>
              <a:ext uri="{FF2B5EF4-FFF2-40B4-BE49-F238E27FC236}">
                <a16:creationId xmlns:a16="http://schemas.microsoft.com/office/drawing/2014/main" id="{09F025D3-1382-487E-BD4E-0780A73D97A8}"/>
              </a:ext>
            </a:extLst>
          </p:cNvPr>
          <p:cNvSpPr txBox="1">
            <a:spLocks/>
          </p:cNvSpPr>
          <p:nvPr/>
        </p:nvSpPr>
        <p:spPr>
          <a:xfrm>
            <a:off x="634110" y="2272096"/>
            <a:ext cx="4640797" cy="3886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29</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月健診分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100" dirty="0">
              <a:solidFill>
                <a:schemeClr val="tx1"/>
              </a:solidFill>
              <a:latin typeface="ＭＳ 明朝" panose="02020609040205080304" pitchFamily="17" charset="-128"/>
              <a:ea typeface="ＭＳ 明朝" panose="02020609040205080304" pitchFamily="17" charset="-128"/>
              <a:cs typeface="MingLiU_HKSCS"/>
            </a:endParaRPr>
          </a:p>
        </p:txBody>
      </p:sp>
    </p:spTree>
    <p:extLst>
      <p:ext uri="{BB962C8B-B14F-4D97-AF65-F5344CB8AC3E}">
        <p14:creationId xmlns:p14="http://schemas.microsoft.com/office/powerpoint/2010/main" val="343428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105834" y="-36512"/>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r>
              <a:rPr kumimoji="1" lang="ja-JP" altLang="en-US" sz="1200" b="0" i="0" u="none" strike="noStrike" cap="none" normalizeH="0" baseline="0" dirty="0">
                <a:ln>
                  <a:noFill/>
                </a:ln>
                <a:solidFill>
                  <a:srgbClr val="000000"/>
                </a:solidFill>
                <a:effectLst/>
                <a:latin typeface="ＭＳ 明朝"/>
                <a:ea typeface="ＭＳ 明朝"/>
                <a:cs typeface="ＭＳ Ｐゴシック" pitchFamily="50" charset="-128"/>
              </a:rPr>
              <a:t>目次</a:t>
            </a:r>
            <a:r>
              <a:rPr kumimoji="1" lang="en-US" altLang="ja-JP" sz="1200" b="0" i="0" u="none" strike="noStrike" cap="none" normalizeH="0" baseline="0" dirty="0">
                <a:ln>
                  <a:noFill/>
                </a:ln>
                <a:solidFill>
                  <a:srgbClr val="000000"/>
                </a:solidFill>
                <a:effectLst/>
                <a:latin typeface="ＭＳ 明朝"/>
                <a:ea typeface="ＭＳ 明朝"/>
                <a:cs typeface="ＭＳ Ｐゴシック" pitchFamily="50" charset="-128"/>
              </a:rPr>
              <a:t>-</a:t>
            </a:r>
            <a:endParaRPr kumimoji="1" lang="en-US" altLang="ja-JP" sz="1800" b="0" i="0" u="none" strike="noStrike" cap="none" normalizeH="0" baseline="0" dirty="0">
              <a:ln>
                <a:noFill/>
              </a:ln>
              <a:solidFill>
                <a:schemeClr val="tx1"/>
              </a:solidFill>
              <a:effectLst/>
              <a:latin typeface="ＭＳ 明朝"/>
              <a:ea typeface="ＭＳ 明朝"/>
              <a:cs typeface="ＭＳ Ｐゴシック" pitchFamily="50" charset="-128"/>
            </a:endParaRPr>
          </a:p>
        </p:txBody>
      </p:sp>
      <p:graphicFrame>
        <p:nvGraphicFramePr>
          <p:cNvPr id="8" name="表 7"/>
          <p:cNvGraphicFramePr>
            <a:graphicFrameLocks noGrp="1" noChangeAspect="1"/>
          </p:cNvGraphicFramePr>
          <p:nvPr>
            <p:extLst>
              <p:ext uri="{D42A27DB-BD31-4B8C-83A1-F6EECF244321}">
                <p14:modId xmlns:p14="http://schemas.microsoft.com/office/powerpoint/2010/main" val="2720223067"/>
              </p:ext>
            </p:extLst>
          </p:nvPr>
        </p:nvGraphicFramePr>
        <p:xfrm>
          <a:off x="381000" y="284904"/>
          <a:ext cx="6096000" cy="7592400"/>
        </p:xfrm>
        <a:graphic>
          <a:graphicData uri="http://schemas.openxmlformats.org/drawingml/2006/table">
            <a:tbl>
              <a:tblPr/>
              <a:tblGrid>
                <a:gridCol w="621102">
                  <a:extLst>
                    <a:ext uri="{9D8B030D-6E8A-4147-A177-3AD203B41FA5}">
                      <a16:colId xmlns:a16="http://schemas.microsoft.com/office/drawing/2014/main" val="20000"/>
                    </a:ext>
                  </a:extLst>
                </a:gridCol>
                <a:gridCol w="4853796">
                  <a:extLst>
                    <a:ext uri="{9D8B030D-6E8A-4147-A177-3AD203B41FA5}">
                      <a16:colId xmlns:a16="http://schemas.microsoft.com/office/drawing/2014/main" val="20001"/>
                    </a:ext>
                  </a:extLst>
                </a:gridCol>
                <a:gridCol w="621102">
                  <a:extLst>
                    <a:ext uri="{9D8B030D-6E8A-4147-A177-3AD203B41FA5}">
                      <a16:colId xmlns:a16="http://schemas.microsoft.com/office/drawing/2014/main" val="20002"/>
                    </a:ext>
                  </a:extLst>
                </a:gridCol>
              </a:tblGrid>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実施方法</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①特定健康診査の実施方法</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rPr>
                        <a:t> 　　 　②特定保健指導の実施方法</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実施スケジュール</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7.</a:t>
                      </a:r>
                      <a:r>
                        <a:rPr lang="ja-JP" altLang="en-US" sz="1100" b="0" i="0" u="none" strike="noStrike" dirty="0">
                          <a:solidFill>
                            <a:srgbClr val="000000"/>
                          </a:solidFill>
                          <a:effectLst/>
                          <a:latin typeface="ＭＳ 明朝"/>
                          <a:ea typeface="ＭＳ 明朝"/>
                        </a:rPr>
                        <a:t>その他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明朝"/>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個人情報の保護</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①個人情報保護関係規定の遵守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②データの管理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特定健康診査等実施計画の公表及び周知</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特定健康診査等実施計画の評価及び見直し</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①評価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②計画の見直し</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(4)</a:t>
                      </a:r>
                      <a:r>
                        <a:rPr lang="ja-JP" altLang="en-US" sz="1100" b="0" i="0" u="none" strike="noStrike" dirty="0">
                          <a:solidFill>
                            <a:srgbClr val="000000"/>
                          </a:solidFill>
                          <a:effectLst/>
                          <a:latin typeface="ＭＳ 明朝"/>
                          <a:ea typeface="ＭＳ 明朝"/>
                        </a:rPr>
                        <a:t>事業運営上の留意事項</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rtl="0" fontAlgn="ctr"/>
                      <a:r>
                        <a:rPr lang="ja-JP" altLang="en-US" sz="1100" b="0" i="0" u="none" strike="noStrike" dirty="0">
                          <a:solidFill>
                            <a:srgbClr val="000000"/>
                          </a:solidFill>
                          <a:effectLst/>
                          <a:latin typeface="ＭＳ 明朝"/>
                          <a:ea typeface="ＭＳ 明朝"/>
                        </a:rPr>
                        <a:t> 　　 ①</a:t>
                      </a:r>
                      <a:r>
                        <a:rPr lang="ja-JP" altLang="en-US" sz="1100" dirty="0">
                          <a:latin typeface="ＭＳ 明朝" panose="02020609040205080304" pitchFamily="17" charset="-128"/>
                          <a:ea typeface="ＭＳ 明朝" panose="02020609040205080304" pitchFamily="17" charset="-128"/>
                        </a:rPr>
                        <a:t>各種検</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健</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診等の連携</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013"/>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429" marR="4429" marT="44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ＭＳ 明朝"/>
                          <a:ea typeface="ＭＳ 明朝"/>
                        </a:rPr>
                        <a:t> 　　 ②</a:t>
                      </a:r>
                      <a:r>
                        <a:rPr lang="ja-JP" altLang="en-US" sz="1100" dirty="0">
                          <a:latin typeface="ＭＳ 明朝" panose="02020609040205080304" pitchFamily="17" charset="-128"/>
                          <a:ea typeface="ＭＳ 明朝" panose="02020609040205080304" pitchFamily="17" charset="-128"/>
                        </a:rPr>
                        <a:t>健康づくり事業との連携</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ＭＳ 明朝"/>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05200">
                <a:tc gridSpan="2">
                  <a:txBody>
                    <a:bodyPr/>
                    <a:lstStyle/>
                    <a:p>
                      <a:pPr algn="l" rtl="0" fontAlgn="ctr"/>
                      <a:r>
                        <a:rPr lang="ja-JP" altLang="en-US" sz="1100" b="1" i="0" u="none" strike="noStrike" dirty="0">
                          <a:solidFill>
                            <a:schemeClr val="tx1"/>
                          </a:solidFill>
                          <a:latin typeface="ＭＳ 明朝"/>
                          <a:ea typeface="ＭＳ 明朝"/>
                        </a:rPr>
                        <a:t>巻末資料</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100" b="1" i="0" u="none" strike="noStrike" dirty="0">
                        <a:solidFill>
                          <a:srgbClr val="000000"/>
                        </a:solidFill>
                        <a:effectLst/>
                        <a:latin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1.</a:t>
                      </a:r>
                      <a:r>
                        <a:rPr lang="ja-JP" altLang="en-US" sz="1100" b="0" i="0" u="none" strike="noStrike" dirty="0">
                          <a:solidFill>
                            <a:srgbClr val="000000"/>
                          </a:solidFill>
                          <a:effectLst/>
                          <a:latin typeface="ＭＳ 明朝"/>
                          <a:ea typeface="ＭＳ 明朝"/>
                        </a:rPr>
                        <a:t>地区分析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dirty="0">
                          <a:latin typeface="ＭＳ 明朝"/>
                          <a:ea typeface="ＭＳ 明朝"/>
                        </a:rPr>
                        <a:t>大分類による疾病別医療費地区別統計</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中</a:t>
                      </a:r>
                      <a:r>
                        <a:rPr lang="ja-JP" altLang="en-US" sz="1100" dirty="0">
                          <a:latin typeface="ＭＳ 明朝"/>
                          <a:ea typeface="ＭＳ 明朝"/>
                        </a:rPr>
                        <a:t>分類による疾病別医療費地区別統計</a:t>
                      </a: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rgbClr val="000000"/>
                          </a:solidFill>
                          <a:effectLst/>
                          <a:latin typeface="ＭＳ 明朝"/>
                          <a:ea typeface="ＭＳ 明朝"/>
                        </a:rPr>
                        <a:t> 2.</a:t>
                      </a:r>
                      <a:r>
                        <a:rPr lang="ja-JP" altLang="en-US" sz="1100" b="0" i="0" u="none" strike="noStrike" dirty="0">
                          <a:solidFill>
                            <a:srgbClr val="000000"/>
                          </a:solidFill>
                          <a:effectLst/>
                          <a:latin typeface="ＭＳ 明朝"/>
                          <a:ea typeface="ＭＳ 明朝"/>
                        </a:rPr>
                        <a:t>年度別 特定健康診査結果分析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19"/>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明朝"/>
                          <a:ea typeface="ＭＳ 明朝"/>
                        </a:rPr>
                        <a:t> </a:t>
                      </a: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(1)</a:t>
                      </a:r>
                      <a:r>
                        <a:rPr lang="ja-JP" altLang="en-US" sz="1100" b="0" i="0" u="none" strike="noStrike" dirty="0">
                          <a:solidFill>
                            <a:srgbClr val="000000"/>
                          </a:solidFill>
                          <a:effectLst/>
                          <a:latin typeface="ＭＳ 明朝"/>
                          <a:ea typeface="ＭＳ 明朝"/>
                        </a:rPr>
                        <a:t>有所見者割合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205200">
                <a:tc>
                  <a:txBody>
                    <a:bodyPr/>
                    <a:lstStyle/>
                    <a:p>
                      <a:pPr algn="l" rtl="0" fontAlgn="ctr"/>
                      <a:r>
                        <a:rPr lang="ja-JP" altLang="en-US" sz="1100" b="0" i="0" u="none" strike="noStrike" dirty="0">
                          <a:solidFill>
                            <a:schemeClr val="tx1"/>
                          </a:solidFill>
                          <a:latin typeface="ＭＳ 明朝"/>
                          <a:ea typeface="ＭＳ 明朝"/>
                        </a:rPr>
                        <a:t>　</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(2)</a:t>
                      </a:r>
                      <a:r>
                        <a:rPr lang="ja-JP" altLang="en-US" sz="1100" b="0" i="0" u="none" strike="noStrike" dirty="0">
                          <a:solidFill>
                            <a:srgbClr val="000000"/>
                          </a:solidFill>
                          <a:effectLst/>
                          <a:latin typeface="ＭＳ 明朝"/>
                          <a:ea typeface="ＭＳ 明朝"/>
                        </a:rPr>
                        <a:t>質問別回答状況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r>
                        <a:rPr lang="en-US" altLang="ja-JP" sz="1100" b="0" i="0" u="none" strike="noStrike" dirty="0">
                          <a:solidFill>
                            <a:srgbClr val="000000"/>
                          </a:solidFill>
                          <a:effectLst/>
                          <a:latin typeface="ＭＳ 明朝"/>
                          <a:ea typeface="ＭＳ 明朝"/>
                        </a:rPr>
                        <a:t> 3.</a:t>
                      </a:r>
                      <a:r>
                        <a:rPr lang="en-US" altLang="ja-JP" sz="1100" dirty="0"/>
                        <a:t>｢</a:t>
                      </a:r>
                      <a:r>
                        <a:rPr lang="ja-JP" altLang="en-US" sz="1100" dirty="0"/>
                        <a:t>指導対象者群分析</a:t>
                      </a:r>
                      <a:r>
                        <a:rPr lang="en-US" altLang="ja-JP" sz="1100" dirty="0"/>
                        <a:t>｣</a:t>
                      </a:r>
                      <a:r>
                        <a:rPr lang="ja-JP" altLang="en-US" sz="1100" dirty="0"/>
                        <a:t>のグループ分けの見方</a:t>
                      </a:r>
                      <a:endParaRPr lang="en-US" altLang="ja-JP" sz="1100" dirty="0"/>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r>
                        <a:rPr kumimoji="1" lang="en-US" altLang="ja-JP" sz="1100" dirty="0">
                          <a:latin typeface="ＭＳ 明朝" panose="02020609040205080304" pitchFamily="17" charset="-128"/>
                          <a:ea typeface="ＭＳ 明朝" panose="02020609040205080304" pitchFamily="17" charset="-128"/>
                        </a:rPr>
                        <a:t> 4.</a:t>
                      </a:r>
                      <a:r>
                        <a:rPr kumimoji="1" lang="ja-JP" altLang="en-US" sz="1100" dirty="0">
                          <a:latin typeface="ＭＳ 明朝" panose="02020609040205080304" pitchFamily="17" charset="-128"/>
                          <a:ea typeface="ＭＳ 明朝" panose="02020609040205080304" pitchFamily="17" charset="-128"/>
                        </a:rPr>
                        <a:t>用語解説集</a:t>
                      </a: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3"/>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rgbClr val="000000"/>
                          </a:solidFill>
                          <a:effectLst/>
                          <a:latin typeface="ＭＳ 明朝"/>
                          <a:ea typeface="ＭＳ 明朝"/>
                        </a:rPr>
                        <a:t> 5.</a:t>
                      </a:r>
                      <a:r>
                        <a:rPr lang="ja-JP" altLang="en-US" sz="1100" b="0" i="0" u="none" strike="noStrike" dirty="0">
                          <a:solidFill>
                            <a:srgbClr val="000000"/>
                          </a:solidFill>
                          <a:effectLst/>
                          <a:latin typeface="ＭＳ 明朝"/>
                          <a:ea typeface="ＭＳ 明朝"/>
                        </a:rPr>
                        <a:t>疾病分類</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4"/>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5"/>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100" b="0" i="0" u="none" strike="noStrike" dirty="0">
                        <a:solidFill>
                          <a:srgbClr val="000000"/>
                        </a:solidFill>
                        <a:effectLst/>
                        <a:latin typeface="ＭＳ 明朝"/>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6"/>
                  </a:ext>
                </a:extLst>
              </a:tr>
              <a:tr h="205200">
                <a:tc>
                  <a:txBody>
                    <a:bodyPr/>
                    <a:lstStyle/>
                    <a:p>
                      <a:pPr algn="l" rtl="0" fontAlgn="ctr"/>
                      <a:endParaRPr lang="ja-JP" altLang="en-US" sz="1100" b="1"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ja-JP" altLang="en-US" sz="1100" b="1" i="0" u="none" strike="noStrike" dirty="0">
                        <a:solidFill>
                          <a:srgbClr val="000000"/>
                        </a:solidFill>
                        <a:effectLst/>
                        <a:latin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27"/>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8"/>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9"/>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lang="en-US" altLang="ja-JP" sz="1100" dirty="0"/>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0"/>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sz="1100" dirty="0">
                        <a:latin typeface="ＭＳ 明朝" panose="02020609040205080304" pitchFamily="17" charset="-128"/>
                        <a:ea typeface="ＭＳ 明朝" panose="02020609040205080304" pitchFamily="17" charset="-128"/>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1"/>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2"/>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3"/>
                  </a:ext>
                </a:extLst>
              </a:tr>
              <a:tr h="205200">
                <a:tc>
                  <a:txBody>
                    <a:bodyPr/>
                    <a:lstStyle/>
                    <a:p>
                      <a:pPr algn="l" rtl="0" fontAlgn="ctr"/>
                      <a:endParaRPr lang="ja-JP" altLang="en-US" sz="1100" b="1"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endParaRPr lang="en-US" altLang="ja-JP" sz="1100" dirty="0"/>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ja-JP" altLang="en-US" sz="10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034"/>
                  </a:ext>
                </a:extLst>
              </a:tr>
              <a:tr h="205200">
                <a:tc>
                  <a:txBody>
                    <a:bodyPr/>
                    <a:lstStyle/>
                    <a:p>
                      <a:pPr algn="l" rtl="0" fontAlgn="ctr"/>
                      <a:endParaRPr lang="ja-JP" altLang="en-US" sz="1100" b="1"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endParaRPr kumimoji="1" lang="ja-JP" altLang="en-US" sz="1100" dirty="0">
                        <a:latin typeface="ＭＳ 明朝" panose="02020609040205080304" pitchFamily="17" charset="-128"/>
                        <a:ea typeface="ＭＳ 明朝" panose="02020609040205080304" pitchFamily="17" charset="-128"/>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ja-JP" altLang="en-US" sz="10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035"/>
                  </a:ext>
                </a:extLst>
              </a:tr>
              <a:tr h="205200">
                <a:tc>
                  <a:txBody>
                    <a:bodyPr/>
                    <a:lstStyle/>
                    <a:p>
                      <a:pPr algn="l" rtl="0" fontAlgn="ctr"/>
                      <a:endParaRPr lang="ja-JP" altLang="en-US" sz="1100" b="0" i="0" u="none" strike="noStrike" dirty="0">
                        <a:solidFill>
                          <a:schemeClr val="tx1"/>
                        </a:solidFill>
                        <a:latin typeface="ＭＳ 明朝"/>
                        <a:ea typeface="ＭＳ 明朝"/>
                      </a:endParaRPr>
                    </a:p>
                  </a:txBody>
                  <a:tcPr marL="4552" marR="4552" marT="45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6"/>
                  </a:ext>
                </a:extLst>
              </a:tr>
            </a:tbl>
          </a:graphicData>
        </a:graphic>
      </p:graphicFrame>
      <p:sp>
        <p:nvSpPr>
          <p:cNvPr id="3" name="スライド番号プレースホルダー 2">
            <a:extLst>
              <a:ext uri="{FF2B5EF4-FFF2-40B4-BE49-F238E27FC236}">
                <a16:creationId xmlns:a16="http://schemas.microsoft.com/office/drawing/2014/main" id="{9B0ED5BC-929D-498F-B97F-382EE30B8AD9}"/>
              </a:ext>
            </a:extLst>
          </p:cNvPr>
          <p:cNvSpPr>
            <a:spLocks noGrp="1"/>
          </p:cNvSpPr>
          <p:nvPr>
            <p:ph type="sldNum" sz="quarter" idx="12"/>
          </p:nvPr>
        </p:nvSpPr>
        <p:spPr/>
        <p:txBody>
          <a:bodyPr/>
          <a:lstStyle/>
          <a:p>
            <a:fld id="{420EA04B-0610-44E1-BBA9-CB539F9A7CEB}" type="slidenum">
              <a:rPr kumimoji="1" lang="ja-JP" altLang="en-US" smtClean="0"/>
              <a:pPr/>
              <a:t>3</a:t>
            </a:fld>
            <a:endParaRPr kumimoji="1" lang="ja-JP" altLang="en-US" dirty="0"/>
          </a:p>
        </p:txBody>
      </p:sp>
    </p:spTree>
    <p:extLst>
      <p:ext uri="{BB962C8B-B14F-4D97-AF65-F5344CB8AC3E}">
        <p14:creationId xmlns:p14="http://schemas.microsoft.com/office/powerpoint/2010/main" val="2742781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タイトル 1"/>
          <p:cNvSpPr txBox="1">
            <a:spLocks noChangeAspect="1"/>
          </p:cNvSpPr>
          <p:nvPr/>
        </p:nvSpPr>
        <p:spPr>
          <a:xfrm>
            <a:off x="368660" y="419286"/>
            <a:ext cx="6120680" cy="1488418"/>
          </a:xfrm>
          <a:prstGeom prst="rect">
            <a:avLst/>
          </a:prstGeom>
          <a:ln>
            <a:noFill/>
          </a:ln>
        </p:spPr>
        <p:txBody>
          <a:bodyPr vert="horz" lIns="0" tIns="45720" rIns="0" bIns="45720" rtlCol="0" anchor="t">
            <a:noAutofit/>
          </a:bodyPr>
          <a:lstStyle/>
          <a:p>
            <a:pPr>
              <a:lnSpc>
                <a:spcPct val="125000"/>
              </a:lnSpc>
              <a:spcBef>
                <a:spcPct val="0"/>
              </a:spcBef>
              <a:defRPr/>
            </a:pPr>
            <a:r>
              <a:rPr lang="ja-JP" altLang="en-US" sz="1200" dirty="0">
                <a:latin typeface="ＭＳ 明朝"/>
                <a:ea typeface="ＭＳ 明朝"/>
                <a:cs typeface="Times New Roman" pitchFamily="18" charset="0"/>
              </a:rPr>
              <a:t>　第</a:t>
            </a:r>
            <a:r>
              <a:rPr lang="en-US" altLang="ja-JP" sz="1200" dirty="0">
                <a:latin typeface="ＭＳ 明朝"/>
                <a:ea typeface="ＭＳ 明朝"/>
                <a:cs typeface="Times New Roman" pitchFamily="18" charset="0"/>
              </a:rPr>
              <a:t>1</a:t>
            </a:r>
            <a:r>
              <a:rPr lang="ja-JP" altLang="en-US" sz="1200" dirty="0">
                <a:latin typeface="ＭＳ 明朝"/>
                <a:ea typeface="ＭＳ 明朝"/>
                <a:cs typeface="Times New Roman" pitchFamily="18" charset="0"/>
              </a:rPr>
              <a:t>期データヘルス計画に基づき</a:t>
            </a:r>
            <a:r>
              <a:rPr kumimoji="0" lang="ja-JP" altLang="en-US" sz="1200" kern="0" dirty="0">
                <a:latin typeface="ＭＳ 明朝" panose="02020609040205080304" pitchFamily="17" charset="-128"/>
                <a:ea typeface="ＭＳ 明朝" panose="02020609040205080304" pitchFamily="17" charset="-128"/>
              </a:rPr>
              <a:t>実施した各事業についての達成状況を以下に示す。全</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事業のうち、目標達成している事業は</a:t>
            </a:r>
            <a:r>
              <a:rPr kumimoji="0" lang="en-US" altLang="ja-JP" sz="1200" kern="0" dirty="0">
                <a:latin typeface="ＭＳ 明朝" panose="02020609040205080304" pitchFamily="17" charset="-128"/>
                <a:ea typeface="ＭＳ 明朝" panose="02020609040205080304" pitchFamily="17" charset="-128"/>
              </a:rPr>
              <a:t>0</a:t>
            </a:r>
            <a:r>
              <a:rPr kumimoji="0" lang="ja-JP" altLang="en-US" sz="1200" kern="0" dirty="0">
                <a:latin typeface="ＭＳ 明朝" panose="02020609040205080304" pitchFamily="17" charset="-128"/>
                <a:ea typeface="ＭＳ 明朝" panose="02020609040205080304" pitchFamily="17" charset="-128"/>
              </a:rPr>
              <a:t>事業である。実施体制について特定健診単独で行っていた健診がその他の健診と同時に行える総合健診となったことが事業推進に当たっての好材料となったが、人員の配置等の面では見直しが必要である。</a:t>
            </a:r>
          </a:p>
        </p:txBody>
      </p:sp>
      <p:cxnSp>
        <p:nvCxnSpPr>
          <p:cNvPr id="12" name="直線コネクタ 11"/>
          <p:cNvCxnSpPr>
            <a:cxnSpLocks noChangeAspect="1"/>
          </p:cNvCxnSpPr>
          <p:nvPr/>
        </p:nvCxnSpPr>
        <p:spPr>
          <a:xfrm>
            <a:off x="333000" y="431919"/>
            <a:ext cx="6192000" cy="0"/>
          </a:xfrm>
          <a:prstGeom prst="line">
            <a:avLst/>
          </a:prstGeom>
          <a:effectLst/>
        </p:spPr>
        <p:style>
          <a:lnRef idx="1">
            <a:schemeClr val="dk1"/>
          </a:lnRef>
          <a:fillRef idx="0">
            <a:schemeClr val="dk1"/>
          </a:fillRef>
          <a:effectRef idx="0">
            <a:schemeClr val="dk1"/>
          </a:effectRef>
          <a:fontRef idx="minor">
            <a:schemeClr val="tx1"/>
          </a:fontRef>
        </p:style>
      </p:cxnSp>
      <p:sp>
        <p:nvSpPr>
          <p:cNvPr id="13" name="テキスト ボックス 12"/>
          <p:cNvSpPr txBox="1">
            <a:spLocks noChangeAspect="1"/>
          </p:cNvSpPr>
          <p:nvPr/>
        </p:nvSpPr>
        <p:spPr>
          <a:xfrm>
            <a:off x="369000" y="127000"/>
            <a:ext cx="6120000"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a:ea typeface="ＭＳ 明朝"/>
                <a:cs typeface="Times New Roman" pitchFamily="18" charset="0"/>
              </a:rPr>
              <a:t>2.</a:t>
            </a:r>
            <a:r>
              <a:rPr lang="ja-JP" altLang="en-US" sz="1600" b="1" dirty="0">
                <a:latin typeface="ＭＳ 明朝"/>
                <a:ea typeface="ＭＳ 明朝"/>
                <a:cs typeface="Times New Roman" pitchFamily="18" charset="0"/>
              </a:rPr>
              <a:t>過去の取り組みの考察</a:t>
            </a:r>
            <a:r>
              <a:rPr lang="en-US" altLang="ja-JP" sz="1600" b="1" dirty="0">
                <a:latin typeface="ＭＳ 明朝"/>
                <a:ea typeface="ＭＳ 明朝"/>
                <a:cs typeface="Times New Roman" pitchFamily="18" charset="0"/>
              </a:rPr>
              <a:t>(</a:t>
            </a:r>
            <a:r>
              <a:rPr lang="ja-JP" altLang="en-US" sz="1600" b="1" dirty="0">
                <a:latin typeface="ＭＳ 明朝"/>
                <a:ea typeface="ＭＳ 明朝"/>
                <a:cs typeface="Times New Roman" pitchFamily="18" charset="0"/>
              </a:rPr>
              <a:t>第</a:t>
            </a:r>
            <a:r>
              <a:rPr lang="en-US" altLang="ja-JP" sz="1600" b="1" dirty="0">
                <a:latin typeface="ＭＳ 明朝"/>
                <a:ea typeface="ＭＳ 明朝"/>
                <a:cs typeface="Times New Roman" pitchFamily="18" charset="0"/>
              </a:rPr>
              <a:t>1</a:t>
            </a:r>
            <a:r>
              <a:rPr lang="ja-JP" altLang="en-US" sz="1600" b="1" dirty="0">
                <a:latin typeface="ＭＳ 明朝"/>
                <a:ea typeface="ＭＳ 明朝"/>
                <a:cs typeface="Times New Roman" pitchFamily="18" charset="0"/>
              </a:rPr>
              <a:t>期データヘルス計画の振り返り</a:t>
            </a:r>
            <a:r>
              <a:rPr lang="en-US" altLang="ja-JP" sz="1600" b="1" dirty="0">
                <a:latin typeface="ＭＳ 明朝"/>
                <a:ea typeface="ＭＳ 明朝"/>
                <a:cs typeface="Times New Roman" pitchFamily="18" charset="0"/>
              </a:rPr>
              <a:t>)</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39</a:t>
            </a:fld>
            <a:endParaRPr kumimoji="1" lang="ja-JP" altLang="en-US" dirty="0">
              <a:latin typeface="ＭＳ 明朝"/>
              <a:ea typeface="ＭＳ 明朝"/>
            </a:endParaRPr>
          </a:p>
        </p:txBody>
      </p:sp>
      <p:graphicFrame>
        <p:nvGraphicFramePr>
          <p:cNvPr id="11" name="表 10"/>
          <p:cNvGraphicFramePr>
            <a:graphicFrameLocks noGrp="1" noChangeAspect="1"/>
          </p:cNvGraphicFramePr>
          <p:nvPr>
            <p:extLst>
              <p:ext uri="{D42A27DB-BD31-4B8C-83A1-F6EECF244321}">
                <p14:modId xmlns:p14="http://schemas.microsoft.com/office/powerpoint/2010/main" val="1456729971"/>
              </p:ext>
            </p:extLst>
          </p:nvPr>
        </p:nvGraphicFramePr>
        <p:xfrm>
          <a:off x="381000" y="2051720"/>
          <a:ext cx="6096000" cy="2844000"/>
        </p:xfrm>
        <a:graphic>
          <a:graphicData uri="http://schemas.openxmlformats.org/drawingml/2006/table">
            <a:tbl>
              <a:tblPr/>
              <a:tblGrid>
                <a:gridCol w="547411">
                  <a:extLst>
                    <a:ext uri="{9D8B030D-6E8A-4147-A177-3AD203B41FA5}">
                      <a16:colId xmlns:a16="http://schemas.microsoft.com/office/drawing/2014/main" val="20001"/>
                    </a:ext>
                  </a:extLst>
                </a:gridCol>
                <a:gridCol w="1204445">
                  <a:extLst>
                    <a:ext uri="{9D8B030D-6E8A-4147-A177-3AD203B41FA5}">
                      <a16:colId xmlns:a16="http://schemas.microsoft.com/office/drawing/2014/main" val="20000"/>
                    </a:ext>
                  </a:extLst>
                </a:gridCol>
                <a:gridCol w="1700186">
                  <a:extLst>
                    <a:ext uri="{9D8B030D-6E8A-4147-A177-3AD203B41FA5}">
                      <a16:colId xmlns:a16="http://schemas.microsoft.com/office/drawing/2014/main" val="20002"/>
                    </a:ext>
                  </a:extLst>
                </a:gridCol>
                <a:gridCol w="2643958">
                  <a:extLst>
                    <a:ext uri="{9D8B030D-6E8A-4147-A177-3AD203B41FA5}">
                      <a16:colId xmlns:a16="http://schemas.microsoft.com/office/drawing/2014/main" val="20003"/>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0" marR="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事業概要</a:t>
                      </a: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から</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特定健康診査事業</a:t>
                      </a: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メタボリックシンドロームの早期発見による生活習慣病予防</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tabLst>
                          <a:tab pos="0" algn="l"/>
                        </a:tabLst>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歳から</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歳の人を対象とし特定健康診査を実施する。</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から</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特定保健指導事業</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生活習慣病該当者及び予備群の減少</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dirty="0">
                          <a:solidFill>
                            <a:prstClr val="black"/>
                          </a:solidFill>
                          <a:latin typeface="ＭＳ 明朝" panose="02020609040205080304" pitchFamily="17" charset="-128"/>
                          <a:ea typeface="ＭＳ 明朝" panose="02020609040205080304" pitchFamily="17" charset="-128"/>
                        </a:rPr>
                        <a:t>特定健康診査の結果から特定保健指導対象者を特定し、生活習慣や検査値が改善されるように、専門職による支援を面接や電話、</a:t>
                      </a:r>
                      <a:r>
                        <a:rPr lang="en-US" altLang="ja-JP" sz="900" dirty="0">
                          <a:solidFill>
                            <a:prstClr val="black"/>
                          </a:solidFill>
                          <a:latin typeface="ＭＳ 明朝" panose="02020609040205080304" pitchFamily="17" charset="-128"/>
                          <a:ea typeface="ＭＳ 明朝" panose="02020609040205080304" pitchFamily="17" charset="-128"/>
                        </a:rPr>
                        <a:t>e-mail</a:t>
                      </a:r>
                      <a:r>
                        <a:rPr lang="ja-JP" altLang="en-US" sz="900" dirty="0">
                          <a:solidFill>
                            <a:prstClr val="black"/>
                          </a:solidFill>
                          <a:latin typeface="ＭＳ 明朝" panose="02020609040205080304" pitchFamily="17" charset="-128"/>
                          <a:ea typeface="ＭＳ 明朝" panose="02020609040205080304" pitchFamily="17" charset="-128"/>
                        </a:rPr>
                        <a:t>等で行う</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から</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ジェネリック医薬品差額通知事業</a:t>
                      </a:r>
                    </a:p>
                  </a:txBody>
                  <a:tcPr marL="36000" marR="36000" marT="4316" marB="3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ジェネリック医薬品の普及率</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向上</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レセプトデータから、ジェネリック医薬品の使用率が低く、ジェネリック医薬品への切り替えによる薬剤費軽減額が一定以上の対象者を特定する。通知書を対象者に送付することで、ジェネリック医薬品への切り替えを促す</a:t>
                      </a:r>
                      <a:r>
                        <a:rPr lang="ja-JP" altLang="en-US" sz="900" b="0" i="0" u="none" strike="noStrike" baseline="0"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3255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5131168" y="769278"/>
            <a:ext cx="1332148" cy="938719"/>
          </a:xfrm>
          <a:prstGeom prst="rect">
            <a:avLst/>
          </a:prstGeom>
          <a:ln>
            <a:solidFill>
              <a:schemeClr val="tx1"/>
            </a:solidFill>
          </a:ln>
        </p:spPr>
        <p:txBody>
          <a:bodyPr wrap="square">
            <a:spAutoFit/>
          </a:bodyPr>
          <a:lstStyle/>
          <a:p>
            <a:r>
              <a:rPr kumimoji="0" lang="en-US" altLang="ja-JP" sz="1100" kern="0" dirty="0">
                <a:latin typeface="ＭＳ 明朝" panose="02020609040205080304" pitchFamily="17" charset="-128"/>
                <a:ea typeface="ＭＳ 明朝" panose="02020609040205080304" pitchFamily="17" charset="-128"/>
              </a:rPr>
              <a:t>5:</a:t>
            </a:r>
            <a:r>
              <a:rPr kumimoji="0" lang="ja-JP" altLang="en-US" sz="1100" kern="0" dirty="0">
                <a:latin typeface="ＭＳ 明朝" panose="02020609040205080304" pitchFamily="17" charset="-128"/>
                <a:ea typeface="ＭＳ 明朝" panose="02020609040205080304" pitchFamily="17" charset="-128"/>
              </a:rPr>
              <a:t>目標達成</a:t>
            </a:r>
            <a:endParaRPr kumimoji="0" lang="en-US" altLang="ja-JP" sz="1100" kern="0" dirty="0">
              <a:latin typeface="ＭＳ 明朝" panose="02020609040205080304" pitchFamily="17" charset="-128"/>
              <a:ea typeface="ＭＳ 明朝" panose="02020609040205080304" pitchFamily="17" charset="-128"/>
            </a:endParaRPr>
          </a:p>
          <a:p>
            <a:r>
              <a:rPr kumimoji="0" lang="en-US" altLang="ja-JP" sz="1100" kern="0" dirty="0">
                <a:latin typeface="ＭＳ 明朝" panose="02020609040205080304" pitchFamily="17" charset="-128"/>
                <a:ea typeface="ＭＳ 明朝" panose="02020609040205080304" pitchFamily="17" charset="-128"/>
              </a:rPr>
              <a:t>4:</a:t>
            </a:r>
            <a:r>
              <a:rPr kumimoji="0" lang="ja-JP" altLang="en-US" sz="1100" kern="0" dirty="0">
                <a:latin typeface="ＭＳ 明朝" panose="02020609040205080304" pitchFamily="17" charset="-128"/>
                <a:ea typeface="ＭＳ 明朝" panose="02020609040205080304" pitchFamily="17" charset="-128"/>
              </a:rPr>
              <a:t>改善している</a:t>
            </a:r>
            <a:endParaRPr kumimoji="0" lang="en-US" altLang="ja-JP" sz="1100" kern="0" dirty="0">
              <a:latin typeface="ＭＳ 明朝" panose="02020609040205080304" pitchFamily="17" charset="-128"/>
              <a:ea typeface="ＭＳ 明朝" panose="02020609040205080304" pitchFamily="17" charset="-128"/>
            </a:endParaRPr>
          </a:p>
          <a:p>
            <a:r>
              <a:rPr kumimoji="0" lang="en-US" altLang="ja-JP" sz="1100" kern="0" dirty="0">
                <a:latin typeface="ＭＳ 明朝" panose="02020609040205080304" pitchFamily="17" charset="-128"/>
                <a:ea typeface="ＭＳ 明朝" panose="02020609040205080304" pitchFamily="17" charset="-128"/>
              </a:rPr>
              <a:t>3:</a:t>
            </a:r>
            <a:r>
              <a:rPr kumimoji="0" lang="ja-JP" altLang="en-US" sz="1100" kern="0" dirty="0">
                <a:latin typeface="ＭＳ 明朝" panose="02020609040205080304" pitchFamily="17" charset="-128"/>
                <a:ea typeface="ＭＳ 明朝" panose="02020609040205080304" pitchFamily="17" charset="-128"/>
              </a:rPr>
              <a:t>横ばい</a:t>
            </a:r>
            <a:endParaRPr kumimoji="0" lang="en-US" altLang="ja-JP" sz="1100" kern="0" dirty="0">
              <a:latin typeface="ＭＳ 明朝" panose="02020609040205080304" pitchFamily="17" charset="-128"/>
              <a:ea typeface="ＭＳ 明朝" panose="02020609040205080304" pitchFamily="17" charset="-128"/>
            </a:endParaRPr>
          </a:p>
          <a:p>
            <a:r>
              <a:rPr kumimoji="0" lang="en-US" altLang="ja-JP" sz="1100" kern="0" dirty="0">
                <a:latin typeface="ＭＳ 明朝" panose="02020609040205080304" pitchFamily="17" charset="-128"/>
                <a:ea typeface="ＭＳ 明朝" panose="02020609040205080304" pitchFamily="17" charset="-128"/>
              </a:rPr>
              <a:t>2:</a:t>
            </a:r>
            <a:r>
              <a:rPr kumimoji="0" lang="ja-JP" altLang="en-US" sz="1100" kern="0" dirty="0">
                <a:latin typeface="ＭＳ 明朝" panose="02020609040205080304" pitchFamily="17" charset="-128"/>
                <a:ea typeface="ＭＳ 明朝" panose="02020609040205080304" pitchFamily="17" charset="-128"/>
              </a:rPr>
              <a:t>悪化している</a:t>
            </a:r>
            <a:endParaRPr kumimoji="0" lang="en-US" altLang="ja-JP" sz="1100" kern="0" dirty="0">
              <a:latin typeface="ＭＳ 明朝" panose="02020609040205080304" pitchFamily="17" charset="-128"/>
              <a:ea typeface="ＭＳ 明朝" panose="02020609040205080304" pitchFamily="17" charset="-128"/>
            </a:endParaRPr>
          </a:p>
          <a:p>
            <a:r>
              <a:rPr kumimoji="0" lang="en-US" altLang="ja-JP" sz="1100" kern="0" dirty="0">
                <a:latin typeface="ＭＳ 明朝" panose="02020609040205080304" pitchFamily="17" charset="-128"/>
                <a:ea typeface="ＭＳ 明朝" panose="02020609040205080304" pitchFamily="17" charset="-128"/>
              </a:rPr>
              <a:t>1:</a:t>
            </a:r>
            <a:r>
              <a:rPr kumimoji="0" lang="ja-JP" altLang="en-US" sz="1100" kern="0" dirty="0">
                <a:latin typeface="ＭＳ 明朝" panose="02020609040205080304" pitchFamily="17" charset="-128"/>
                <a:ea typeface="ＭＳ 明朝" panose="02020609040205080304" pitchFamily="17" charset="-128"/>
              </a:rPr>
              <a:t>評価できない</a:t>
            </a:r>
            <a:endParaRPr lang="ja-JP" altLang="en-US" sz="1100" dirty="0"/>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40</a:t>
            </a:fld>
            <a:endParaRPr kumimoji="1" lang="ja-JP" altLang="en-US" dirty="0">
              <a:latin typeface="ＭＳ 明朝"/>
              <a:ea typeface="ＭＳ 明朝"/>
            </a:endParaRPr>
          </a:p>
        </p:txBody>
      </p:sp>
      <p:graphicFrame>
        <p:nvGraphicFramePr>
          <p:cNvPr id="10" name="表 9"/>
          <p:cNvGraphicFramePr>
            <a:graphicFrameLocks noGrp="1" noChangeAspect="1"/>
          </p:cNvGraphicFramePr>
          <p:nvPr>
            <p:extLst>
              <p:ext uri="{D42A27DB-BD31-4B8C-83A1-F6EECF244321}">
                <p14:modId xmlns:p14="http://schemas.microsoft.com/office/powerpoint/2010/main" val="1879889459"/>
              </p:ext>
            </p:extLst>
          </p:nvPr>
        </p:nvGraphicFramePr>
        <p:xfrm>
          <a:off x="387245" y="2051720"/>
          <a:ext cx="6076071" cy="2844000"/>
        </p:xfrm>
        <a:graphic>
          <a:graphicData uri="http://schemas.openxmlformats.org/drawingml/2006/table">
            <a:tbl>
              <a:tblPr/>
              <a:tblGrid>
                <a:gridCol w="2535627">
                  <a:extLst>
                    <a:ext uri="{9D8B030D-6E8A-4147-A177-3AD203B41FA5}">
                      <a16:colId xmlns:a16="http://schemas.microsoft.com/office/drawing/2014/main" val="20000"/>
                    </a:ext>
                  </a:extLst>
                </a:gridCol>
                <a:gridCol w="1370224">
                  <a:extLst>
                    <a:ext uri="{9D8B030D-6E8A-4147-A177-3AD203B41FA5}">
                      <a16:colId xmlns:a16="http://schemas.microsoft.com/office/drawing/2014/main" val="20001"/>
                    </a:ext>
                  </a:extLst>
                </a:gridCol>
                <a:gridCol w="1614482">
                  <a:extLst>
                    <a:ext uri="{9D8B030D-6E8A-4147-A177-3AD203B41FA5}">
                      <a16:colId xmlns:a16="http://schemas.microsoft.com/office/drawing/2014/main" val="20002"/>
                    </a:ext>
                  </a:extLst>
                </a:gridCol>
                <a:gridCol w="555738">
                  <a:extLst>
                    <a:ext uri="{9D8B030D-6E8A-4147-A177-3AD203B41FA5}">
                      <a16:colId xmlns:a16="http://schemas.microsoft.com/office/drawing/2014/main" val="20003"/>
                    </a:ext>
                  </a:extLst>
                </a:gridCol>
              </a:tblGrid>
              <a:tr h="360000">
                <a:tc>
                  <a:txBody>
                    <a:body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実施内容</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年度末）</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年時点</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28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対象者を特定し、受診券を発送した。その後、対象者が特定健康診査を受診したかどうかを確認した。</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50.0%</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46.7%</a:t>
                      </a:r>
                    </a:p>
                  </a:txBody>
                  <a:tcPr marL="36000" marR="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gn="ctr">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4</a:t>
                      </a:r>
                    </a:p>
                  </a:txBody>
                  <a:tcPr marL="36000" marR="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指導対象者に対して適切な保健指導を行った。健康診査データより検査値の推移を確認した。</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40.0%</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33.9%</a:t>
                      </a:r>
                    </a:p>
                  </a:txBody>
                  <a:tcPr marL="36000" marR="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a:ea typeface="ＭＳ 明朝"/>
                        </a:rPr>
                        <a:t>2</a:t>
                      </a:r>
                    </a:p>
                  </a:txBody>
                  <a:tcPr marL="36000" marR="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00">
                <a:tc>
                  <a:txBody>
                    <a:bodyPr/>
                    <a:lstStyle/>
                    <a:p>
                      <a:pPr marL="0" indent="0" algn="l" fontAlgn="ctr"/>
                      <a:r>
                        <a:rPr lang="ja-JP" altLang="en-US" sz="900" b="0" i="0" u="none" strike="noStrike" dirty="0">
                          <a:solidFill>
                            <a:schemeClr val="tx1"/>
                          </a:solidFill>
                          <a:effectLst/>
                          <a:latin typeface="ＭＳ 明朝"/>
                          <a:ea typeface="ＭＳ 明朝"/>
                        </a:rPr>
                        <a:t>年</a:t>
                      </a:r>
                      <a:r>
                        <a:rPr lang="en-US" altLang="ja-JP" sz="900" b="0" i="0" u="none" strike="noStrike" dirty="0">
                          <a:solidFill>
                            <a:schemeClr val="tx1"/>
                          </a:solidFill>
                          <a:effectLst/>
                          <a:latin typeface="ＭＳ 明朝"/>
                          <a:ea typeface="ＭＳ 明朝"/>
                        </a:rPr>
                        <a:t>2</a:t>
                      </a:r>
                      <a:r>
                        <a:rPr lang="ja-JP" altLang="en-US" sz="900" b="0" i="0" u="none" strike="noStrike" dirty="0">
                          <a:solidFill>
                            <a:schemeClr val="tx1"/>
                          </a:solidFill>
                          <a:effectLst/>
                          <a:latin typeface="ＭＳ 明朝"/>
                          <a:ea typeface="ＭＳ 明朝"/>
                        </a:rPr>
                        <a:t>回、</a:t>
                      </a:r>
                      <a:r>
                        <a:rPr lang="en-US" altLang="ja-JP" sz="900" b="0" i="0" u="none" strike="noStrike" dirty="0">
                          <a:solidFill>
                            <a:schemeClr val="tx1"/>
                          </a:solidFill>
                          <a:effectLst/>
                          <a:latin typeface="ＭＳ 明朝"/>
                          <a:ea typeface="ＭＳ 明朝"/>
                        </a:rPr>
                        <a:t>629</a:t>
                      </a:r>
                      <a:r>
                        <a:rPr lang="ja-JP" altLang="en-US" sz="900" b="0" i="0" u="none" strike="noStrike" dirty="0">
                          <a:solidFill>
                            <a:schemeClr val="tx1"/>
                          </a:solidFill>
                          <a:effectLst/>
                          <a:latin typeface="ＭＳ 明朝"/>
                          <a:ea typeface="ＭＳ 明朝"/>
                        </a:rPr>
                        <a:t>通郵送した。</a:t>
                      </a:r>
                    </a:p>
                    <a:p>
                      <a:pPr marL="0" indent="0" algn="l" fontAlgn="ctr"/>
                      <a:r>
                        <a:rPr lang="ja-JP" altLang="en-US" sz="900" b="0" i="0" u="none" strike="noStrike" dirty="0">
                          <a:solidFill>
                            <a:schemeClr val="tx1"/>
                          </a:solidFill>
                          <a:effectLst/>
                          <a:latin typeface="ＭＳ 明朝"/>
                          <a:ea typeface="ＭＳ 明朝"/>
                        </a:rPr>
                        <a:t>対象者特定方法や効果検証方法、実施後の効果を考慮し、継続を検討した。</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904875"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ＭＳ 明朝" panose="02020609040205080304" pitchFamily="17" charset="-128"/>
                          <a:ea typeface="ＭＳ 明朝" panose="02020609040205080304" pitchFamily="17" charset="-128"/>
                        </a:rPr>
                        <a:t>切替可能なうち</a:t>
                      </a:r>
                      <a:r>
                        <a:rPr lang="en-US" altLang="ja-JP" sz="900" dirty="0">
                          <a:solidFill>
                            <a:schemeClr val="tx1"/>
                          </a:solidFill>
                          <a:latin typeface="ＭＳ 明朝" panose="02020609040205080304" pitchFamily="17" charset="-128"/>
                          <a:ea typeface="ＭＳ 明朝" panose="02020609040205080304" pitchFamily="17" charset="-128"/>
                        </a:rPr>
                        <a:t>50.0%</a:t>
                      </a:r>
                      <a:endParaRPr lang="en-US" altLang="ja-JP" sz="900" b="0" i="0" u="none" strike="noStrike" dirty="0">
                        <a:solidFill>
                          <a:schemeClr val="tx1"/>
                        </a:solidFill>
                        <a:effectLst/>
                        <a:latin typeface="ＭＳ 明朝"/>
                        <a:ea typeface="ＭＳ 明朝"/>
                      </a:endParaRP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en-US" altLang="ja-JP" sz="900" b="0" i="0" u="none" strike="noStrike" dirty="0">
                          <a:solidFill>
                            <a:schemeClr val="tx1"/>
                          </a:solidFill>
                          <a:effectLst/>
                          <a:latin typeface="ＭＳ 明朝"/>
                          <a:ea typeface="ＭＳ 明朝"/>
                        </a:rPr>
                        <a:t>9</a:t>
                      </a:r>
                      <a:r>
                        <a:rPr lang="ja-JP" altLang="en-US" sz="900" b="0" i="0" u="none" strike="noStrike" dirty="0">
                          <a:solidFill>
                            <a:schemeClr val="tx1"/>
                          </a:solidFill>
                          <a:effectLst/>
                          <a:latin typeface="ＭＳ 明朝"/>
                          <a:ea typeface="ＭＳ 明朝"/>
                        </a:rPr>
                        <a:t>月送付</a:t>
                      </a:r>
                      <a:r>
                        <a:rPr lang="en-US" altLang="ja-JP" sz="900" b="0" i="0" u="none" strike="noStrike" dirty="0">
                          <a:solidFill>
                            <a:schemeClr val="tx1"/>
                          </a:solidFill>
                          <a:effectLst/>
                          <a:latin typeface="ＭＳ 明朝"/>
                          <a:ea typeface="ＭＳ 明朝"/>
                        </a:rPr>
                        <a:t>361</a:t>
                      </a:r>
                      <a:r>
                        <a:rPr lang="ja-JP" altLang="en-US" sz="900" b="0" i="0" u="none" strike="noStrike" dirty="0">
                          <a:solidFill>
                            <a:schemeClr val="tx1"/>
                          </a:solidFill>
                          <a:effectLst/>
                          <a:latin typeface="ＭＳ 明朝"/>
                          <a:ea typeface="ＭＳ 明朝"/>
                        </a:rPr>
                        <a:t>通</a:t>
                      </a:r>
                      <a:endParaRPr lang="en-US" altLang="ja-JP" sz="900" b="0" i="0" u="none" strike="noStrike" dirty="0">
                        <a:solidFill>
                          <a:schemeClr val="tx1"/>
                        </a:solidFill>
                        <a:effectLst/>
                        <a:latin typeface="ＭＳ 明朝"/>
                        <a:ea typeface="ＭＳ 明朝"/>
                      </a:endParaRPr>
                    </a:p>
                    <a:p>
                      <a:pPr indent="-904875">
                        <a:lnSpc>
                          <a:spcPct val="100000"/>
                        </a:lnSpc>
                      </a:pPr>
                      <a:r>
                        <a:rPr lang="en-US" altLang="ja-JP" sz="900" b="0" i="0" u="none" strike="noStrike" dirty="0">
                          <a:solidFill>
                            <a:schemeClr val="tx1"/>
                          </a:solidFill>
                          <a:effectLst/>
                          <a:latin typeface="ＭＳ 明朝"/>
                          <a:ea typeface="ＭＳ 明朝"/>
                        </a:rPr>
                        <a:t>3</a:t>
                      </a:r>
                      <a:r>
                        <a:rPr lang="ja-JP" altLang="en-US" sz="900" b="0" i="0" u="none" strike="noStrike" dirty="0">
                          <a:solidFill>
                            <a:schemeClr val="tx1"/>
                          </a:solidFill>
                          <a:effectLst/>
                          <a:latin typeface="ＭＳ 明朝"/>
                          <a:ea typeface="ＭＳ 明朝"/>
                        </a:rPr>
                        <a:t>月送付</a:t>
                      </a:r>
                      <a:r>
                        <a:rPr lang="en-US" altLang="ja-JP" sz="900" b="0" i="0" u="none" strike="noStrike" dirty="0">
                          <a:solidFill>
                            <a:schemeClr val="tx1"/>
                          </a:solidFill>
                          <a:effectLst/>
                          <a:latin typeface="ＭＳ 明朝"/>
                          <a:ea typeface="ＭＳ 明朝"/>
                        </a:rPr>
                        <a:t>268</a:t>
                      </a:r>
                      <a:r>
                        <a:rPr lang="ja-JP" altLang="en-US" sz="900" b="0" i="0" u="none" strike="noStrike" dirty="0">
                          <a:solidFill>
                            <a:schemeClr val="tx1"/>
                          </a:solidFill>
                          <a:effectLst/>
                          <a:latin typeface="ＭＳ 明朝"/>
                          <a:ea typeface="ＭＳ 明朝"/>
                        </a:rPr>
                        <a:t>通　合計</a:t>
                      </a:r>
                      <a:r>
                        <a:rPr lang="en-US" altLang="ja-JP" sz="900" b="0" i="0" u="none" strike="noStrike" dirty="0">
                          <a:solidFill>
                            <a:schemeClr val="tx1"/>
                          </a:solidFill>
                          <a:effectLst/>
                          <a:latin typeface="ＭＳ 明朝"/>
                          <a:ea typeface="ＭＳ 明朝"/>
                        </a:rPr>
                        <a:t>629</a:t>
                      </a:r>
                      <a:r>
                        <a:rPr lang="ja-JP" altLang="en-US" sz="900" b="0" i="0" u="none" strike="noStrike" dirty="0">
                          <a:solidFill>
                            <a:schemeClr val="tx1"/>
                          </a:solidFill>
                          <a:effectLst/>
                          <a:latin typeface="ＭＳ 明朝"/>
                          <a:ea typeface="ＭＳ 明朝"/>
                        </a:rPr>
                        <a:t>通</a:t>
                      </a:r>
                      <a:endParaRPr lang="en-US" altLang="ja-JP" sz="900" b="0" i="0" u="none" strike="noStrike" dirty="0">
                        <a:solidFill>
                          <a:schemeClr val="tx1"/>
                        </a:solidFill>
                        <a:effectLst/>
                        <a:latin typeface="ＭＳ 明朝"/>
                        <a:ea typeface="ＭＳ 明朝"/>
                      </a:endParaRPr>
                    </a:p>
                    <a:p>
                      <a:pPr indent="-904875">
                        <a:lnSpc>
                          <a:spcPct val="100000"/>
                        </a:lnSpc>
                      </a:pPr>
                      <a:r>
                        <a:rPr lang="ja-JP" altLang="en-US" sz="900" b="0" i="0" u="none" strike="noStrike" dirty="0">
                          <a:solidFill>
                            <a:schemeClr val="tx1"/>
                          </a:solidFill>
                          <a:effectLst/>
                          <a:latin typeface="ＭＳ 明朝"/>
                          <a:ea typeface="ＭＳ 明朝"/>
                        </a:rPr>
                        <a:t>薬剤価格ベース</a:t>
                      </a:r>
                      <a:endParaRPr lang="en-US" altLang="ja-JP" sz="900" b="0" i="0" u="none" strike="noStrike" dirty="0">
                        <a:solidFill>
                          <a:schemeClr val="tx1"/>
                        </a:solidFill>
                        <a:effectLst/>
                        <a:latin typeface="ＭＳ 明朝"/>
                        <a:ea typeface="ＭＳ 明朝"/>
                      </a:endParaRPr>
                    </a:p>
                    <a:p>
                      <a:pPr indent="-904875">
                        <a:lnSpc>
                          <a:spcPct val="100000"/>
                        </a:lnSpc>
                      </a:pPr>
                      <a:r>
                        <a:rPr lang="ja-JP" altLang="en-US" sz="900" b="0" i="0" u="none" strike="noStrike" dirty="0">
                          <a:solidFill>
                            <a:schemeClr val="tx1"/>
                          </a:solidFill>
                          <a:effectLst/>
                          <a:latin typeface="ＭＳ 明朝"/>
                          <a:ea typeface="ＭＳ 明朝"/>
                        </a:rPr>
                        <a:t>全体の薬剤の内</a:t>
                      </a:r>
                      <a:r>
                        <a:rPr lang="en-US" altLang="ja-JP" sz="900" b="0" i="0" u="none" strike="noStrike" dirty="0">
                          <a:solidFill>
                            <a:schemeClr val="tx1"/>
                          </a:solidFill>
                          <a:effectLst/>
                          <a:latin typeface="ＭＳ 明朝"/>
                          <a:ea typeface="ＭＳ 明朝"/>
                        </a:rPr>
                        <a:t>16.9</a:t>
                      </a:r>
                      <a:r>
                        <a:rPr lang="ja-JP" altLang="en-US" sz="900" b="0" i="0" u="none" strike="noStrike" dirty="0">
                          <a:solidFill>
                            <a:schemeClr val="tx1"/>
                          </a:solidFill>
                          <a:effectLst/>
                          <a:latin typeface="ＭＳ 明朝"/>
                          <a:ea typeface="ＭＳ 明朝"/>
                        </a:rPr>
                        <a:t>％</a:t>
                      </a:r>
                      <a:endParaRPr lang="en-US" altLang="ja-JP" sz="900" b="0" i="0" u="none" strike="noStrike" dirty="0">
                        <a:solidFill>
                          <a:schemeClr val="tx1"/>
                        </a:solidFill>
                        <a:effectLst/>
                        <a:latin typeface="ＭＳ 明朝"/>
                        <a:ea typeface="ＭＳ 明朝"/>
                      </a:endParaRPr>
                    </a:p>
                    <a:p>
                      <a:pPr indent="-904875">
                        <a:lnSpc>
                          <a:spcPct val="100000"/>
                        </a:lnSpc>
                      </a:pPr>
                      <a:r>
                        <a:rPr lang="ja-JP" altLang="en-US" sz="900" b="0" i="0" u="none" strike="noStrike" dirty="0">
                          <a:solidFill>
                            <a:schemeClr val="tx1"/>
                          </a:solidFill>
                          <a:effectLst/>
                          <a:latin typeface="ＭＳ 明朝"/>
                          <a:ea typeface="ＭＳ 明朝"/>
                        </a:rPr>
                        <a:t>後発切替可能な内</a:t>
                      </a:r>
                      <a:r>
                        <a:rPr lang="en-US" altLang="ja-JP" sz="900" b="0" i="0" u="none" strike="noStrike" dirty="0">
                          <a:solidFill>
                            <a:schemeClr val="tx1"/>
                          </a:solidFill>
                          <a:effectLst/>
                          <a:latin typeface="ＭＳ 明朝"/>
                          <a:ea typeface="ＭＳ 明朝"/>
                        </a:rPr>
                        <a:t>46.3</a:t>
                      </a:r>
                      <a:r>
                        <a:rPr lang="ja-JP" altLang="en-US" sz="900" b="0" i="0" u="none" strike="noStrike" dirty="0">
                          <a:solidFill>
                            <a:schemeClr val="tx1"/>
                          </a:solidFill>
                          <a:effectLst/>
                          <a:latin typeface="ＭＳ 明朝"/>
                          <a:ea typeface="ＭＳ 明朝"/>
                        </a:rPr>
                        <a:t>％</a:t>
                      </a:r>
                      <a:endParaRPr lang="en-US" altLang="ja-JP" sz="900" b="0" i="0" u="none" strike="noStrike" dirty="0">
                        <a:solidFill>
                          <a:schemeClr val="tx1"/>
                        </a:solidFill>
                        <a:effectLst/>
                        <a:latin typeface="ＭＳ 明朝"/>
                        <a:ea typeface="ＭＳ 明朝"/>
                      </a:endParaRPr>
                    </a:p>
                  </a:txBody>
                  <a:tcPr marL="36000" marR="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a:ea typeface="ＭＳ 明朝"/>
                        </a:rPr>
                        <a:t>3</a:t>
                      </a:r>
                    </a:p>
                  </a:txBody>
                  <a:tcPr marL="36000" marR="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105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タイトル 1"/>
          <p:cNvSpPr txBox="1">
            <a:spLocks noChangeAspect="1"/>
          </p:cNvSpPr>
          <p:nvPr/>
        </p:nvSpPr>
        <p:spPr>
          <a:xfrm>
            <a:off x="368660" y="394638"/>
            <a:ext cx="6120680" cy="1926664"/>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(1)</a:t>
            </a:r>
            <a:r>
              <a:rPr lang="ja-JP" altLang="en-US" sz="1400" dirty="0">
                <a:latin typeface="ＭＳ 明朝"/>
                <a:ea typeface="ＭＳ 明朝"/>
                <a:cs typeface="Times New Roman" pitchFamily="18" charset="0"/>
              </a:rPr>
              <a:t>特定健康診査及びレセプトデータによる指導対象者群分析</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mj-cs"/>
              </a:rPr>
              <a:t>　特定</a:t>
            </a:r>
            <a:r>
              <a:rPr lang="ja-JP" altLang="en-US" sz="1200" dirty="0">
                <a:latin typeface="ＭＳ 明朝"/>
                <a:ea typeface="ＭＳ 明朝"/>
                <a:cs typeface="Times New Roman" pitchFamily="18" charset="0"/>
              </a:rPr>
              <a:t>健康診査データとレセプトデータを組み合わせた分析を行う。</a:t>
            </a:r>
            <a:r>
              <a:rPr lang="en-US" altLang="ja-JP" sz="1200" dirty="0">
                <a:latin typeface="ＭＳ 明朝"/>
                <a:ea typeface="ＭＳ 明朝"/>
                <a:cs typeface="Times New Roman" pitchFamily="18" charset="0"/>
              </a:rPr>
              <a:t>40</a:t>
            </a:r>
            <a:r>
              <a:rPr lang="ja-JP" altLang="en-US" sz="1200" dirty="0">
                <a:latin typeface="ＭＳ 明朝"/>
                <a:ea typeface="ＭＳ 明朝"/>
                <a:cs typeface="Times New Roman" pitchFamily="18" charset="0"/>
              </a:rPr>
              <a:t>歳以上の被保険者について、特定健康診査データの有無や異常値の有無、生活習慣病にかかわるレセプトの有無等を判定し、</a:t>
            </a:r>
            <a:r>
              <a:rPr lang="en-US" altLang="ja-JP" sz="1200" dirty="0">
                <a:latin typeface="ＭＳ 明朝"/>
                <a:ea typeface="ＭＳ 明朝"/>
                <a:cs typeface="Times New Roman" pitchFamily="18" charset="0"/>
              </a:rPr>
              <a:t>7</a:t>
            </a:r>
            <a:r>
              <a:rPr lang="ja-JP" altLang="en-US" sz="1200" dirty="0" err="1">
                <a:latin typeface="ＭＳ 明朝"/>
                <a:ea typeface="ＭＳ 明朝"/>
                <a:cs typeface="Times New Roman" pitchFamily="18" charset="0"/>
              </a:rPr>
              <a:t>つの</a:t>
            </a:r>
            <a:r>
              <a:rPr lang="ja-JP" altLang="en-US" sz="1200" dirty="0">
                <a:latin typeface="ＭＳ 明朝"/>
                <a:ea typeface="ＭＳ 明朝"/>
                <a:cs typeface="Times New Roman" pitchFamily="18" charset="0"/>
              </a:rPr>
              <a:t>グループに分類し、分析結果を以下に示す。</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　左端の</a:t>
            </a:r>
            <a:r>
              <a:rPr lang="en-US" altLang="ja-JP" sz="1200" dirty="0">
                <a:latin typeface="ＭＳ 明朝"/>
                <a:ea typeface="ＭＳ 明朝"/>
                <a:cs typeface="Times New Roman" pitchFamily="18" charset="0"/>
              </a:rPr>
              <a:t>｢1.</a:t>
            </a:r>
            <a:r>
              <a:rPr lang="ja-JP" altLang="en-US" sz="1200" dirty="0">
                <a:latin typeface="ＭＳ 明朝"/>
                <a:ea typeface="ＭＳ 明朝"/>
                <a:cs typeface="Times New Roman" pitchFamily="18" charset="0"/>
              </a:rPr>
              <a:t>健診結果優良者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から</a:t>
            </a:r>
            <a:r>
              <a:rPr lang="en-US" altLang="ja-JP" sz="1200" dirty="0">
                <a:latin typeface="ＭＳ 明朝"/>
                <a:ea typeface="ＭＳ 明朝"/>
                <a:cs typeface="Times New Roman" pitchFamily="18" charset="0"/>
              </a:rPr>
              <a:t>｢6.</a:t>
            </a:r>
            <a:r>
              <a:rPr lang="ja-JP" altLang="en-US" sz="1200" dirty="0">
                <a:latin typeface="ＭＳ 明朝"/>
                <a:ea typeface="ＭＳ 明朝"/>
                <a:cs typeface="Times New Roman" pitchFamily="18" charset="0"/>
              </a:rPr>
              <a:t>治療中断者</a:t>
            </a:r>
            <a:r>
              <a:rPr lang="en-US" altLang="ja-JP" sz="1200" dirty="0">
                <a:latin typeface="ＭＳ 明朝"/>
                <a:ea typeface="ＭＳ 明朝"/>
                <a:cs typeface="Times New Roman" pitchFamily="18" charset="0"/>
              </a:rPr>
              <a:t>｣</a:t>
            </a:r>
            <a:r>
              <a:rPr lang="ja-JP" altLang="en-US" sz="1200" dirty="0" err="1">
                <a:latin typeface="ＭＳ 明朝"/>
                <a:ea typeface="ＭＳ 明朝"/>
                <a:cs typeface="Times New Roman" pitchFamily="18" charset="0"/>
              </a:rPr>
              <a:t>まで</a:t>
            </a:r>
            <a:r>
              <a:rPr lang="ja-JP" altLang="en-US" sz="1200" dirty="0">
                <a:latin typeface="ＭＳ 明朝"/>
                <a:ea typeface="ＭＳ 明朝"/>
                <a:cs typeface="Times New Roman" pitchFamily="18" charset="0"/>
              </a:rPr>
              <a:t>順に健康状態が悪くなっており、</a:t>
            </a:r>
            <a:r>
              <a:rPr lang="en-US" altLang="ja-JP" sz="1200" dirty="0">
                <a:latin typeface="ＭＳ 明朝"/>
                <a:ea typeface="ＭＳ 明朝"/>
                <a:cs typeface="Times New Roman" pitchFamily="18" charset="0"/>
              </a:rPr>
              <a:t>｢7.</a:t>
            </a:r>
            <a:r>
              <a:rPr lang="ja-JP" altLang="en-US" sz="1200" dirty="0">
                <a:latin typeface="ＭＳ 明朝"/>
                <a:ea typeface="ＭＳ 明朝"/>
                <a:cs typeface="Times New Roman" pitchFamily="18" charset="0"/>
              </a:rPr>
              <a:t>生活習慣病状態不明者</a:t>
            </a:r>
            <a:r>
              <a:rPr lang="en-US" altLang="ja-JP" sz="1200" dirty="0">
                <a:latin typeface="ＭＳ 明朝"/>
                <a:ea typeface="ＭＳ 明朝"/>
                <a:cs typeface="Times New Roman" pitchFamily="18" charset="0"/>
              </a:rPr>
              <a:t>｣</a:t>
            </a:r>
            <a:r>
              <a:rPr lang="ja-JP" altLang="en-US" sz="1200" dirty="0" err="1">
                <a:latin typeface="ＭＳ 明朝"/>
                <a:ea typeface="ＭＳ 明朝"/>
                <a:cs typeface="Times New Roman" pitchFamily="18" charset="0"/>
              </a:rPr>
              <a:t>は特定健康診査</a:t>
            </a:r>
            <a:r>
              <a:rPr lang="ja-JP" altLang="en-US" sz="1200" dirty="0">
                <a:latin typeface="ＭＳ 明朝"/>
                <a:ea typeface="ＭＳ 明朝"/>
                <a:cs typeface="Times New Roman" pitchFamily="18" charset="0"/>
              </a:rPr>
              <a:t>データ･レセプトデータから生活習慣病状態が確認できないグループである。</a:t>
            </a:r>
            <a:endParaRPr kumimoji="1" lang="ja-JP" altLang="ja-JP" sz="1200" b="0" i="0" u="none" strike="noStrike" kern="1200" cap="none" spc="0" normalizeH="0" baseline="0" noProof="0" dirty="0">
              <a:ln>
                <a:noFill/>
              </a:ln>
              <a:effectLst/>
              <a:uLnTx/>
              <a:uFillTx/>
              <a:latin typeface="ＭＳ 明朝"/>
              <a:ea typeface="ＭＳ 明朝"/>
              <a:cs typeface="+mj-cs"/>
            </a:endParaRP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41</a:t>
            </a:fld>
            <a:endParaRPr kumimoji="1" lang="ja-JP" altLang="en-US" dirty="0">
              <a:latin typeface="ＭＳ 明朝"/>
              <a:ea typeface="ＭＳ 明朝"/>
            </a:endParaRPr>
          </a:p>
        </p:txBody>
      </p:sp>
      <p:sp>
        <p:nvSpPr>
          <p:cNvPr id="15" name="テキスト ボックス 14"/>
          <p:cNvSpPr txBox="1">
            <a:spLocks noChangeAspect="1"/>
          </p:cNvSpPr>
          <p:nvPr/>
        </p:nvSpPr>
        <p:spPr>
          <a:xfrm>
            <a:off x="381000" y="7691702"/>
            <a:ext cx="5974990" cy="830997"/>
          </a:xfrm>
          <a:prstGeom prst="rect">
            <a:avLst/>
          </a:prstGeom>
          <a:noFill/>
        </p:spPr>
        <p:txBody>
          <a:bodyPr wrap="square" lIns="0" rtlCol="0">
            <a:spAutoFit/>
          </a:body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健康診査データは平成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月健診分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ja-JP" altLang="en-US" sz="800" dirty="0">
                <a:latin typeface="ＭＳ 明朝"/>
                <a:ea typeface="ＭＳ 明朝"/>
              </a:rPr>
              <a:t>各フローの詳細については巻末資料</a:t>
            </a:r>
            <a:r>
              <a:rPr lang="en-US" altLang="ja-JP" sz="800" dirty="0">
                <a:latin typeface="ＭＳ 明朝"/>
                <a:ea typeface="ＭＳ 明朝"/>
              </a:rPr>
              <a:t>｢1.｢</a:t>
            </a:r>
            <a:r>
              <a:rPr lang="ja-JP" altLang="en-US" sz="800" dirty="0">
                <a:latin typeface="ＭＳ 明朝"/>
                <a:ea typeface="ＭＳ 明朝"/>
              </a:rPr>
              <a:t>指導対象者群分析</a:t>
            </a:r>
            <a:r>
              <a:rPr lang="en-US" altLang="ja-JP" sz="800" dirty="0">
                <a:latin typeface="ＭＳ 明朝"/>
                <a:ea typeface="ＭＳ 明朝"/>
              </a:rPr>
              <a:t>｣</a:t>
            </a:r>
            <a:r>
              <a:rPr lang="ja-JP" altLang="en-US" sz="800" dirty="0">
                <a:latin typeface="ＭＳ 明朝"/>
                <a:ea typeface="ＭＳ 明朝"/>
              </a:rPr>
              <a:t>のグループ分けの見方</a:t>
            </a:r>
            <a:r>
              <a:rPr lang="en-US" altLang="ja-JP" sz="800" dirty="0">
                <a:latin typeface="ＭＳ 明朝"/>
                <a:ea typeface="ＭＳ 明朝"/>
              </a:rPr>
              <a:t>｣</a:t>
            </a:r>
            <a:r>
              <a:rPr lang="ja-JP" altLang="en-US" sz="800" dirty="0">
                <a:latin typeface="ＭＳ 明朝"/>
                <a:ea typeface="ＭＳ 明朝"/>
              </a:rPr>
              <a:t>を参照。</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内臓脂肪蓄積リスク</a:t>
            </a:r>
            <a:r>
              <a:rPr lang="en-US" altLang="ja-JP" sz="800" dirty="0">
                <a:latin typeface="ＭＳ 明朝"/>
                <a:ea typeface="ＭＳ 明朝"/>
              </a:rPr>
              <a:t>…</a:t>
            </a:r>
            <a:r>
              <a:rPr lang="ja-JP" altLang="en-US" sz="800" dirty="0">
                <a:latin typeface="ＭＳ 明朝"/>
                <a:ea typeface="ＭＳ 明朝"/>
              </a:rPr>
              <a:t>腹囲・</a:t>
            </a:r>
            <a:r>
              <a:rPr lang="en-US" altLang="ja-JP" sz="800" dirty="0">
                <a:latin typeface="ＭＳ 明朝"/>
                <a:ea typeface="ＭＳ 明朝"/>
              </a:rPr>
              <a:t>BMI</a:t>
            </a:r>
            <a:r>
              <a:rPr lang="ja-JP" altLang="en-US" sz="800" dirty="0">
                <a:latin typeface="ＭＳ 明朝"/>
                <a:ea typeface="ＭＳ 明朝"/>
              </a:rPr>
              <a:t>により内臓脂肪蓄積リスクを判定し階層化。</a:t>
            </a:r>
            <a:endParaRPr lang="en-US" altLang="ja-JP" sz="800" dirty="0">
              <a:latin typeface="ＭＳ 明朝"/>
              <a:ea typeface="ＭＳ 明朝"/>
            </a:endParaRPr>
          </a:p>
        </p:txBody>
      </p:sp>
      <p:sp>
        <p:nvSpPr>
          <p:cNvPr id="12" name="テキスト ボックス 11"/>
          <p:cNvSpPr txBox="1">
            <a:spLocks noChangeAspect="1"/>
          </p:cNvSpPr>
          <p:nvPr/>
        </p:nvSpPr>
        <p:spPr>
          <a:xfrm>
            <a:off x="369000" y="107504"/>
            <a:ext cx="6120000"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a:ea typeface="ＭＳ 明朝"/>
                <a:cs typeface="Times New Roman" pitchFamily="18" charset="0"/>
              </a:rPr>
              <a:t>3.</a:t>
            </a:r>
            <a:r>
              <a:rPr lang="ja-JP" altLang="en-US" sz="1600" b="1" dirty="0">
                <a:latin typeface="ＭＳ 明朝"/>
                <a:ea typeface="ＭＳ 明朝"/>
                <a:cs typeface="Times New Roman" pitchFamily="18" charset="0"/>
              </a:rPr>
              <a:t>保健事業実施に係る分析結果</a:t>
            </a:r>
            <a:endParaRPr lang="en-US" altLang="ja-JP" sz="1600" b="1" dirty="0">
              <a:latin typeface="ＭＳ 明朝"/>
              <a:ea typeface="ＭＳ 明朝"/>
              <a:cs typeface="Times New Roman" pitchFamily="18" charset="0"/>
            </a:endParaRPr>
          </a:p>
        </p:txBody>
      </p:sp>
      <p:cxnSp>
        <p:nvCxnSpPr>
          <p:cNvPr id="9" name="直線コネクタ 8"/>
          <p:cNvCxnSpPr>
            <a:cxnSpLocks noChangeAspect="1"/>
          </p:cNvCxnSpPr>
          <p:nvPr/>
        </p:nvCxnSpPr>
        <p:spPr>
          <a:xfrm>
            <a:off x="333000" y="407271"/>
            <a:ext cx="6192000" cy="0"/>
          </a:xfrm>
          <a:prstGeom prst="line">
            <a:avLst/>
          </a:prstGeom>
          <a:effectLst/>
        </p:spPr>
        <p:style>
          <a:lnRef idx="1">
            <a:schemeClr val="dk1"/>
          </a:lnRef>
          <a:fillRef idx="0">
            <a:schemeClr val="dk1"/>
          </a:fillRef>
          <a:effectRef idx="0">
            <a:schemeClr val="dk1"/>
          </a:effectRef>
          <a:fontRef idx="minor">
            <a:schemeClr val="tx1"/>
          </a:fontRef>
        </p:style>
      </p:cxnSp>
      <p:sp>
        <p:nvSpPr>
          <p:cNvPr id="8" name="Rectangle 5"/>
          <p:cNvSpPr>
            <a:spLocks noChangeAspect="1" noChangeArrowheads="1"/>
          </p:cNvSpPr>
          <p:nvPr/>
        </p:nvSpPr>
        <p:spPr bwMode="auto">
          <a:xfrm>
            <a:off x="381000" y="2257248"/>
            <a:ext cx="6120679"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特定健康診査及びレセプトデータによる指導対象者群分析</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pic>
        <p:nvPicPr>
          <p:cNvPr id="3" name="図 2">
            <a:extLst>
              <a:ext uri="{FF2B5EF4-FFF2-40B4-BE49-F238E27FC236}">
                <a16:creationId xmlns:a16="http://schemas.microsoft.com/office/drawing/2014/main" id="{04B35968-F632-4BD4-9632-887F47D31FC9}"/>
              </a:ext>
            </a:extLst>
          </p:cNvPr>
          <p:cNvPicPr>
            <a:picLocks noChangeAspect="1"/>
          </p:cNvPicPr>
          <p:nvPr/>
        </p:nvPicPr>
        <p:blipFill>
          <a:blip r:embed="rId2"/>
          <a:stretch>
            <a:fillRect/>
          </a:stretch>
        </p:blipFill>
        <p:spPr>
          <a:xfrm>
            <a:off x="381000" y="2505342"/>
            <a:ext cx="6092530" cy="5177777"/>
          </a:xfrm>
          <a:prstGeom prst="rect">
            <a:avLst/>
          </a:prstGeom>
        </p:spPr>
      </p:pic>
    </p:spTree>
    <p:extLst>
      <p:ext uri="{BB962C8B-B14F-4D97-AF65-F5344CB8AC3E}">
        <p14:creationId xmlns:p14="http://schemas.microsoft.com/office/powerpoint/2010/main" val="380456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2092265"/>
            <a:ext cx="5861187" cy="840264"/>
          </a:xfrm>
          <a:prstGeom prst="rect">
            <a:avLst/>
          </a:prstGeom>
        </p:spPr>
      </p:pic>
      <p:pic>
        <p:nvPicPr>
          <p:cNvPr id="2" name="図 1"/>
          <p:cNvPicPr>
            <a:picLocks noChangeAspect="1"/>
          </p:cNvPicPr>
          <p:nvPr/>
        </p:nvPicPr>
        <p:blipFill>
          <a:blip r:embed="rId3"/>
          <a:stretch>
            <a:fillRect/>
          </a:stretch>
        </p:blipFill>
        <p:spPr>
          <a:xfrm>
            <a:off x="384744" y="1154951"/>
            <a:ext cx="4903618" cy="840227"/>
          </a:xfrm>
          <a:prstGeom prst="rect">
            <a:avLst/>
          </a:prstGeom>
        </p:spPr>
      </p:pic>
      <p:sp>
        <p:nvSpPr>
          <p:cNvPr id="12" name="タイトル_小_1_3_3"/>
          <p:cNvSpPr txBox="1">
            <a:spLocks/>
          </p:cNvSpPr>
          <p:nvPr/>
        </p:nvSpPr>
        <p:spPr>
          <a:xfrm>
            <a:off x="368449" y="395536"/>
            <a:ext cx="6121102" cy="3231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sp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cs typeface="+mj-cs"/>
              </a:rPr>
              <a:t>　特定</a:t>
            </a:r>
            <a:r>
              <a:rPr kumimoji="0" lang="zh-TW" altLang="en-US" sz="1200" kern="0" dirty="0">
                <a:solidFill>
                  <a:schemeClr val="tx1"/>
                </a:solidFill>
                <a:latin typeface="ＭＳ 明朝" panose="02020609040205080304" pitchFamily="17" charset="-128"/>
                <a:ea typeface="ＭＳ 明朝" panose="02020609040205080304" pitchFamily="17" charset="-128"/>
                <a:cs typeface="+mj-cs"/>
              </a:rPr>
              <a:t>健康診査</a:t>
            </a:r>
            <a:r>
              <a:rPr kumimoji="0" lang="ja-JP" altLang="en-US" sz="1200" kern="0" dirty="0">
                <a:solidFill>
                  <a:schemeClr val="tx1"/>
                </a:solidFill>
                <a:latin typeface="ＭＳ 明朝" panose="02020609040205080304" pitchFamily="17" charset="-128"/>
                <a:ea typeface="ＭＳ 明朝" panose="02020609040205080304" pitchFamily="17" charset="-128"/>
                <a:cs typeface="+mj-cs"/>
              </a:rPr>
              <a:t>受診者の有所見者割合及び</a:t>
            </a:r>
            <a:r>
              <a:rPr kumimoji="0" lang="ja-JP" altLang="en-US" sz="1200" kern="0" dirty="0">
                <a:solidFill>
                  <a:schemeClr val="tx1"/>
                </a:solidFill>
                <a:latin typeface="ＭＳ 明朝" panose="02020609040205080304" pitchFamily="17" charset="-128"/>
                <a:ea typeface="ＭＳ 明朝" panose="02020609040205080304" pitchFamily="17" charset="-128"/>
              </a:rPr>
              <a:t>質問票への質問別回答状況を以下に示す。</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8" name="テキスト ボックス 7"/>
          <p:cNvSpPr txBox="1">
            <a:spLocks noChangeAspect="1"/>
          </p:cNvSpPr>
          <p:nvPr/>
        </p:nvSpPr>
        <p:spPr>
          <a:xfrm>
            <a:off x="381000" y="823392"/>
            <a:ext cx="2942804" cy="369332"/>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有所見者割合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2"/>
          </p:nvPr>
        </p:nvSpPr>
        <p:spPr>
          <a:xfrm>
            <a:off x="2628900" y="8792777"/>
            <a:ext cx="1600200" cy="485775"/>
          </a:xfrm>
        </p:spPr>
        <p:txBody>
          <a:bodyPr/>
          <a:lstStyle/>
          <a:p>
            <a:fld id="{420EA04B-0610-44E1-BBA9-CB539F9A7CEB}" type="slidenum">
              <a:rPr kumimoji="1" lang="ja-JP" altLang="en-US" smtClean="0"/>
              <a:pPr/>
              <a:t>42</a:t>
            </a:fld>
            <a:endParaRPr kumimoji="1" lang="ja-JP" altLang="en-US" dirty="0"/>
          </a:p>
        </p:txBody>
      </p:sp>
      <p:sp>
        <p:nvSpPr>
          <p:cNvPr id="37" name="注釈文章 18"/>
          <p:cNvSpPr txBox="1">
            <a:spLocks noChangeAspect="1"/>
          </p:cNvSpPr>
          <p:nvPr/>
        </p:nvSpPr>
        <p:spPr>
          <a:xfrm>
            <a:off x="381000" y="6204370"/>
            <a:ext cx="6113707" cy="1446550"/>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有所見者数･･･保健指導判定値を超えている人数。</a:t>
            </a:r>
            <a:endParaRPr lang="en-US" altLang="ja-JP" sz="800" dirty="0">
              <a:latin typeface="ＭＳ 明朝"/>
              <a:ea typeface="ＭＳ 明朝"/>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有所見者割合･･･健診検査値が記録されている人のうち、保健指導判定値を超えている人の割合。</a:t>
            </a:r>
            <a:endParaRPr lang="en-US" altLang="ja-JP" sz="800" dirty="0">
              <a:latin typeface="ＭＳ 明朝"/>
              <a:ea typeface="ＭＳ 明朝"/>
            </a:endParaRPr>
          </a:p>
          <a:p>
            <a:r>
              <a:rPr lang="ja-JP" altLang="en-US" sz="800" dirty="0">
                <a:solidFill>
                  <a:srgbClr val="000000"/>
                </a:solidFill>
                <a:latin typeface="ＭＳ 明朝" panose="02020609040205080304" pitchFamily="17" charset="-128"/>
                <a:ea typeface="ＭＳ 明朝" panose="02020609040205080304" pitchFamily="17" charset="-128"/>
              </a:rPr>
              <a:t>　保健指導判定値</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　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収縮期血圧:130mmHg以上、　拡張期血圧:85mmHg以上、</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HDLコレステロール：39mg/dl以下、　LDLコレステロール:120mg/dl以上、　中性脂肪:150mg/dl以上、</a:t>
            </a:r>
            <a:endParaRPr lang="en-US" altLang="ja-JP" sz="800" dirty="0">
              <a:latin typeface="ＭＳ 明朝" panose="02020609040205080304" pitchFamily="17" charset="-128"/>
              <a:ea typeface="ＭＳ 明朝" panose="02020609040205080304" pitchFamily="17" charset="-128"/>
            </a:endParaRPr>
          </a:p>
          <a:p>
            <a:pPr fontAlgn="base" hangingPunct="0">
              <a:spcBef>
                <a:spcPct val="0"/>
              </a:spcBef>
              <a:spcAft>
                <a:spcPct val="0"/>
              </a:spcAft>
            </a:pPr>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　</a:t>
            </a:r>
            <a:r>
              <a:rPr lang="en-US" altLang="ja-JP" sz="800" dirty="0">
                <a:solidFill>
                  <a:srgbClr val="000000"/>
                </a:solidFill>
                <a:latin typeface="ＭＳ 明朝" panose="02020609040205080304" pitchFamily="17" charset="-128"/>
                <a:ea typeface="ＭＳ 明朝" panose="02020609040205080304" pitchFamily="17" charset="-128"/>
              </a:rPr>
              <a:t>HbA1c:5.6%</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a:p>
            <a:pPr fontAlgn="base" hangingPunct="0">
              <a:spcBef>
                <a:spcPct val="0"/>
              </a:spcBef>
              <a:spcAft>
                <a:spcPct val="0"/>
              </a:spcAft>
            </a:pPr>
            <a:endParaRPr lang="en-US" altLang="ja-JP" sz="800" dirty="0">
              <a:latin typeface="ＭＳ 明朝" panose="02020609040205080304" pitchFamily="17" charset="-128"/>
              <a:ea typeface="ＭＳ 明朝" panose="02020609040205080304" pitchFamily="17" charset="-128"/>
            </a:endParaRPr>
          </a:p>
        </p:txBody>
      </p:sp>
      <p:sp>
        <p:nvSpPr>
          <p:cNvPr id="15" name="タイトル_小_2_1_3"/>
          <p:cNvSpPr txBox="1">
            <a:spLocks noChangeAspect="1"/>
          </p:cNvSpPr>
          <p:nvPr/>
        </p:nvSpPr>
        <p:spPr>
          <a:xfrm>
            <a:off x="369000" y="127000"/>
            <a:ext cx="6120000" cy="307777"/>
          </a:xfrm>
          <a:prstGeom prst="rect">
            <a:avLst/>
          </a:prstGeom>
          <a:noFill/>
        </p:spPr>
        <p:txBody>
          <a:bodyPr wrap="square" lIns="0" rIns="0" rtlCol="0">
            <a:spAutoFit/>
          </a:bodyPr>
          <a:lstStyle/>
          <a:p>
            <a:pPr fontAlgn="ctr"/>
            <a:r>
              <a:rPr lang="en-US" altLang="ja-JP" sz="1400" dirty="0">
                <a:solidFill>
                  <a:prstClr val="black"/>
                </a:solidFill>
                <a:latin typeface="ＭＳ 明朝" panose="02020609040205080304" pitchFamily="17" charset="-128"/>
                <a:ea typeface="ＭＳ 明朝" panose="02020609040205080304" pitchFamily="17" charset="-128"/>
              </a:rPr>
              <a:t>(2)</a:t>
            </a:r>
            <a:r>
              <a:rPr lang="ja-JP" altLang="en-US" sz="1400" dirty="0">
                <a:solidFill>
                  <a:prstClr val="black"/>
                </a:solidFill>
                <a:latin typeface="ＭＳ 明朝" panose="02020609040205080304" pitchFamily="17" charset="-128"/>
                <a:ea typeface="ＭＳ 明朝" panose="02020609040205080304" pitchFamily="17" charset="-128"/>
              </a:rPr>
              <a:t>特定健康診査に係る分析</a:t>
            </a:r>
            <a:endParaRPr lang="zh-TW" altLang="en-US" sz="1400" dirty="0">
              <a:solidFill>
                <a:srgbClr val="000000"/>
              </a:solidFill>
              <a:latin typeface="ＭＳ Ｐ明朝" panose="02020600040205080304" pitchFamily="18" charset="-128"/>
              <a:ea typeface="ＭＳ Ｐ明朝" panose="02020600040205080304" pitchFamily="18" charset="-128"/>
            </a:endParaRPr>
          </a:p>
        </p:txBody>
      </p:sp>
      <p:sp>
        <p:nvSpPr>
          <p:cNvPr id="10" name="テキスト ボックス 9"/>
          <p:cNvSpPr txBox="1">
            <a:spLocks noChangeAspect="1"/>
          </p:cNvSpPr>
          <p:nvPr/>
        </p:nvSpPr>
        <p:spPr>
          <a:xfrm>
            <a:off x="381000" y="3167112"/>
            <a:ext cx="2942804" cy="369332"/>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有所見者割合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AE930F2E-50DE-4C40-A055-4989439DCF7F}"/>
              </a:ext>
            </a:extLst>
          </p:cNvPr>
          <p:cNvPicPr>
            <a:picLocks noChangeAspect="1"/>
          </p:cNvPicPr>
          <p:nvPr/>
        </p:nvPicPr>
        <p:blipFill>
          <a:blip r:embed="rId4"/>
          <a:stretch>
            <a:fillRect/>
          </a:stretch>
        </p:blipFill>
        <p:spPr>
          <a:xfrm>
            <a:off x="381000" y="3479168"/>
            <a:ext cx="5868000" cy="2726063"/>
          </a:xfrm>
          <a:prstGeom prst="rect">
            <a:avLst/>
          </a:prstGeom>
        </p:spPr>
      </p:pic>
    </p:spTree>
    <p:extLst>
      <p:ext uri="{BB962C8B-B14F-4D97-AF65-F5344CB8AC3E}">
        <p14:creationId xmlns:p14="http://schemas.microsoft.com/office/powerpoint/2010/main" val="3856124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70800" y="2366963"/>
            <a:ext cx="4920604" cy="1062000"/>
          </a:xfrm>
          <a:prstGeom prst="rect">
            <a:avLst/>
          </a:prstGeom>
        </p:spPr>
      </p:pic>
      <p:pic>
        <p:nvPicPr>
          <p:cNvPr id="2" name="図 1"/>
          <p:cNvPicPr>
            <a:picLocks noChangeAspect="1"/>
          </p:cNvPicPr>
          <p:nvPr/>
        </p:nvPicPr>
        <p:blipFill>
          <a:blip r:embed="rId3"/>
          <a:stretch>
            <a:fillRect/>
          </a:stretch>
        </p:blipFill>
        <p:spPr>
          <a:xfrm>
            <a:off x="370801" y="1268924"/>
            <a:ext cx="3994304" cy="1062315"/>
          </a:xfrm>
          <a:prstGeom prst="rect">
            <a:avLst/>
          </a:prstGeom>
        </p:spPr>
      </p:pic>
      <p:pic>
        <p:nvPicPr>
          <p:cNvPr id="3" name="図 2"/>
          <p:cNvPicPr>
            <a:picLocks noChangeAspect="1"/>
          </p:cNvPicPr>
          <p:nvPr/>
        </p:nvPicPr>
        <p:blipFill>
          <a:blip r:embed="rId4"/>
          <a:stretch>
            <a:fillRect/>
          </a:stretch>
        </p:blipFill>
        <p:spPr>
          <a:xfrm>
            <a:off x="370800" y="4162265"/>
            <a:ext cx="5958155" cy="2591317"/>
          </a:xfrm>
          <a:prstGeom prst="rect">
            <a:avLst/>
          </a:prstGeom>
        </p:spPr>
      </p:pic>
      <p:sp>
        <p:nvSpPr>
          <p:cNvPr id="8" name="テキスト ボックス 7"/>
          <p:cNvSpPr txBox="1">
            <a:spLocks noChangeAspect="1"/>
          </p:cNvSpPr>
          <p:nvPr/>
        </p:nvSpPr>
        <p:spPr>
          <a:xfrm>
            <a:off x="381000" y="899592"/>
            <a:ext cx="2942804" cy="369332"/>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質問別回答状況</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2"/>
          </p:nvPr>
        </p:nvSpPr>
        <p:spPr>
          <a:xfrm>
            <a:off x="2628900" y="8792777"/>
            <a:ext cx="1600200" cy="485775"/>
          </a:xfrm>
        </p:spPr>
        <p:txBody>
          <a:bodyPr/>
          <a:lstStyle/>
          <a:p>
            <a:fld id="{420EA04B-0610-44E1-BBA9-CB539F9A7CEB}" type="slidenum">
              <a:rPr kumimoji="1" lang="ja-JP" altLang="en-US" smtClean="0"/>
              <a:pPr/>
              <a:t>43</a:t>
            </a:fld>
            <a:endParaRPr kumimoji="1" lang="ja-JP" altLang="en-US" dirty="0"/>
          </a:p>
        </p:txBody>
      </p:sp>
      <p:sp>
        <p:nvSpPr>
          <p:cNvPr id="9" name="テキスト ボックス 8"/>
          <p:cNvSpPr txBox="1">
            <a:spLocks noChangeAspect="1"/>
          </p:cNvSpPr>
          <p:nvPr/>
        </p:nvSpPr>
        <p:spPr>
          <a:xfrm>
            <a:off x="381000" y="3836215"/>
            <a:ext cx="2942804" cy="326051"/>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質問別選択者数割合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0" name="注釈文章 18"/>
          <p:cNvSpPr txBox="1">
            <a:spLocks noChangeAspect="1"/>
          </p:cNvSpPr>
          <p:nvPr/>
        </p:nvSpPr>
        <p:spPr>
          <a:xfrm>
            <a:off x="399480" y="6779685"/>
            <a:ext cx="6120000" cy="2185214"/>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質問回答者数</a:t>
            </a:r>
            <a:r>
              <a:rPr lang="en-US" altLang="ja-JP" sz="800" dirty="0">
                <a:latin typeface="ＭＳ 明朝"/>
                <a:ea typeface="ＭＳ 明朝"/>
              </a:rPr>
              <a:t>…</a:t>
            </a:r>
            <a:r>
              <a:rPr lang="ja-JP" altLang="en-US" sz="800" dirty="0">
                <a:latin typeface="ＭＳ 明朝"/>
                <a:ea typeface="ＭＳ 明朝"/>
              </a:rPr>
              <a:t>質問に回答した人数。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a:t>
            </a:r>
            <a:r>
              <a:rPr lang="en-US" altLang="ja-JP" sz="800" dirty="0">
                <a:latin typeface="ＭＳ 明朝"/>
                <a:ea typeface="ＭＳ 明朝"/>
              </a:rPr>
              <a:t>…</a:t>
            </a:r>
            <a:r>
              <a:rPr lang="ja-JP" altLang="en-US" sz="800" dirty="0">
                <a:latin typeface="ＭＳ 明朝"/>
                <a:ea typeface="ＭＳ 明朝"/>
              </a:rPr>
              <a:t>質問の選択肢を選択した人数。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選択者数割合</a:t>
            </a:r>
            <a:r>
              <a:rPr lang="en-US" altLang="ja-JP" sz="800" dirty="0">
                <a:latin typeface="ＭＳ 明朝"/>
                <a:ea typeface="ＭＳ 明朝"/>
              </a:rPr>
              <a:t>…</a:t>
            </a:r>
            <a:r>
              <a:rPr lang="ja-JP" altLang="en-US" sz="800" dirty="0">
                <a:latin typeface="ＭＳ 明朝"/>
                <a:ea typeface="ＭＳ 明朝"/>
              </a:rPr>
              <a:t>質問回答者のうち、各質問の選択肢を選択した人の割合。</a:t>
            </a:r>
            <a:endParaRPr lang="en-US" altLang="ja-JP" sz="800" dirty="0">
              <a:latin typeface="ＭＳ 明朝"/>
              <a:ea typeface="ＭＳ 明朝"/>
            </a:endParaRPr>
          </a:p>
          <a:p>
            <a:r>
              <a:rPr lang="ja-JP" altLang="en-US" sz="800" dirty="0">
                <a:latin typeface="ＭＳ 明朝" panose="02020609040205080304" pitchFamily="17" charset="-128"/>
                <a:ea typeface="ＭＳ 明朝" panose="02020609040205080304" pitchFamily="17" charset="-128"/>
              </a:rPr>
              <a:t>　質問回答内容</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喫煙あり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日以上かつ</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夕食後に間食</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食以外の夜食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計。</a:t>
            </a:r>
          </a:p>
          <a:p>
            <a:r>
              <a:rPr lang="ja-JP" altLang="en-US" sz="800" dirty="0">
                <a:latin typeface="ＭＳ 明朝" panose="02020609040205080304" pitchFamily="17" charset="-128"/>
                <a:ea typeface="ＭＳ 明朝" panose="02020609040205080304" pitchFamily="17" charset="-128"/>
              </a:rPr>
              <a:t>　　毎日飲酒する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焼酎・清酒・ビール・洋酒など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毎日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改善するつもりなし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運動や食生活等の生活習慣を改善してみようとおもいますか。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改善するつもりはない</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の回答数を集計。</a:t>
            </a:r>
          </a:p>
        </p:txBody>
      </p:sp>
    </p:spTree>
    <p:extLst>
      <p:ext uri="{BB962C8B-B14F-4D97-AF65-F5344CB8AC3E}">
        <p14:creationId xmlns:p14="http://schemas.microsoft.com/office/powerpoint/2010/main" val="804837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6609" y="2991211"/>
            <a:ext cx="5700296" cy="4442037"/>
          </a:xfrm>
          <a:prstGeom prst="rect">
            <a:avLst/>
          </a:prstGeom>
        </p:spPr>
      </p:pic>
      <p:sp>
        <p:nvSpPr>
          <p:cNvPr id="9" name="タイトル 1"/>
          <p:cNvSpPr txBox="1">
            <a:spLocks noChangeAspect="1"/>
          </p:cNvSpPr>
          <p:nvPr/>
        </p:nvSpPr>
        <p:spPr>
          <a:xfrm>
            <a:off x="368660" y="127000"/>
            <a:ext cx="6120680" cy="2428776"/>
          </a:xfrm>
          <a:prstGeom prst="rect">
            <a:avLst/>
          </a:prstGeom>
          <a:ln>
            <a:noFill/>
          </a:ln>
        </p:spPr>
        <p:txBody>
          <a:bodyPr vert="horz" lIns="0" tIns="45720" rIns="91440" bIns="45720" rtlCol="0" anchor="t">
            <a:noAutofit/>
          </a:bodyPr>
          <a:lstStyle/>
          <a:p>
            <a:pPr marL="6350" indent="-6350">
              <a:lnSpc>
                <a:spcPct val="125000"/>
              </a:lnSpc>
              <a:spcBef>
                <a:spcPct val="0"/>
              </a:spcBef>
            </a:pPr>
            <a:r>
              <a:rPr lang="en-US" altLang="ja-JP" sz="1400" dirty="0">
                <a:latin typeface="ＭＳ 明朝"/>
                <a:ea typeface="ＭＳ 明朝"/>
                <a:cs typeface="Times New Roman" pitchFamily="18" charset="0"/>
              </a:rPr>
              <a:t>(3)</a:t>
            </a:r>
            <a:r>
              <a:rPr lang="ja-JP" altLang="en-US" sz="1400" dirty="0">
                <a:latin typeface="ＭＳ 明朝"/>
                <a:ea typeface="ＭＳ 明朝"/>
                <a:cs typeface="Times New Roman" pitchFamily="18" charset="0"/>
              </a:rPr>
              <a:t>特定保健指導に係る分析</a:t>
            </a:r>
            <a:endParaRPr lang="en-US" altLang="ja-JP" sz="1400" dirty="0">
              <a:latin typeface="ＭＳ 明朝"/>
              <a:ea typeface="ＭＳ 明朝"/>
              <a:cs typeface="Times New Roman" pitchFamily="18" charset="0"/>
            </a:endParaRPr>
          </a:p>
          <a:p>
            <a:pPr marL="6350" lvl="0" indent="-6350" fontAlgn="base">
              <a:lnSpc>
                <a:spcPct val="125000"/>
              </a:lnSpc>
              <a:spcBef>
                <a:spcPct val="0"/>
              </a:spcBef>
              <a:spcAft>
                <a:spcPct val="0"/>
              </a:spcAft>
            </a:pPr>
            <a:r>
              <a:rPr lang="ja-JP" altLang="en-US" sz="1200" dirty="0">
                <a:latin typeface="ＭＳ 明朝"/>
                <a:ea typeface="ＭＳ 明朝"/>
                <a:cs typeface="Times New Roman" pitchFamily="18" charset="0"/>
              </a:rPr>
              <a:t>　日本人の生活習慣の変化や高齢者の増加等により、近年、糖尿病等の生活習慣病の有病者･予備群が増加しており、生活習慣病を原因とする死亡は、全体の約</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分の</a:t>
            </a:r>
            <a:r>
              <a:rPr lang="en-US" altLang="ja-JP" sz="1200" dirty="0">
                <a:latin typeface="ＭＳ 明朝"/>
                <a:ea typeface="ＭＳ 明朝"/>
                <a:cs typeface="Times New Roman" pitchFamily="18" charset="0"/>
              </a:rPr>
              <a:t>1</a:t>
            </a:r>
            <a:r>
              <a:rPr lang="ja-JP" altLang="en-US" sz="1200" dirty="0">
                <a:latin typeface="ＭＳ 明朝"/>
                <a:ea typeface="ＭＳ 明朝"/>
                <a:cs typeface="Times New Roman" pitchFamily="18" charset="0"/>
              </a:rPr>
              <a:t>にのぼると推計されている。厚生労働省は、</a:t>
            </a:r>
            <a:r>
              <a:rPr lang="en-US" altLang="ja-JP" sz="1200" dirty="0">
                <a:latin typeface="ＭＳ 明朝"/>
                <a:ea typeface="ＭＳ 明朝"/>
                <a:cs typeface="Times New Roman" pitchFamily="18" charset="0"/>
              </a:rPr>
              <a:t>40</a:t>
            </a:r>
            <a:r>
              <a:rPr lang="ja-JP" altLang="en-US" sz="1200" dirty="0">
                <a:latin typeface="ＭＳ 明朝"/>
                <a:ea typeface="ＭＳ 明朝"/>
                <a:cs typeface="Times New Roman" pitchFamily="18" charset="0"/>
              </a:rPr>
              <a:t>歳以上の被保険者へメタボリックシンドロームの予防･解消に重点を置いた、生活習慣病予防のための特定健康診査･特定保健指導の実施を義務付けている。</a:t>
            </a:r>
            <a:endParaRPr lang="en-US" altLang="ja-JP" sz="1200" dirty="0">
              <a:latin typeface="ＭＳ 明朝"/>
              <a:ea typeface="ＭＳ 明朝"/>
              <a:cs typeface="Times New Roman" pitchFamily="18" charset="0"/>
            </a:endParaRPr>
          </a:p>
          <a:p>
            <a:pPr marL="6350" lvl="0" indent="-6350"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en-US" altLang="ja-JP" sz="1200" dirty="0">
                <a:latin typeface="ＭＳ 明朝"/>
                <a:ea typeface="ＭＳ 明朝"/>
                <a:cs typeface="Times New Roman" pitchFamily="18" charset="0"/>
              </a:rPr>
              <a:t>｢(1)</a:t>
            </a:r>
            <a:r>
              <a:rPr lang="zh-TW" altLang="en-US" sz="1200" dirty="0">
                <a:latin typeface="ＭＳ 明朝"/>
                <a:ea typeface="ＭＳ 明朝"/>
                <a:cs typeface="Times New Roman" pitchFamily="18" charset="0"/>
              </a:rPr>
              <a:t>特定健康診査</a:t>
            </a:r>
            <a:r>
              <a:rPr lang="ja-JP" altLang="en-US" sz="1200" dirty="0">
                <a:latin typeface="ＭＳ 明朝"/>
                <a:ea typeface="ＭＳ 明朝"/>
                <a:cs typeface="Times New Roman" pitchFamily="18" charset="0"/>
              </a:rPr>
              <a:t>及びレセプトデータによる指導対象者群分析</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にある</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受診勧奨値除外後の特定保健指導対象者</a:t>
            </a:r>
            <a:r>
              <a:rPr lang="en-US" altLang="ja-JP" sz="1200" dirty="0">
                <a:latin typeface="ＭＳ 明朝"/>
                <a:ea typeface="ＭＳ 明朝"/>
                <a:cs typeface="Times New Roman" pitchFamily="18" charset="0"/>
              </a:rPr>
              <a:t>｣｢4.</a:t>
            </a:r>
            <a:r>
              <a:rPr lang="ja-JP" altLang="en-US" sz="1200" dirty="0">
                <a:latin typeface="ＭＳ 明朝"/>
                <a:ea typeface="ＭＳ 明朝"/>
                <a:cs typeface="Times New Roman" pitchFamily="18" charset="0"/>
              </a:rPr>
              <a:t>医療機関受診勧奨対象者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に該当する対象者より、特定保健指導対象者は</a:t>
            </a:r>
            <a:r>
              <a:rPr lang="en-US" altLang="ja-JP" sz="1200" dirty="0">
                <a:latin typeface="ＭＳ 明朝"/>
                <a:ea typeface="ＭＳ 明朝"/>
                <a:cs typeface="Times New Roman" pitchFamily="18" charset="0"/>
              </a:rPr>
              <a:t>184</a:t>
            </a:r>
            <a:r>
              <a:rPr lang="ja-JP" altLang="en-US" sz="1200" dirty="0">
                <a:latin typeface="ＭＳ 明朝"/>
                <a:ea typeface="ＭＳ 明朝"/>
                <a:cs typeface="Times New Roman" pitchFamily="18" charset="0"/>
              </a:rPr>
              <a:t>人である。このうち、積極的支援の対象者は</a:t>
            </a:r>
            <a:r>
              <a:rPr lang="en-US" altLang="ja-JP" sz="1200" dirty="0">
                <a:latin typeface="ＭＳ 明朝"/>
                <a:ea typeface="ＭＳ 明朝"/>
                <a:cs typeface="Times New Roman" pitchFamily="18" charset="0"/>
              </a:rPr>
              <a:t>49</a:t>
            </a:r>
            <a:r>
              <a:rPr lang="ja-JP" altLang="en-US" sz="1200" dirty="0">
                <a:latin typeface="ＭＳ 明朝"/>
                <a:ea typeface="ＭＳ 明朝"/>
                <a:cs typeface="Times New Roman" pitchFamily="18" charset="0"/>
              </a:rPr>
              <a:t>人、動機付け支援の対象者は</a:t>
            </a:r>
            <a:r>
              <a:rPr lang="en-US" altLang="ja-JP" sz="1200" dirty="0">
                <a:latin typeface="ＭＳ 明朝"/>
                <a:ea typeface="ＭＳ 明朝"/>
                <a:cs typeface="Times New Roman" pitchFamily="18" charset="0"/>
              </a:rPr>
              <a:t>135</a:t>
            </a:r>
            <a:r>
              <a:rPr lang="ja-JP" altLang="en-US" sz="1200" dirty="0">
                <a:latin typeface="ＭＳ 明朝"/>
                <a:ea typeface="ＭＳ 明朝"/>
                <a:cs typeface="Times New Roman" pitchFamily="18" charset="0"/>
              </a:rPr>
              <a:t>人である。</a:t>
            </a:r>
            <a:endParaRPr lang="en-US" altLang="ja-JP" sz="1200" dirty="0">
              <a:latin typeface="ＭＳ 明朝"/>
              <a:ea typeface="ＭＳ 明朝"/>
              <a:cs typeface="Times New Roman" pitchFamily="18" charset="0"/>
            </a:endParaRPr>
          </a:p>
        </p:txBody>
      </p:sp>
      <p:sp>
        <p:nvSpPr>
          <p:cNvPr id="10" name="テキスト ボックス 68"/>
          <p:cNvSpPr txBox="1"/>
          <p:nvPr/>
        </p:nvSpPr>
        <p:spPr>
          <a:xfrm>
            <a:off x="381571" y="7430539"/>
            <a:ext cx="6107769" cy="1200329"/>
          </a:xfrm>
          <a:prstGeom prst="rect">
            <a:avLst/>
          </a:prstGeom>
          <a:noFill/>
          <a:ln>
            <a:noFill/>
          </a:ln>
        </p:spPr>
        <p:txBody>
          <a:bodyPr wrap="square" l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健康診査データは平成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月健診分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リスク判定・・・健診検査値が保健指導判定値を超えている組み合わせ</a:t>
            </a:r>
            <a:r>
              <a:rPr lang="en-US" altLang="ja-JP" sz="800" dirty="0">
                <a:latin typeface="ＭＳ 明朝"/>
                <a:ea typeface="ＭＳ 明朝"/>
              </a:rPr>
              <a:t>(</a:t>
            </a:r>
            <a:r>
              <a:rPr lang="ja-JP" altLang="en-US" sz="800" dirty="0">
                <a:latin typeface="ＭＳ 明朝"/>
                <a:ea typeface="ＭＳ 明朝"/>
              </a:rPr>
              <a:t>喫煙については質問回答による</a:t>
            </a:r>
            <a:r>
              <a:rPr lang="en-US" altLang="ja-JP" sz="800" dirty="0">
                <a:latin typeface="ＭＳ 明朝"/>
                <a:ea typeface="ＭＳ 明朝"/>
              </a:rPr>
              <a:t>)</a:t>
            </a:r>
            <a:r>
              <a:rPr lang="ja-JP" altLang="en-US" sz="800" dirty="0" err="1">
                <a:latin typeface="ＭＳ 明朝"/>
                <a:ea typeface="ＭＳ 明朝"/>
              </a:rPr>
              <a:t>。</a:t>
            </a:r>
            <a:r>
              <a:rPr lang="ja-JP" altLang="en-US" sz="800" dirty="0">
                <a:latin typeface="ＭＳ 明朝"/>
                <a:ea typeface="ＭＳ 明朝"/>
              </a:rPr>
              <a:t>そのため、厚生労働省が定める保健指導対象者の選定にない組み合わせに該当する場合がある。</a:t>
            </a:r>
            <a:endParaRPr lang="en-US" altLang="ja-JP" sz="800" dirty="0">
              <a:latin typeface="ＭＳ 明朝"/>
              <a:ea typeface="ＭＳ 明朝"/>
            </a:endParaRPr>
          </a:p>
          <a:p>
            <a:r>
              <a:rPr lang="ja-JP" altLang="en-US" sz="800" dirty="0">
                <a:latin typeface="ＭＳ 明朝"/>
                <a:ea typeface="ＭＳ 明朝"/>
              </a:rPr>
              <a:t>　リスク判定の詳細は以下の通りとする。</a:t>
            </a:r>
          </a:p>
          <a:p>
            <a:r>
              <a:rPr lang="ja-JP" altLang="en-US" sz="800" dirty="0">
                <a:latin typeface="ＭＳ 明朝"/>
                <a:ea typeface="ＭＳ 明朝"/>
              </a:rPr>
              <a:t>　　①血糖</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の検査値において、空腹時血糖</a:t>
            </a:r>
            <a:r>
              <a:rPr lang="en-US" altLang="ja-JP" sz="800" dirty="0">
                <a:latin typeface="ＭＳ 明朝"/>
                <a:ea typeface="ＭＳ 明朝"/>
              </a:rPr>
              <a:t>100mg/dl</a:t>
            </a:r>
            <a:r>
              <a:rPr lang="ja-JP" altLang="en-US" sz="800" dirty="0">
                <a:latin typeface="ＭＳ 明朝"/>
                <a:ea typeface="ＭＳ 明朝"/>
              </a:rPr>
              <a:t>以上または</a:t>
            </a:r>
            <a:r>
              <a:rPr lang="en-US" altLang="ja-JP" sz="800" dirty="0">
                <a:latin typeface="ＭＳ 明朝"/>
                <a:ea typeface="ＭＳ 明朝"/>
              </a:rPr>
              <a:t>HbA1c5.6%</a:t>
            </a:r>
            <a:r>
              <a:rPr lang="ja-JP" altLang="en-US" sz="800" dirty="0">
                <a:latin typeface="ＭＳ 明朝"/>
                <a:ea typeface="ＭＳ 明朝"/>
              </a:rPr>
              <a:t>以上</a:t>
            </a:r>
            <a:r>
              <a:rPr lang="en-US" altLang="ja-JP" sz="800" dirty="0">
                <a:latin typeface="ＭＳ 明朝"/>
                <a:ea typeface="ＭＳ 明朝"/>
              </a:rPr>
              <a:t>(NGSP)</a:t>
            </a:r>
          </a:p>
          <a:p>
            <a:r>
              <a:rPr lang="ja-JP" altLang="en-US" sz="800" dirty="0">
                <a:latin typeface="ＭＳ 明朝"/>
                <a:ea typeface="ＭＳ 明朝"/>
              </a:rPr>
              <a:t>　　②血圧</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の検査値において、収縮期血圧が</a:t>
            </a:r>
            <a:r>
              <a:rPr lang="en-US" altLang="ja-JP" sz="800" dirty="0">
                <a:latin typeface="ＭＳ 明朝"/>
                <a:ea typeface="ＭＳ 明朝"/>
              </a:rPr>
              <a:t>130mmHg</a:t>
            </a:r>
            <a:r>
              <a:rPr lang="ja-JP" altLang="en-US" sz="800" dirty="0">
                <a:latin typeface="ＭＳ 明朝"/>
                <a:ea typeface="ＭＳ 明朝"/>
              </a:rPr>
              <a:t>以上または拡張期血圧</a:t>
            </a:r>
            <a:r>
              <a:rPr lang="en-US" altLang="ja-JP" sz="800" dirty="0">
                <a:latin typeface="ＭＳ 明朝"/>
                <a:ea typeface="ＭＳ 明朝"/>
              </a:rPr>
              <a:t>85mmHg</a:t>
            </a:r>
            <a:r>
              <a:rPr lang="ja-JP" altLang="en-US" sz="800" dirty="0">
                <a:latin typeface="ＭＳ 明朝"/>
                <a:ea typeface="ＭＳ 明朝"/>
              </a:rPr>
              <a:t>以上</a:t>
            </a:r>
            <a:endParaRPr lang="en-US" altLang="ja-JP" sz="800" dirty="0">
              <a:latin typeface="ＭＳ 明朝"/>
              <a:ea typeface="ＭＳ 明朝"/>
            </a:endParaRPr>
          </a:p>
          <a:p>
            <a:r>
              <a:rPr lang="ja-JP" altLang="en-US" sz="800" dirty="0">
                <a:latin typeface="ＭＳ 明朝"/>
                <a:ea typeface="ＭＳ 明朝"/>
              </a:rPr>
              <a:t>　　③脂質</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の検査値において、中性脂肪</a:t>
            </a:r>
            <a:r>
              <a:rPr lang="en-US" altLang="ja-JP" sz="800" dirty="0">
                <a:latin typeface="ＭＳ 明朝"/>
                <a:ea typeface="ＭＳ 明朝"/>
              </a:rPr>
              <a:t>150mg/dl</a:t>
            </a:r>
            <a:r>
              <a:rPr lang="ja-JP" altLang="en-US" sz="800" dirty="0">
                <a:latin typeface="ＭＳ 明朝"/>
                <a:ea typeface="ＭＳ 明朝"/>
              </a:rPr>
              <a:t>以上または</a:t>
            </a:r>
            <a:r>
              <a:rPr lang="en-US" altLang="ja-JP" sz="800" dirty="0">
                <a:latin typeface="ＭＳ 明朝"/>
                <a:ea typeface="ＭＳ 明朝"/>
              </a:rPr>
              <a:t>HDL</a:t>
            </a:r>
            <a:r>
              <a:rPr lang="ja-JP" altLang="en-US" sz="800" dirty="0">
                <a:latin typeface="ＭＳ 明朝"/>
                <a:ea typeface="ＭＳ 明朝"/>
              </a:rPr>
              <a:t>コレステロール</a:t>
            </a:r>
            <a:r>
              <a:rPr lang="en-US" altLang="ja-JP" sz="800" dirty="0">
                <a:latin typeface="ＭＳ 明朝"/>
                <a:ea typeface="ＭＳ 明朝"/>
              </a:rPr>
              <a:t>40mg/dl</a:t>
            </a:r>
            <a:r>
              <a:rPr lang="ja-JP" altLang="en-US" sz="800" dirty="0">
                <a:latin typeface="ＭＳ 明朝"/>
                <a:ea typeface="ＭＳ 明朝"/>
              </a:rPr>
              <a:t>未満</a:t>
            </a:r>
          </a:p>
          <a:p>
            <a:r>
              <a:rPr lang="ja-JP" altLang="en-US" sz="800" dirty="0">
                <a:latin typeface="ＭＳ 明朝"/>
                <a:ea typeface="ＭＳ 明朝"/>
              </a:rPr>
              <a:t>　　</a:t>
            </a:r>
            <a:r>
              <a:rPr lang="en-US" altLang="ja-JP" sz="800" dirty="0">
                <a:latin typeface="ＭＳ 明朝"/>
                <a:ea typeface="ＭＳ 明朝"/>
              </a:rPr>
              <a:t>④</a:t>
            </a:r>
            <a:r>
              <a:rPr lang="ja-JP" altLang="en-US" sz="800" dirty="0">
                <a:latin typeface="ＭＳ 明朝"/>
                <a:ea typeface="ＭＳ 明朝"/>
              </a:rPr>
              <a:t>喫煙</a:t>
            </a:r>
            <a:r>
              <a:rPr lang="en-US" altLang="ja-JP" sz="800" dirty="0">
                <a:latin typeface="ＭＳ 明朝"/>
                <a:ea typeface="ＭＳ 明朝"/>
              </a:rPr>
              <a:t>…</a:t>
            </a:r>
            <a:r>
              <a:rPr lang="zh-TW" altLang="en-US" sz="800" dirty="0">
                <a:latin typeface="ＭＳ 明朝"/>
                <a:ea typeface="ＭＳ 明朝"/>
              </a:rPr>
              <a:t>特定健康診査</a:t>
            </a:r>
            <a:r>
              <a:rPr lang="ja-JP" altLang="en-US" sz="800" dirty="0">
                <a:latin typeface="ＭＳ 明朝"/>
                <a:ea typeface="ＭＳ 明朝"/>
              </a:rPr>
              <a:t>の生活習慣に関する質問票においてたばこを習慣的に吸っていると回答　　　</a:t>
            </a:r>
            <a:endParaRPr lang="en-US" altLang="ja-JP" sz="800" dirty="0">
              <a:latin typeface="ＭＳ 明朝"/>
              <a:ea typeface="ＭＳ 明朝"/>
            </a:endParaRP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44</a:t>
            </a:fld>
            <a:endParaRPr kumimoji="1" lang="ja-JP" altLang="en-US" dirty="0">
              <a:latin typeface="ＭＳ 明朝"/>
              <a:ea typeface="ＭＳ 明朝"/>
            </a:endParaRPr>
          </a:p>
        </p:txBody>
      </p:sp>
      <p:sp>
        <p:nvSpPr>
          <p:cNvPr id="6" name="テキスト ボックス 5"/>
          <p:cNvSpPr txBox="1">
            <a:spLocks noChangeAspect="1"/>
          </p:cNvSpPr>
          <p:nvPr/>
        </p:nvSpPr>
        <p:spPr>
          <a:xfrm>
            <a:off x="381000" y="2674392"/>
            <a:ext cx="3768080" cy="369332"/>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特定保健指導対象者のリスク因子別該当状況</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18068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78501" y="4397380"/>
            <a:ext cx="5630185" cy="3029392"/>
          </a:xfrm>
          <a:prstGeom prst="rect">
            <a:avLst/>
          </a:prstGeom>
        </p:spPr>
      </p:pic>
      <p:pic>
        <p:nvPicPr>
          <p:cNvPr id="2" name="図 1"/>
          <p:cNvPicPr>
            <a:picLocks noChangeAspect="1"/>
          </p:cNvPicPr>
          <p:nvPr/>
        </p:nvPicPr>
        <p:blipFill>
          <a:blip r:embed="rId3"/>
          <a:stretch>
            <a:fillRect/>
          </a:stretch>
        </p:blipFill>
        <p:spPr>
          <a:xfrm>
            <a:off x="468976" y="998176"/>
            <a:ext cx="5639710" cy="3029392"/>
          </a:xfrm>
          <a:prstGeom prst="rect">
            <a:avLst/>
          </a:prstGeom>
        </p:spPr>
      </p:pic>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45</a:t>
            </a:fld>
            <a:endParaRPr kumimoji="1" lang="ja-JP" altLang="en-US" dirty="0"/>
          </a:p>
        </p:txBody>
      </p:sp>
      <p:sp>
        <p:nvSpPr>
          <p:cNvPr id="15" name="タイトル_小_1_3_1"/>
          <p:cNvSpPr txBox="1">
            <a:spLocks/>
          </p:cNvSpPr>
          <p:nvPr/>
        </p:nvSpPr>
        <p:spPr>
          <a:xfrm>
            <a:off x="475201" y="4179408"/>
            <a:ext cx="4454003" cy="1703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2" name="タイトル_小_1_3_1"/>
          <p:cNvSpPr txBox="1">
            <a:spLocks/>
          </p:cNvSpPr>
          <p:nvPr/>
        </p:nvSpPr>
        <p:spPr>
          <a:xfrm>
            <a:off x="475201" y="719552"/>
            <a:ext cx="4548617" cy="1703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p:cNvSpPr>
          <p:nvPr/>
        </p:nvSpPr>
        <p:spPr>
          <a:xfrm>
            <a:off x="478501" y="7425686"/>
            <a:ext cx="568960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fontAlgn="ctr"/>
            <a:r>
              <a:rPr lang="ja-JP" altLang="en-US" sz="800" b="1" dirty="0">
                <a:solidFill>
                  <a:srgbClr val="000000"/>
                </a:solidFill>
                <a:latin typeface="ＭＳ 明朝" panose="02020609040205080304" pitchFamily="17" charset="-128"/>
                <a:ea typeface="ＭＳ 明朝" panose="02020609040205080304" pitchFamily="17" charset="-128"/>
              </a:rPr>
              <a:t>データ化範囲（分析対象）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健康診査データは平成</a:t>
            </a:r>
            <a:r>
              <a:rPr lang="en-US" altLang="ja-JP" sz="800" b="1" dirty="0">
                <a:solidFill>
                  <a:srgbClr val="000000"/>
                </a:solidFill>
                <a:latin typeface="ＭＳ 明朝" panose="02020609040205080304" pitchFamily="17" charset="-128"/>
                <a:ea typeface="ＭＳ 明朝" panose="02020609040205080304" pitchFamily="17" charset="-128"/>
              </a:rPr>
              <a:t>28</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4</a:t>
            </a:r>
            <a:r>
              <a:rPr lang="ja-JP" altLang="en-US" sz="800" b="1" dirty="0">
                <a:solidFill>
                  <a:srgbClr val="000000"/>
                </a:solidFill>
                <a:latin typeface="ＭＳ 明朝" panose="02020609040205080304" pitchFamily="17" charset="-128"/>
                <a:ea typeface="ＭＳ 明朝" panose="02020609040205080304" pitchFamily="17" charset="-128"/>
              </a:rPr>
              <a:t>月～平成</a:t>
            </a:r>
            <a:r>
              <a:rPr lang="en-US" altLang="ja-JP" sz="800" b="1" dirty="0">
                <a:solidFill>
                  <a:srgbClr val="000000"/>
                </a:solidFill>
                <a:latin typeface="ＭＳ 明朝" panose="02020609040205080304" pitchFamily="17" charset="-128"/>
                <a:ea typeface="ＭＳ 明朝" panose="02020609040205080304" pitchFamily="17" charset="-128"/>
              </a:rPr>
              <a:t>29</a:t>
            </a:r>
            <a:r>
              <a:rPr lang="ja-JP"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ja-JP" altLang="en-US" sz="800" b="1" dirty="0">
                <a:solidFill>
                  <a:srgbClr val="000000"/>
                </a:solidFill>
                <a:latin typeface="ＭＳ 明朝" panose="02020609040205080304" pitchFamily="17" charset="-128"/>
                <a:ea typeface="ＭＳ 明朝" panose="02020609040205080304" pitchFamily="17" charset="-128"/>
              </a:rPr>
              <a:t>月健診分</a:t>
            </a:r>
            <a:r>
              <a:rPr lang="en-US" altLang="ja-JP" sz="800" b="1" dirty="0">
                <a:solidFill>
                  <a:srgbClr val="000000"/>
                </a:solidFill>
                <a:latin typeface="ＭＳ 明朝" panose="02020609040205080304" pitchFamily="17" charset="-128"/>
                <a:ea typeface="ＭＳ 明朝" panose="02020609040205080304" pitchFamily="17" charset="-128"/>
              </a:rPr>
              <a:t>(12</a:t>
            </a:r>
            <a:r>
              <a:rPr lang="ja-JP" altLang="en-US" sz="800" b="1" dirty="0">
                <a:solidFill>
                  <a:srgbClr val="000000"/>
                </a:solidFill>
                <a:latin typeface="ＭＳ 明朝" panose="02020609040205080304" pitchFamily="17" charset="-128"/>
                <a:ea typeface="ＭＳ 明朝" panose="02020609040205080304" pitchFamily="17" charset="-128"/>
              </a:rPr>
              <a:t>カ月分</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err="1">
                <a:solidFill>
                  <a:srgbClr val="000000"/>
                </a:solidFill>
                <a:latin typeface="ＭＳ 明朝" panose="02020609040205080304" pitchFamily="17" charset="-128"/>
                <a:ea typeface="ＭＳ 明朝" panose="02020609040205080304" pitchFamily="17" charset="-128"/>
              </a:rPr>
              <a:t>。</a:t>
            </a:r>
            <a:endParaRPr lang="ja-JP" altLang="en-US" sz="800" b="1" dirty="0">
              <a:solidFill>
                <a:srgbClr val="000000"/>
              </a:solidFill>
              <a:latin typeface="ＭＳ 明朝" panose="02020609040205080304" pitchFamily="17" charset="-128"/>
              <a:ea typeface="ＭＳ 明朝" panose="02020609040205080304" pitchFamily="17" charset="-128"/>
            </a:endParaRPr>
          </a:p>
          <a:p>
            <a:pPr fontAlgn="ctr"/>
            <a:r>
              <a:rPr lang="zh-TW" altLang="en-US" sz="800" b="1" dirty="0">
                <a:solidFill>
                  <a:srgbClr val="000000"/>
                </a:solidFill>
                <a:latin typeface="ＭＳ 明朝" panose="02020609040205080304" pitchFamily="17" charset="-128"/>
                <a:ea typeface="ＭＳ 明朝" panose="02020609040205080304" pitchFamily="17" charset="-128"/>
              </a:rPr>
              <a:t>資格確認日</a:t>
            </a:r>
            <a:r>
              <a:rPr lang="en-US" altLang="zh-TW" sz="800" b="1" dirty="0">
                <a:solidFill>
                  <a:srgbClr val="000000"/>
                </a:solidFill>
                <a:latin typeface="ＭＳ 明朝" panose="02020609040205080304" pitchFamily="17" charset="-128"/>
                <a:ea typeface="ＭＳ 明朝" panose="02020609040205080304" pitchFamily="17" charset="-128"/>
              </a:rPr>
              <a:t>…</a:t>
            </a:r>
            <a:r>
              <a:rPr lang="zh-TW" altLang="en-US" sz="800" b="1" dirty="0">
                <a:solidFill>
                  <a:srgbClr val="000000"/>
                </a:solidFill>
                <a:latin typeface="ＭＳ 明朝" panose="02020609040205080304" pitchFamily="17" charset="-128"/>
                <a:ea typeface="ＭＳ 明朝" panose="02020609040205080304" pitchFamily="17" charset="-128"/>
              </a:rPr>
              <a:t>平成</a:t>
            </a:r>
            <a:r>
              <a:rPr lang="en-US" altLang="zh-TW" sz="800" b="1" dirty="0">
                <a:solidFill>
                  <a:srgbClr val="000000"/>
                </a:solidFill>
                <a:latin typeface="ＭＳ 明朝" panose="02020609040205080304" pitchFamily="17" charset="-128"/>
                <a:ea typeface="ＭＳ 明朝" panose="02020609040205080304" pitchFamily="17" charset="-128"/>
              </a:rPr>
              <a:t>2</a:t>
            </a:r>
            <a:r>
              <a:rPr lang="en-US" altLang="ja-JP" sz="800" b="1" dirty="0">
                <a:solidFill>
                  <a:srgbClr val="000000"/>
                </a:solidFill>
                <a:latin typeface="ＭＳ 明朝" panose="02020609040205080304" pitchFamily="17" charset="-128"/>
                <a:ea typeface="ＭＳ 明朝" panose="02020609040205080304" pitchFamily="17" charset="-128"/>
              </a:rPr>
              <a:t>9</a:t>
            </a:r>
            <a:r>
              <a:rPr lang="zh-TW" altLang="en-US" sz="800" b="1" dirty="0">
                <a:solidFill>
                  <a:srgbClr val="000000"/>
                </a:solidFill>
                <a:latin typeface="ＭＳ 明朝" panose="02020609040205080304" pitchFamily="17" charset="-128"/>
                <a:ea typeface="ＭＳ 明朝" panose="02020609040205080304" pitchFamily="17" charset="-128"/>
              </a:rPr>
              <a:t>年</a:t>
            </a:r>
            <a:r>
              <a:rPr lang="en-US" altLang="ja-JP" sz="800" b="1" dirty="0">
                <a:solidFill>
                  <a:srgbClr val="000000"/>
                </a:solidFill>
                <a:latin typeface="ＭＳ 明朝" panose="02020609040205080304" pitchFamily="17" charset="-128"/>
                <a:ea typeface="ＭＳ 明朝" panose="02020609040205080304" pitchFamily="17" charset="-128"/>
              </a:rPr>
              <a:t>3</a:t>
            </a:r>
            <a:r>
              <a:rPr lang="zh-TW" altLang="en-US" sz="800" b="1" dirty="0">
                <a:solidFill>
                  <a:srgbClr val="000000"/>
                </a:solidFill>
                <a:latin typeface="ＭＳ 明朝" panose="02020609040205080304" pitchFamily="17" charset="-128"/>
                <a:ea typeface="ＭＳ 明朝" panose="02020609040205080304" pitchFamily="17" charset="-128"/>
              </a:rPr>
              <a:t>月</a:t>
            </a:r>
            <a:r>
              <a:rPr lang="en-US" altLang="ja-JP" sz="800" b="1" dirty="0">
                <a:solidFill>
                  <a:srgbClr val="000000"/>
                </a:solidFill>
                <a:latin typeface="ＭＳ 明朝" panose="02020609040205080304" pitchFamily="17" charset="-128"/>
                <a:ea typeface="ＭＳ 明朝" panose="02020609040205080304" pitchFamily="17" charset="-128"/>
              </a:rPr>
              <a:t>3</a:t>
            </a:r>
            <a:r>
              <a:rPr lang="en-US" altLang="zh-TW" sz="800" b="1" dirty="0">
                <a:solidFill>
                  <a:srgbClr val="000000"/>
                </a:solidFill>
                <a:latin typeface="ＭＳ 明朝" panose="02020609040205080304" pitchFamily="17" charset="-128"/>
                <a:ea typeface="ＭＳ 明朝" panose="02020609040205080304" pitchFamily="17" charset="-128"/>
              </a:rPr>
              <a:t>1</a:t>
            </a:r>
            <a:r>
              <a:rPr lang="zh-TW" altLang="en-US" sz="800" b="1" dirty="0">
                <a:solidFill>
                  <a:srgbClr val="000000"/>
                </a:solidFill>
                <a:latin typeface="ＭＳ 明朝" panose="02020609040205080304" pitchFamily="17" charset="-128"/>
                <a:ea typeface="ＭＳ 明朝" panose="02020609040205080304" pitchFamily="17" charset="-128"/>
              </a:rPr>
              <a:t>日時点。</a:t>
            </a: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57419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0998" y="5676900"/>
            <a:ext cx="6223001" cy="1358976"/>
          </a:xfrm>
          <a:prstGeom prst="rect">
            <a:avLst/>
          </a:prstGeom>
        </p:spPr>
      </p:pic>
      <p:sp>
        <p:nvSpPr>
          <p:cNvPr id="19" name="Rectangle 1"/>
          <p:cNvSpPr>
            <a:spLocks noChangeArrowheads="1"/>
          </p:cNvSpPr>
          <p:nvPr/>
        </p:nvSpPr>
        <p:spPr bwMode="auto">
          <a:xfrm>
            <a:off x="368660" y="4044194"/>
            <a:ext cx="6120680" cy="1189866"/>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lvl="0" fontAlgn="base">
              <a:lnSpc>
                <a:spcPct val="125000"/>
              </a:lnSpc>
              <a:spcBef>
                <a:spcPct val="0"/>
              </a:spcBef>
              <a:spcAft>
                <a:spcPct val="0"/>
              </a:spcAft>
            </a:pPr>
            <a:r>
              <a:rPr kumimoji="1" lang="ja-JP" altLang="en-US" sz="1200" i="0" u="none" strike="noStrike" cap="none" normalizeH="0" baseline="0" dirty="0">
                <a:ln>
                  <a:noFill/>
                </a:ln>
                <a:effectLst/>
                <a:latin typeface="ＭＳ 明朝"/>
                <a:ea typeface="ＭＳ 明朝"/>
                <a:cs typeface="Times New Roman" pitchFamily="18" charset="0"/>
              </a:rPr>
              <a:t>　</a:t>
            </a:r>
            <a:r>
              <a:rPr lang="ja-JP" altLang="ja-JP" sz="1200" dirty="0">
                <a:latin typeface="ＭＳ 明朝"/>
                <a:ea typeface="ＭＳ 明朝"/>
                <a:cs typeface="Times New Roman" pitchFamily="18" charset="0"/>
              </a:rPr>
              <a:t>次に</a:t>
            </a:r>
            <a:r>
              <a:rPr lang="ja-JP" altLang="en-US"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指導対象者として適切ではない可能性がある患者を</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除外設定</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により除外する。</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がん患者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難病患者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に関しては、すでにこれらの疾患について医療機関での治療を受け</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ており、健診異常が発生している状態についても認知していると考えられるためである。また、指導が困難な可能性がある患者、事業の効果を測定できない患者についても除外す</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る。</a:t>
            </a:r>
            <a:endParaRPr lang="ja-JP" altLang="en-US" sz="1200" dirty="0">
              <a:latin typeface="ＭＳ 明朝"/>
              <a:ea typeface="ＭＳ 明朝"/>
              <a:cs typeface="ＭＳ Ｐゴシック" pitchFamily="50" charset="-128"/>
            </a:endParaRPr>
          </a:p>
        </p:txBody>
      </p:sp>
      <p:sp>
        <p:nvSpPr>
          <p:cNvPr id="21" name="注釈文章 3"/>
          <p:cNvSpPr>
            <a:spLocks noChangeAspect="1" noChangeArrowheads="1"/>
          </p:cNvSpPr>
          <p:nvPr/>
        </p:nvSpPr>
        <p:spPr bwMode="auto">
          <a:xfrm>
            <a:off x="381003" y="3275856"/>
            <a:ext cx="6408711"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健康診査データは平成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月健診分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4" name="タイトル 1"/>
          <p:cNvSpPr txBox="1">
            <a:spLocks noChangeAspect="1"/>
          </p:cNvSpPr>
          <p:nvPr/>
        </p:nvSpPr>
        <p:spPr>
          <a:xfrm>
            <a:off x="368660" y="127000"/>
            <a:ext cx="6120680" cy="1708696"/>
          </a:xfrm>
          <a:prstGeom prst="rect">
            <a:avLst/>
          </a:prstGeom>
          <a:ln>
            <a:noFill/>
          </a:ln>
        </p:spPr>
        <p:txBody>
          <a:bodyPr vert="horz" lIns="0" tIns="45720" rIns="0" bIns="45720" rtlCol="0" anchor="t">
            <a:noAutofit/>
          </a:bodyPr>
          <a:lstStyle/>
          <a:p>
            <a:pPr marL="90488" indent="-90488">
              <a:lnSpc>
                <a:spcPct val="125000"/>
              </a:lnSpc>
              <a:spcBef>
                <a:spcPct val="0"/>
              </a:spcBef>
            </a:pPr>
            <a:r>
              <a:rPr lang="en-US" altLang="ja-JP" sz="1400" dirty="0">
                <a:latin typeface="ＭＳ 明朝"/>
                <a:ea typeface="ＭＳ 明朝"/>
                <a:cs typeface="Times New Roman" pitchFamily="18" charset="0"/>
              </a:rPr>
              <a:t>(4)</a:t>
            </a:r>
            <a:r>
              <a:rPr lang="ja-JP" altLang="en-US" sz="1400" dirty="0">
                <a:latin typeface="ＭＳ 明朝"/>
                <a:ea typeface="ＭＳ 明朝"/>
                <a:cs typeface="Times New Roman" pitchFamily="18" charset="0"/>
              </a:rPr>
              <a:t>健診異常値放置者に係る分析</a:t>
            </a:r>
            <a:endParaRPr lang="en-US" altLang="ja-JP" sz="14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特定健康診査では異常値があった場合、医療機関での精密検査を勧めている。しかし、異常値があるにもかかわらず、医療機関への受診をしていない者が存在する。これらの対象者をレセプトにより見極める</a:t>
            </a:r>
            <a:r>
              <a:rPr lang="ja-JP" altLang="en-US" sz="1200" dirty="0">
                <a:latin typeface="ＭＳ 明朝"/>
                <a:ea typeface="ＭＳ 明朝"/>
                <a:cs typeface="Times New Roman" pitchFamily="18" charset="0"/>
              </a:rPr>
              <a:t>。</a:t>
            </a:r>
            <a:endParaRPr lang="en-US" altLang="ja-JP" sz="12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en-US" altLang="ja-JP" sz="1200" dirty="0">
                <a:latin typeface="ＭＳ 明朝"/>
                <a:ea typeface="ＭＳ 明朝"/>
                <a:cs typeface="Times New Roman" pitchFamily="18" charset="0"/>
              </a:rPr>
              <a:t>｢(1)</a:t>
            </a:r>
            <a:r>
              <a:rPr lang="zh-TW" altLang="en-US" sz="1200" dirty="0">
                <a:latin typeface="ＭＳ 明朝"/>
                <a:ea typeface="ＭＳ 明朝"/>
                <a:cs typeface="Times New Roman" pitchFamily="18" charset="0"/>
              </a:rPr>
              <a:t>特定健康診査</a:t>
            </a:r>
            <a:r>
              <a:rPr lang="ja-JP" altLang="en-US" sz="1200" dirty="0">
                <a:latin typeface="ＭＳ 明朝"/>
                <a:ea typeface="ＭＳ 明朝"/>
                <a:cs typeface="Times New Roman" pitchFamily="18" charset="0"/>
              </a:rPr>
              <a:t>及びレセプトデータによる指導対象者群分析の分析</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において</a:t>
            </a:r>
            <a:r>
              <a:rPr lang="en-US" altLang="ja-JP" sz="1200" dirty="0">
                <a:latin typeface="ＭＳ 明朝"/>
                <a:ea typeface="ＭＳ 明朝"/>
                <a:cs typeface="Times New Roman" pitchFamily="18" charset="0"/>
              </a:rPr>
              <a:t>｢4.</a:t>
            </a:r>
            <a:r>
              <a:rPr lang="ja-JP" altLang="en-US" sz="1200" dirty="0">
                <a:latin typeface="ＭＳ 明朝"/>
                <a:ea typeface="ＭＳ 明朝"/>
                <a:cs typeface="Times New Roman" pitchFamily="18" charset="0"/>
              </a:rPr>
              <a:t>医療機関受診勧奨対象者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のうち、医療機関への受診をしていない</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健診異常値放置者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に該当する</a:t>
            </a:r>
            <a:r>
              <a:rPr lang="en-US" altLang="ja-JP" sz="1200" dirty="0">
                <a:latin typeface="ＭＳ 明朝"/>
                <a:ea typeface="ＭＳ 明朝"/>
                <a:cs typeface="Times New Roman" pitchFamily="18" charset="0"/>
              </a:rPr>
              <a:t>300</a:t>
            </a:r>
            <a:r>
              <a:rPr lang="ja-JP" altLang="en-US" sz="1200" dirty="0">
                <a:latin typeface="ＭＳ 明朝"/>
                <a:ea typeface="ＭＳ 明朝"/>
                <a:cs typeface="Times New Roman" pitchFamily="18" charset="0"/>
              </a:rPr>
              <a:t>人が健診異常値放置受診勧奨対象者となる。</a:t>
            </a:r>
            <a:endParaRPr lang="en-US" altLang="ja-JP" sz="1200" dirty="0">
              <a:latin typeface="ＭＳ 明朝" panose="02020609040205080304" pitchFamily="17" charset="-128"/>
              <a:ea typeface="ＭＳ 明朝" panose="02020609040205080304" pitchFamily="17" charset="-128"/>
            </a:endParaRPr>
          </a:p>
        </p:txBody>
      </p:sp>
      <p:sp>
        <p:nvSpPr>
          <p:cNvPr id="15" name="Rectangle 5"/>
          <p:cNvSpPr>
            <a:spLocks noChangeArrowheads="1"/>
          </p:cNvSpPr>
          <p:nvPr/>
        </p:nvSpPr>
        <p:spPr bwMode="auto">
          <a:xfrm>
            <a:off x="381001" y="5400471"/>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lang="ja-JP" altLang="en-US" sz="1200" dirty="0">
                <a:latin typeface="ＭＳ 明朝"/>
                <a:ea typeface="ＭＳ 明朝"/>
                <a:cs typeface="ＭＳ Ｐゴシック" pitchFamily="50" charset="-128"/>
              </a:rPr>
              <a:t>除外設定</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健診異常値放置</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6" name="Rectangle 5"/>
          <p:cNvSpPr>
            <a:spLocks noChangeArrowheads="1"/>
          </p:cNvSpPr>
          <p:nvPr/>
        </p:nvSpPr>
        <p:spPr bwMode="auto">
          <a:xfrm>
            <a:off x="381000" y="1991587"/>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lang="ja-JP" altLang="en-US" sz="1200" dirty="0">
                <a:latin typeface="ＭＳ 明朝"/>
                <a:ea typeface="ＭＳ 明朝"/>
                <a:cs typeface="ＭＳ Ｐゴシック" pitchFamily="50" charset="-128"/>
              </a:rPr>
              <a:t>条件設定による指導対象者の特定</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健診異常値放置</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46</a:t>
            </a:fld>
            <a:endParaRPr kumimoji="1" lang="ja-JP" altLang="en-US" dirty="0">
              <a:latin typeface="ＭＳ 明朝"/>
              <a:ea typeface="ＭＳ 明朝"/>
            </a:endParaRPr>
          </a:p>
        </p:txBody>
      </p:sp>
      <p:sp>
        <p:nvSpPr>
          <p:cNvPr id="12" name="注釈文章 3"/>
          <p:cNvSpPr>
            <a:spLocks noChangeAspect="1" noChangeArrowheads="1"/>
          </p:cNvSpPr>
          <p:nvPr/>
        </p:nvSpPr>
        <p:spPr bwMode="auto">
          <a:xfrm>
            <a:off x="397044" y="7017288"/>
            <a:ext cx="6408711"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健康診査データは平成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月健診分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pic>
        <p:nvPicPr>
          <p:cNvPr id="2" name="図 1"/>
          <p:cNvPicPr>
            <a:picLocks noChangeAspect="1"/>
          </p:cNvPicPr>
          <p:nvPr/>
        </p:nvPicPr>
        <p:blipFill>
          <a:blip r:embed="rId3"/>
          <a:stretch>
            <a:fillRect/>
          </a:stretch>
        </p:blipFill>
        <p:spPr>
          <a:xfrm>
            <a:off x="372930" y="2264684"/>
            <a:ext cx="6128750" cy="1011365"/>
          </a:xfrm>
          <a:prstGeom prst="rect">
            <a:avLst/>
          </a:prstGeom>
        </p:spPr>
      </p:pic>
    </p:spTree>
    <p:extLst>
      <p:ext uri="{BB962C8B-B14F-4D97-AF65-F5344CB8AC3E}">
        <p14:creationId xmlns:p14="http://schemas.microsoft.com/office/powerpoint/2010/main" val="197863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
          <p:cNvSpPr>
            <a:spLocks noChangeAspect="1" noChangeArrowheads="1"/>
          </p:cNvSpPr>
          <p:nvPr/>
        </p:nvSpPr>
        <p:spPr bwMode="auto">
          <a:xfrm>
            <a:off x="368660" y="190500"/>
            <a:ext cx="6120680" cy="184054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kumimoji="1" lang="ja-JP" altLang="en-US" sz="1200" i="0" u="none" strike="noStrike" cap="none" normalizeH="0" baseline="0" dirty="0">
                <a:ln>
                  <a:noFill/>
                </a:ln>
                <a:effectLst/>
                <a:latin typeface="ＭＳ 明朝"/>
                <a:ea typeface="ＭＳ 明朝"/>
                <a:cs typeface="Times New Roman" pitchFamily="18" charset="0"/>
              </a:rPr>
              <a:t>　次に、残る対象者</a:t>
            </a:r>
            <a:r>
              <a:rPr lang="en-US" altLang="ja-JP" sz="1200" dirty="0">
                <a:latin typeface="ＭＳ 明朝"/>
                <a:ea typeface="ＭＳ 明朝"/>
                <a:cs typeface="Times New Roman" pitchFamily="18" charset="0"/>
              </a:rPr>
              <a:t>231</a:t>
            </a:r>
            <a:r>
              <a:rPr lang="ja-JP" altLang="en-US" sz="1200" dirty="0">
                <a:latin typeface="ＭＳ 明朝"/>
                <a:ea typeface="ＭＳ 明朝"/>
                <a:cs typeface="Times New Roman" pitchFamily="18" charset="0"/>
              </a:rPr>
              <a:t>人</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のうち、</a:t>
            </a:r>
            <a:r>
              <a:rPr lang="zh-TW"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保健事業</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の</a:t>
            </a:r>
            <a:r>
              <a:rPr lang="zh-TW"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実施</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効果が高い対象者を特定する。これは費用対効果を重視し、</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優先順位</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を決めるためである。健診異常値放置受診勧奨対象者の判定は、厚生労働省の定める受診勧奨判定値</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血糖、血圧、脂質</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を用いた結果、異常が認められ、かつ生活習慣病</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糖尿病、高血圧症、脂質異常症</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に対するレセプトが発生していない対象者を特定する。ここでは受診勧奨判定異常値因子数</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血糖、血圧、脂質</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が多い患者を優先とし、喫煙の有無によりリスクを判定した。 </a:t>
            </a:r>
          </a:p>
          <a:p>
            <a:pPr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　これら対象者はすべてが受診勧奨対象者ではあるが、通知件数の制約により優先順位を設定する必要がある場合、候補者</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より順に対象者を選択する</a:t>
            </a:r>
            <a:r>
              <a:rPr lang="ja-JP" altLang="en-US" sz="1200" dirty="0">
                <a:latin typeface="ＭＳ 明朝"/>
                <a:ea typeface="ＭＳ 明朝"/>
                <a:cs typeface="Times New Roman" pitchFamily="18" charset="0"/>
              </a:rPr>
              <a:t>。</a:t>
            </a:r>
            <a:endParaRPr kumimoji="1" lang="ja-JP" altLang="en-US" sz="1200" i="0" u="none" strike="noStrike" cap="none" normalizeH="0" baseline="0" dirty="0">
              <a:ln>
                <a:noFill/>
              </a:ln>
              <a:effectLst/>
              <a:latin typeface="ＭＳ 明朝"/>
              <a:ea typeface="ＭＳ 明朝"/>
              <a:cs typeface="ＭＳ Ｐゴシック" pitchFamily="50" charset="-128"/>
            </a:endParaRPr>
          </a:p>
        </p:txBody>
      </p:sp>
      <p:sp>
        <p:nvSpPr>
          <p:cNvPr id="12" name="Rectangle 5"/>
          <p:cNvSpPr>
            <a:spLocks noChangeArrowheads="1"/>
          </p:cNvSpPr>
          <p:nvPr/>
        </p:nvSpPr>
        <p:spPr bwMode="auto">
          <a:xfrm>
            <a:off x="368660" y="2243994"/>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lang="ja-JP" altLang="en-US" sz="1200" dirty="0">
                <a:latin typeface="ＭＳ 明朝"/>
                <a:ea typeface="ＭＳ 明朝"/>
                <a:cs typeface="ＭＳ Ｐゴシック" pitchFamily="50" charset="-128"/>
              </a:rPr>
              <a:t>優先順位</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健診異常値放置</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47</a:t>
            </a:fld>
            <a:endParaRPr kumimoji="1" lang="ja-JP" altLang="en-US" dirty="0">
              <a:latin typeface="ＭＳ 明朝"/>
              <a:ea typeface="ＭＳ 明朝"/>
            </a:endParaRPr>
          </a:p>
        </p:txBody>
      </p:sp>
      <p:sp>
        <p:nvSpPr>
          <p:cNvPr id="7" name="注釈文章 3"/>
          <p:cNvSpPr>
            <a:spLocks noChangeAspect="1" noChangeArrowheads="1"/>
          </p:cNvSpPr>
          <p:nvPr/>
        </p:nvSpPr>
        <p:spPr bwMode="auto">
          <a:xfrm>
            <a:off x="381003" y="5569998"/>
            <a:ext cx="6408711"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健康診査データは平成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月健診分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pic>
        <p:nvPicPr>
          <p:cNvPr id="5" name="図 4">
            <a:extLst>
              <a:ext uri="{FF2B5EF4-FFF2-40B4-BE49-F238E27FC236}">
                <a16:creationId xmlns:a16="http://schemas.microsoft.com/office/drawing/2014/main" id="{CE8DF618-4A76-47A8-9E15-D528FB8D0A41}"/>
              </a:ext>
            </a:extLst>
          </p:cNvPr>
          <p:cNvPicPr>
            <a:picLocks noChangeAspect="1"/>
          </p:cNvPicPr>
          <p:nvPr/>
        </p:nvPicPr>
        <p:blipFill>
          <a:blip r:embed="rId2"/>
          <a:stretch>
            <a:fillRect/>
          </a:stretch>
        </p:blipFill>
        <p:spPr>
          <a:xfrm>
            <a:off x="350837" y="2567128"/>
            <a:ext cx="6202626" cy="2963235"/>
          </a:xfrm>
          <a:prstGeom prst="rect">
            <a:avLst/>
          </a:prstGeom>
        </p:spPr>
      </p:pic>
    </p:spTree>
    <p:extLst>
      <p:ext uri="{BB962C8B-B14F-4D97-AF65-F5344CB8AC3E}">
        <p14:creationId xmlns:p14="http://schemas.microsoft.com/office/powerpoint/2010/main" val="247292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9405" y="6545169"/>
            <a:ext cx="6155284" cy="1321980"/>
          </a:xfrm>
          <a:prstGeom prst="rect">
            <a:avLst/>
          </a:prstGeom>
        </p:spPr>
      </p:pic>
      <p:pic>
        <p:nvPicPr>
          <p:cNvPr id="2" name="図 1"/>
          <p:cNvPicPr>
            <a:picLocks noChangeAspect="1"/>
          </p:cNvPicPr>
          <p:nvPr/>
        </p:nvPicPr>
        <p:blipFill>
          <a:blip r:embed="rId3"/>
          <a:stretch>
            <a:fillRect/>
          </a:stretch>
        </p:blipFill>
        <p:spPr>
          <a:xfrm>
            <a:off x="367292" y="2652098"/>
            <a:ext cx="6167397" cy="1672209"/>
          </a:xfrm>
          <a:prstGeom prst="rect">
            <a:avLst/>
          </a:prstGeom>
        </p:spPr>
      </p:pic>
      <p:sp>
        <p:nvSpPr>
          <p:cNvPr id="16" name="タイトル 1"/>
          <p:cNvSpPr txBox="1">
            <a:spLocks noChangeAspect="1"/>
          </p:cNvSpPr>
          <p:nvPr/>
        </p:nvSpPr>
        <p:spPr>
          <a:xfrm>
            <a:off x="368660" y="127000"/>
            <a:ext cx="6120680" cy="2428776"/>
          </a:xfrm>
          <a:prstGeom prst="rect">
            <a:avLst/>
          </a:prstGeom>
          <a:ln>
            <a:noFill/>
          </a:ln>
        </p:spPr>
        <p:txBody>
          <a:bodyPr vert="horz" lIns="0" tIns="45720" rIns="0" bIns="45720" rtlCol="0" anchor="t">
            <a:noAutofit/>
          </a:bodyPr>
          <a:lstStyle/>
          <a:p>
            <a:pPr>
              <a:lnSpc>
                <a:spcPct val="125000"/>
              </a:lnSpc>
              <a:spcBef>
                <a:spcPct val="0"/>
              </a:spcBef>
            </a:pPr>
            <a:r>
              <a:rPr lang="en-US" altLang="ja-JP" sz="1400" dirty="0">
                <a:latin typeface="ＭＳ 明朝"/>
                <a:ea typeface="ＭＳ 明朝"/>
                <a:cs typeface="Times New Roman" pitchFamily="18" charset="0"/>
              </a:rPr>
              <a:t>(5)</a:t>
            </a:r>
            <a:r>
              <a:rPr lang="ja-JP" altLang="en-US" sz="1400" dirty="0">
                <a:latin typeface="ＭＳ 明朝"/>
                <a:ea typeface="ＭＳ 明朝"/>
                <a:cs typeface="Times New Roman" pitchFamily="18" charset="0"/>
              </a:rPr>
              <a:t>生活習慣病治療中断者に係る分析</a:t>
            </a:r>
            <a:endParaRPr lang="en-US" altLang="ja-JP" sz="14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生活習慣病は一度発症すると治癒することは少ないため病状の維持が重要となる。そのためには定期的な診療が必要であり、継続的な服薬が求められる。しかし、生活習慣病となった患者の中には服薬を適切に行わないケース、定期的な診療を自己の判断により止めてしまうケースがある。その結果、生活習慣病が進行し、脳卒中、心筋梗塞等の重篤な疾病を引き起こしてしまう可能性がある</a:t>
            </a:r>
            <a:r>
              <a:rPr lang="ja-JP" altLang="en-US" sz="1200" dirty="0">
                <a:latin typeface="ＭＳ 明朝"/>
                <a:ea typeface="ＭＳ 明朝"/>
                <a:cs typeface="Times New Roman" pitchFamily="18" charset="0"/>
              </a:rPr>
              <a:t>。</a:t>
            </a:r>
            <a:endParaRPr lang="en-US" altLang="ja-JP" sz="12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en-US" altLang="ja-JP" sz="1200" dirty="0">
                <a:latin typeface="ＭＳ 明朝"/>
                <a:ea typeface="ＭＳ 明朝"/>
                <a:cs typeface="Times New Roman" pitchFamily="18" charset="0"/>
              </a:rPr>
              <a:t>｢(1)</a:t>
            </a:r>
            <a:r>
              <a:rPr lang="zh-TW" altLang="en-US" sz="1200" dirty="0">
                <a:latin typeface="ＭＳ 明朝"/>
                <a:ea typeface="ＭＳ 明朝"/>
                <a:cs typeface="Times New Roman" pitchFamily="18" charset="0"/>
              </a:rPr>
              <a:t>特定健康診査</a:t>
            </a:r>
            <a:r>
              <a:rPr lang="ja-JP" altLang="en-US" sz="1200" dirty="0">
                <a:latin typeface="ＭＳ 明朝"/>
                <a:ea typeface="ＭＳ 明朝"/>
                <a:cs typeface="Times New Roman" pitchFamily="18" charset="0"/>
              </a:rPr>
              <a:t>及びレセプトデータによる指導対象者群分析</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において</a:t>
            </a:r>
            <a:r>
              <a:rPr lang="en-US" altLang="ja-JP" sz="1200" dirty="0">
                <a:latin typeface="ＭＳ 明朝"/>
                <a:ea typeface="ＭＳ 明朝"/>
                <a:cs typeface="Times New Roman" pitchFamily="18" charset="0"/>
              </a:rPr>
              <a:t>｢6.</a:t>
            </a:r>
            <a:r>
              <a:rPr lang="ja-JP" altLang="en-US" sz="1200" dirty="0">
                <a:latin typeface="ＭＳ 明朝"/>
                <a:ea typeface="ＭＳ 明朝"/>
                <a:cs typeface="Times New Roman" pitchFamily="18" charset="0"/>
              </a:rPr>
              <a:t>治療中断者</a:t>
            </a:r>
            <a:r>
              <a:rPr lang="en-US" altLang="ja-JP" sz="1200" dirty="0">
                <a:latin typeface="ＭＳ 明朝"/>
                <a:ea typeface="ＭＳ 明朝"/>
                <a:cs typeface="Times New Roman" pitchFamily="18" charset="0"/>
              </a:rPr>
              <a:t>｣</a:t>
            </a:r>
            <a:r>
              <a:rPr lang="ja-JP" altLang="en-US" sz="1200" dirty="0" err="1">
                <a:latin typeface="ＭＳ 明朝"/>
                <a:ea typeface="ＭＳ 明朝"/>
                <a:cs typeface="Times New Roman" pitchFamily="18" charset="0"/>
              </a:rPr>
              <a:t>と健</a:t>
            </a:r>
            <a:r>
              <a:rPr lang="ja-JP" altLang="en-US" sz="1200" dirty="0">
                <a:latin typeface="ＭＳ 明朝"/>
                <a:ea typeface="ＭＳ 明朝"/>
                <a:cs typeface="Times New Roman" pitchFamily="18" charset="0"/>
              </a:rPr>
              <a:t>診受診者のうちで治療中断が発生している患者</a:t>
            </a:r>
            <a:r>
              <a:rPr lang="en-US" altLang="ja-JP" sz="1200" dirty="0">
                <a:latin typeface="ＭＳ 明朝"/>
                <a:ea typeface="ＭＳ 明朝"/>
                <a:cs typeface="Times New Roman" pitchFamily="18" charset="0"/>
              </a:rPr>
              <a:t>13</a:t>
            </a:r>
            <a:r>
              <a:rPr lang="ja-JP" altLang="en-US" sz="1200" dirty="0">
                <a:latin typeface="ＭＳ 明朝"/>
                <a:ea typeface="ＭＳ 明朝"/>
                <a:cs typeface="Times New Roman" pitchFamily="18" charset="0"/>
              </a:rPr>
              <a:t>人が対象となる。</a:t>
            </a:r>
            <a:endParaRPr lang="en-US" altLang="ja-JP" sz="1200" dirty="0">
              <a:latin typeface="ＭＳ 明朝"/>
              <a:ea typeface="ＭＳ 明朝"/>
              <a:cs typeface="Times New Roman" pitchFamily="18" charset="0"/>
            </a:endParaRPr>
          </a:p>
        </p:txBody>
      </p:sp>
      <p:sp>
        <p:nvSpPr>
          <p:cNvPr id="24" name="Rectangle 1"/>
          <p:cNvSpPr>
            <a:spLocks noChangeArrowheads="1"/>
          </p:cNvSpPr>
          <p:nvPr/>
        </p:nvSpPr>
        <p:spPr bwMode="auto">
          <a:xfrm>
            <a:off x="369000" y="4996732"/>
            <a:ext cx="6120000" cy="103968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lvl="0" fontAlgn="base">
              <a:lnSpc>
                <a:spcPct val="125000"/>
              </a:lnSpc>
              <a:spcBef>
                <a:spcPct val="0"/>
              </a:spcBef>
              <a:spcAft>
                <a:spcPct val="0"/>
              </a:spcAft>
            </a:pPr>
            <a:r>
              <a:rPr kumimoji="1" lang="ja-JP" altLang="en-US" sz="1200" i="0" u="none" strike="noStrike" cap="none" normalizeH="0" baseline="0" dirty="0">
                <a:ln>
                  <a:noFill/>
                </a:ln>
                <a:effectLst/>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次に、指導対象者として適切ではない可能性がある患者を</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除外設定</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により除外する。</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がん患者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難病患者</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に関しては、すでにこれらの疾患について医療機関での治療を受けており、生活習慣病の治療を意図的に中止している可能性も考えられる。また、指導が困難な可能性がある患者、事業の効果を測定できない患者についても除外する</a:t>
            </a:r>
            <a:r>
              <a:rPr lang="ja-JP" altLang="en-US" sz="1200" dirty="0">
                <a:latin typeface="ＭＳ 明朝"/>
                <a:ea typeface="ＭＳ 明朝"/>
                <a:cs typeface="Times New Roman" pitchFamily="18" charset="0"/>
              </a:rPr>
              <a:t>。</a:t>
            </a:r>
            <a:endParaRPr kumimoji="1" lang="ja-JP" altLang="en-US" sz="1200" i="0" u="none" strike="noStrike" cap="none" normalizeH="0" baseline="0" dirty="0">
              <a:ln>
                <a:noFill/>
              </a:ln>
              <a:effectLst/>
              <a:latin typeface="ＭＳ 明朝"/>
              <a:ea typeface="ＭＳ 明朝"/>
              <a:cs typeface="ＭＳ Ｐゴシック" pitchFamily="50" charset="-128"/>
            </a:endParaRPr>
          </a:p>
        </p:txBody>
      </p:sp>
      <p:sp>
        <p:nvSpPr>
          <p:cNvPr id="21" name="Rectangle 2"/>
          <p:cNvSpPr>
            <a:spLocks noChangeArrowheads="1"/>
          </p:cNvSpPr>
          <p:nvPr/>
        </p:nvSpPr>
        <p:spPr bwMode="auto">
          <a:xfrm>
            <a:off x="381000" y="6261864"/>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除外設定</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r>
              <a:rPr lang="ja-JP" altLang="en-US" sz="1200" dirty="0">
                <a:latin typeface="ＭＳ 明朝"/>
                <a:ea typeface="ＭＳ 明朝"/>
                <a:cs typeface="Times New Roman" pitchFamily="18" charset="0"/>
              </a:rPr>
              <a:t>生活習慣病治療中断者</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endPar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23" name="Rectangle 5"/>
          <p:cNvSpPr>
            <a:spLocks noChangeArrowheads="1"/>
          </p:cNvSpPr>
          <p:nvPr/>
        </p:nvSpPr>
        <p:spPr bwMode="auto">
          <a:xfrm>
            <a:off x="381000" y="2368216"/>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条件設定による指導対象者の特定</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Times New Roman" pitchFamily="18" charset="0"/>
              </a:rPr>
              <a:t>生活習慣病治療中断者</a:t>
            </a:r>
            <a:r>
              <a:rPr lang="en-US" altLang="ja-JP" sz="1200" dirty="0">
                <a:latin typeface="ＭＳ 明朝"/>
                <a:ea typeface="ＭＳ 明朝"/>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2" name="注釈文章 3"/>
          <p:cNvSpPr>
            <a:spLocks noChangeArrowheads="1"/>
          </p:cNvSpPr>
          <p:nvPr/>
        </p:nvSpPr>
        <p:spPr bwMode="auto">
          <a:xfrm>
            <a:off x="379405" y="4324307"/>
            <a:ext cx="6408712"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3" name="注釈文章 3"/>
          <p:cNvSpPr>
            <a:spLocks noChangeAspect="1" noChangeArrowheads="1"/>
          </p:cNvSpPr>
          <p:nvPr/>
        </p:nvSpPr>
        <p:spPr bwMode="auto">
          <a:xfrm>
            <a:off x="381000" y="7858757"/>
            <a:ext cx="6336704"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48</a:t>
            </a:fld>
            <a:endParaRPr kumimoji="1" lang="ja-JP" altLang="en-US" dirty="0">
              <a:latin typeface="ＭＳ 明朝"/>
              <a:ea typeface="ＭＳ 明朝"/>
            </a:endParaRPr>
          </a:p>
        </p:txBody>
      </p:sp>
    </p:spTree>
    <p:extLst>
      <p:ext uri="{BB962C8B-B14F-4D97-AF65-F5344CB8AC3E}">
        <p14:creationId xmlns:p14="http://schemas.microsoft.com/office/powerpoint/2010/main" val="38214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_大_3"/>
          <p:cNvSpPr txBox="1">
            <a:spLocks/>
          </p:cNvSpPr>
          <p:nvPr/>
        </p:nvSpPr>
        <p:spPr>
          <a:xfrm>
            <a:off x="333375" y="3942000"/>
            <a:ext cx="6191251" cy="1260000"/>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gn="ct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a:t>
            </a:r>
            <a:endParaRPr kumimoji="0" lang="en-US" altLang="ja-JP"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保険者の特性把握と分析結果</a:t>
            </a:r>
          </a:p>
        </p:txBody>
      </p:sp>
      <p:sp>
        <p:nvSpPr>
          <p:cNvPr id="5" name="スライド番号プレースホルダー 4">
            <a:extLst>
              <a:ext uri="{FF2B5EF4-FFF2-40B4-BE49-F238E27FC236}">
                <a16:creationId xmlns:a16="http://schemas.microsoft.com/office/drawing/2014/main" id="{5EBA6C85-30A1-488D-8CF1-3DE823A18FC8}"/>
              </a:ext>
            </a:extLst>
          </p:cNvPr>
          <p:cNvSpPr>
            <a:spLocks noGrp="1"/>
          </p:cNvSpPr>
          <p:nvPr>
            <p:ph type="sldNum" sz="quarter" idx="12"/>
          </p:nvPr>
        </p:nvSpPr>
        <p:spPr/>
        <p:txBody>
          <a:bodyPr/>
          <a:lstStyle/>
          <a:p>
            <a:fld id="{420EA04B-0610-44E1-BBA9-CB539F9A7CEB}" type="slidenum">
              <a:rPr kumimoji="1" lang="ja-JP" altLang="en-US" smtClean="0"/>
              <a:pPr/>
              <a:t>4</a:t>
            </a:fld>
            <a:endParaRPr kumimoji="1" lang="ja-JP" altLang="en-US" dirty="0"/>
          </a:p>
        </p:txBody>
      </p:sp>
    </p:spTree>
    <p:extLst>
      <p:ext uri="{BB962C8B-B14F-4D97-AF65-F5344CB8AC3E}">
        <p14:creationId xmlns:p14="http://schemas.microsoft.com/office/powerpoint/2010/main" val="3090632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1835695"/>
            <a:ext cx="6223002" cy="2794001"/>
          </a:xfrm>
          <a:prstGeom prst="rect">
            <a:avLst/>
          </a:prstGeom>
        </p:spPr>
      </p:pic>
      <p:sp>
        <p:nvSpPr>
          <p:cNvPr id="25" name="Rectangle 1"/>
          <p:cNvSpPr>
            <a:spLocks noChangeAspect="1" noChangeArrowheads="1"/>
          </p:cNvSpPr>
          <p:nvPr/>
        </p:nvSpPr>
        <p:spPr bwMode="auto">
          <a:xfrm>
            <a:off x="368660" y="190500"/>
            <a:ext cx="6120680" cy="121314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lvl="0" fontAlgn="base">
              <a:lnSpc>
                <a:spcPct val="125000"/>
              </a:lnSpc>
              <a:spcBef>
                <a:spcPct val="0"/>
              </a:spcBef>
              <a:spcAft>
                <a:spcPct val="0"/>
              </a:spcAft>
            </a:pPr>
            <a:r>
              <a:rPr kumimoji="1" lang="ja-JP" altLang="en-US" sz="1200" i="0" u="none" strike="noStrike" cap="none" normalizeH="0" baseline="0" dirty="0">
                <a:ln>
                  <a:noFill/>
                </a:ln>
                <a:effectLst/>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次に、残る対象者</a:t>
            </a:r>
            <a:r>
              <a:rPr lang="en-US" altLang="ja-JP" sz="1200" dirty="0">
                <a:latin typeface="ＭＳ 明朝" panose="02020609040205080304" pitchFamily="17" charset="-128"/>
                <a:ea typeface="ＭＳ 明朝" panose="02020609040205080304" pitchFamily="17" charset="-128"/>
                <a:cs typeface="Times New Roman" pitchFamily="18" charset="0"/>
              </a:rPr>
              <a:t>12</a:t>
            </a:r>
            <a:r>
              <a:rPr lang="ja-JP" altLang="en-US" sz="1200" dirty="0">
                <a:latin typeface="ＭＳ 明朝" panose="02020609040205080304" pitchFamily="17" charset="-128"/>
                <a:ea typeface="ＭＳ 明朝" panose="02020609040205080304" pitchFamily="17" charset="-128"/>
                <a:cs typeface="Times New Roman" pitchFamily="18" charset="0"/>
              </a:rPr>
              <a:t>人のうち、</a:t>
            </a:r>
            <a:r>
              <a:rPr lang="zh-TW" altLang="en-US" sz="1200" dirty="0">
                <a:latin typeface="ＭＳ 明朝" panose="02020609040205080304" pitchFamily="17" charset="-128"/>
                <a:ea typeface="ＭＳ 明朝" panose="02020609040205080304" pitchFamily="17" charset="-128"/>
                <a:cs typeface="Times New Roman" pitchFamily="18" charset="0"/>
              </a:rPr>
              <a:t>保健事業</a:t>
            </a:r>
            <a:r>
              <a:rPr lang="ja-JP" altLang="en-US" sz="1200" dirty="0">
                <a:latin typeface="ＭＳ 明朝" panose="02020609040205080304" pitchFamily="17" charset="-128"/>
                <a:ea typeface="ＭＳ 明朝" panose="02020609040205080304" pitchFamily="17" charset="-128"/>
                <a:cs typeface="Times New Roman" pitchFamily="18" charset="0"/>
              </a:rPr>
              <a:t>の</a:t>
            </a:r>
            <a:r>
              <a:rPr lang="zh-TW" altLang="en-US" sz="1200" dirty="0">
                <a:latin typeface="ＭＳ 明朝" panose="02020609040205080304" pitchFamily="17" charset="-128"/>
                <a:ea typeface="ＭＳ 明朝" panose="02020609040205080304" pitchFamily="17" charset="-128"/>
                <a:cs typeface="Times New Roman" pitchFamily="18" charset="0"/>
              </a:rPr>
              <a:t>実施</a:t>
            </a:r>
            <a:r>
              <a:rPr lang="ja-JP" altLang="en-US" sz="1200" dirty="0">
                <a:latin typeface="ＭＳ 明朝" panose="02020609040205080304" pitchFamily="17" charset="-128"/>
                <a:ea typeface="ＭＳ 明朝" panose="02020609040205080304" pitchFamily="17" charset="-128"/>
                <a:cs typeface="Times New Roman" pitchFamily="18" charset="0"/>
              </a:rPr>
              <a:t>効果が高い対象者を特定する。これは費用対効果を重視し、</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優先順位</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を決めるためである。生活習慣病治療中断者の判定は、過去のレセプトデータから医療機関への受診頻度を確認し、その受診頻度に応じた期間を超えて、医療機関への受診が確認されない患者を特定する。ここでは生活習慣病の有病数が多い患者を優先とした</a:t>
            </a:r>
            <a:r>
              <a:rPr lang="ja-JP" altLang="en-US" sz="1200" dirty="0">
                <a:latin typeface="ＭＳ 明朝"/>
                <a:ea typeface="ＭＳ 明朝"/>
                <a:cs typeface="Times New Roman" pitchFamily="18" charset="0"/>
              </a:rPr>
              <a:t>。</a:t>
            </a:r>
            <a:endParaRPr kumimoji="1" lang="ja-JP" altLang="en-US" sz="1200" i="0" u="none" strike="noStrike" cap="none" normalizeH="0" baseline="0" dirty="0">
              <a:ln>
                <a:noFill/>
              </a:ln>
              <a:effectLst/>
              <a:latin typeface="ＭＳ 明朝"/>
              <a:ea typeface="ＭＳ 明朝"/>
              <a:cs typeface="ＭＳ Ｐゴシック" pitchFamily="50" charset="-128"/>
            </a:endParaRPr>
          </a:p>
        </p:txBody>
      </p:sp>
      <p:sp>
        <p:nvSpPr>
          <p:cNvPr id="17" name="注釈文章 6"/>
          <p:cNvSpPr>
            <a:spLocks noChangeArrowheads="1"/>
          </p:cNvSpPr>
          <p:nvPr/>
        </p:nvSpPr>
        <p:spPr bwMode="auto">
          <a:xfrm>
            <a:off x="381000" y="4620258"/>
            <a:ext cx="6264696"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20" name="Rectangle 5"/>
          <p:cNvSpPr>
            <a:spLocks noChangeArrowheads="1"/>
          </p:cNvSpPr>
          <p:nvPr/>
        </p:nvSpPr>
        <p:spPr bwMode="auto">
          <a:xfrm>
            <a:off x="368660" y="1558697"/>
            <a:ext cx="6156114"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優先順位</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r>
              <a:rPr lang="ja-JP" altLang="en-US" sz="1200" dirty="0">
                <a:latin typeface="ＭＳ 明朝"/>
                <a:ea typeface="ＭＳ 明朝"/>
                <a:cs typeface="Times New Roman" pitchFamily="18" charset="0"/>
              </a:rPr>
              <a:t>生活習慣病治療中断者</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endPar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49</a:t>
            </a:fld>
            <a:endParaRPr kumimoji="1" lang="ja-JP" altLang="en-US" dirty="0">
              <a:latin typeface="ＭＳ 明朝"/>
              <a:ea typeface="ＭＳ 明朝"/>
            </a:endParaRPr>
          </a:p>
        </p:txBody>
      </p:sp>
    </p:spTree>
    <p:extLst>
      <p:ext uri="{BB962C8B-B14F-4D97-AF65-F5344CB8AC3E}">
        <p14:creationId xmlns:p14="http://schemas.microsoft.com/office/powerpoint/2010/main" val="3730901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6124" y="1899109"/>
            <a:ext cx="2774844" cy="1132381"/>
          </a:xfrm>
          <a:prstGeom prst="rect">
            <a:avLst/>
          </a:prstGeom>
        </p:spPr>
      </p:pic>
      <p:sp>
        <p:nvSpPr>
          <p:cNvPr id="12" name="Rectangle 1"/>
          <p:cNvSpPr>
            <a:spLocks noChangeAspect="1" noChangeArrowheads="1"/>
          </p:cNvSpPr>
          <p:nvPr/>
        </p:nvSpPr>
        <p:spPr bwMode="auto">
          <a:xfrm>
            <a:off x="368660" y="127003"/>
            <a:ext cx="6120680" cy="178070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en-US" altLang="ja-JP" sz="1400" dirty="0">
                <a:latin typeface="ＭＳ 明朝"/>
                <a:ea typeface="ＭＳ 明朝"/>
                <a:cs typeface="Times New Roman" pitchFamily="18" charset="0"/>
              </a:rPr>
              <a:t>(6)</a:t>
            </a:r>
            <a:r>
              <a:rPr lang="ja-JP" altLang="en-US" sz="1400" dirty="0">
                <a:latin typeface="ＭＳ 明朝"/>
                <a:ea typeface="ＭＳ 明朝"/>
                <a:cs typeface="Times New Roman" pitchFamily="18" charset="0"/>
              </a:rPr>
              <a:t>糖尿病性腎症重症化予防に係る分析</a:t>
            </a:r>
            <a:endParaRPr lang="en-US" altLang="ja-JP" sz="14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人工透析患者の分析を行った。</a:t>
            </a:r>
            <a:r>
              <a:rPr lang="en-US" altLang="ja-JP" sz="1200" dirty="0">
                <a:solidFill>
                  <a:prstClr val="black"/>
                </a:solidFill>
                <a:latin typeface="ＭＳ 明朝"/>
                <a:ea typeface="ＭＳ 明朝"/>
              </a:rPr>
              <a:t>｢</a:t>
            </a:r>
            <a:r>
              <a:rPr lang="ja-JP" altLang="en-US" sz="1200" dirty="0">
                <a:solidFill>
                  <a:prstClr val="black"/>
                </a:solidFill>
                <a:latin typeface="ＭＳ 明朝"/>
                <a:ea typeface="ＭＳ 明朝"/>
              </a:rPr>
              <a:t>透析</a:t>
            </a:r>
            <a:r>
              <a:rPr lang="en-US" altLang="ja-JP" sz="1200" dirty="0">
                <a:solidFill>
                  <a:prstClr val="black"/>
                </a:solidFill>
                <a:latin typeface="ＭＳ 明朝"/>
                <a:ea typeface="ＭＳ 明朝"/>
              </a:rPr>
              <a:t>｣</a:t>
            </a:r>
            <a:r>
              <a:rPr lang="ja-JP" altLang="en-US" sz="1200" dirty="0">
                <a:solidFill>
                  <a:prstClr val="black"/>
                </a:solidFill>
                <a:latin typeface="ＭＳ 明朝"/>
                <a:ea typeface="ＭＳ 明朝"/>
              </a:rPr>
              <a:t>は傷病名ではないため、</a:t>
            </a:r>
            <a:r>
              <a:rPr lang="en-US" altLang="ja-JP" sz="1200" dirty="0">
                <a:solidFill>
                  <a:prstClr val="black"/>
                </a:solidFill>
                <a:latin typeface="ＭＳ 明朝"/>
                <a:ea typeface="ＭＳ 明朝"/>
              </a:rPr>
              <a:t>｢</a:t>
            </a:r>
            <a:r>
              <a:rPr lang="ja-JP" altLang="en-US" sz="1200" dirty="0">
                <a:solidFill>
                  <a:prstClr val="black"/>
                </a:solidFill>
                <a:latin typeface="ＭＳ 明朝"/>
                <a:ea typeface="ＭＳ 明朝"/>
              </a:rPr>
              <a:t>透析</a:t>
            </a:r>
            <a:r>
              <a:rPr lang="en-US" altLang="ja-JP" sz="1200" dirty="0">
                <a:solidFill>
                  <a:prstClr val="black"/>
                </a:solidFill>
                <a:latin typeface="ＭＳ 明朝"/>
                <a:ea typeface="ＭＳ 明朝"/>
              </a:rPr>
              <a:t>｣</a:t>
            </a:r>
            <a:r>
              <a:rPr lang="ja-JP" altLang="en-US" sz="1200" dirty="0">
                <a:solidFill>
                  <a:prstClr val="black"/>
                </a:solidFill>
                <a:latin typeface="ＭＳ 明朝"/>
                <a:ea typeface="ＭＳ 明朝"/>
              </a:rPr>
              <a:t>にあたる診療行為が行われている患者を特定し、集計した。</a:t>
            </a:r>
            <a:endParaRPr lang="en-US" altLang="ja-JP" sz="1200" dirty="0">
              <a:solidFill>
                <a:prstClr val="black"/>
              </a:solidFill>
              <a:latin typeface="ＭＳ 明朝"/>
              <a:ea typeface="ＭＳ 明朝"/>
            </a:endParaRPr>
          </a:p>
          <a:p>
            <a:pPr>
              <a:lnSpc>
                <a:spcPct val="125000"/>
              </a:lnSpc>
              <a:spcBef>
                <a:spcPct val="0"/>
              </a:spcBef>
            </a:pPr>
            <a:r>
              <a:rPr lang="ja-JP" altLang="en-US" sz="1200" dirty="0">
                <a:solidFill>
                  <a:prstClr val="black"/>
                </a:solidFill>
                <a:latin typeface="ＭＳ 明朝"/>
                <a:ea typeface="ＭＳ 明朝"/>
              </a:rPr>
              <a:t>　分析の結果、起因が明らかとなった患者のうち、</a:t>
            </a:r>
            <a:r>
              <a:rPr lang="en-US" altLang="ja-JP" sz="1200" dirty="0">
                <a:solidFill>
                  <a:prstClr val="black"/>
                </a:solidFill>
                <a:latin typeface="ＭＳ 明朝"/>
                <a:ea typeface="ＭＳ 明朝"/>
              </a:rPr>
              <a:t>75.0%</a:t>
            </a:r>
            <a:r>
              <a:rPr lang="ja-JP" altLang="en-US" sz="1200" dirty="0">
                <a:solidFill>
                  <a:prstClr val="black"/>
                </a:solidFill>
                <a:latin typeface="ＭＳ 明朝"/>
                <a:ea typeface="ＭＳ 明朝"/>
              </a:rPr>
              <a:t>が生活習慣を起因とするものであり、その</a:t>
            </a:r>
            <a:r>
              <a:rPr lang="en-US" altLang="ja-JP" sz="1200" dirty="0">
                <a:solidFill>
                  <a:prstClr val="black"/>
                </a:solidFill>
                <a:latin typeface="ＭＳ 明朝"/>
                <a:ea typeface="ＭＳ 明朝"/>
              </a:rPr>
              <a:t>100.0%</a:t>
            </a:r>
            <a:r>
              <a:rPr lang="ja-JP" altLang="en-US" sz="1200" dirty="0">
                <a:solidFill>
                  <a:prstClr val="black"/>
                </a:solidFill>
                <a:latin typeface="ＭＳ 明朝"/>
                <a:ea typeface="ＭＳ 明朝"/>
              </a:rPr>
              <a:t>が糖尿病を起因として透析となる、糖尿病性腎症であることが分かった。</a:t>
            </a:r>
            <a:endParaRPr lang="en-US" altLang="ja-JP" sz="1200" dirty="0">
              <a:solidFill>
                <a:prstClr val="black"/>
              </a:solidFill>
              <a:latin typeface="ＭＳ 明朝"/>
              <a:ea typeface="ＭＳ 明朝"/>
            </a:endParaRPr>
          </a:p>
        </p:txBody>
      </p:sp>
      <p:sp>
        <p:nvSpPr>
          <p:cNvPr id="15" name="Rectangle 5"/>
          <p:cNvSpPr>
            <a:spLocks noChangeArrowheads="1"/>
          </p:cNvSpPr>
          <p:nvPr/>
        </p:nvSpPr>
        <p:spPr bwMode="auto">
          <a:xfrm>
            <a:off x="381000" y="3024965"/>
            <a:ext cx="6336704"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pPr fontAlgn="base">
              <a:spcBef>
                <a:spcPct val="0"/>
              </a:spcBef>
              <a:spcAft>
                <a:spcPct val="0"/>
              </a:spcAft>
            </a:pPr>
            <a:r>
              <a:rPr lang="ja-JP" altLang="en-US" sz="800" dirty="0">
                <a:latin typeface="ＭＳ 明朝"/>
                <a:ea typeface="ＭＳ 明朝"/>
              </a:rPr>
              <a:t>データ化範囲</a:t>
            </a:r>
            <a:r>
              <a:rPr lang="en-US" altLang="ja-JP" sz="800" dirty="0">
                <a:latin typeface="ＭＳ 明朝"/>
                <a:ea typeface="ＭＳ 明朝"/>
              </a:rPr>
              <a:t>(</a:t>
            </a:r>
            <a:r>
              <a:rPr lang="ja-JP" altLang="en-US" sz="800" dirty="0">
                <a:latin typeface="ＭＳ 明朝"/>
                <a:ea typeface="ＭＳ 明朝"/>
              </a:rPr>
              <a:t>分析対象</a:t>
            </a:r>
            <a:r>
              <a:rPr lang="en-US" altLang="ja-JP" sz="800" dirty="0">
                <a:latin typeface="ＭＳ 明朝"/>
                <a:ea typeface="ＭＳ 明朝"/>
              </a:rPr>
              <a:t>)</a:t>
            </a:r>
            <a:r>
              <a:rPr lang="ja-JP" altLang="en-US" sz="800" dirty="0">
                <a:latin typeface="ＭＳ 明朝"/>
                <a:ea typeface="ＭＳ 明朝"/>
              </a:rPr>
              <a:t>期間内に</a:t>
            </a:r>
            <a:r>
              <a:rPr lang="en-US" altLang="ja-JP" sz="800" dirty="0">
                <a:latin typeface="ＭＳ 明朝"/>
                <a:ea typeface="ＭＳ 明朝"/>
              </a:rPr>
              <a:t>｢</a:t>
            </a:r>
            <a:r>
              <a:rPr lang="ja-JP" altLang="en-US" sz="800" dirty="0">
                <a:latin typeface="ＭＳ 明朝"/>
                <a:ea typeface="ＭＳ 明朝"/>
              </a:rPr>
              <a:t>腹膜透析</a:t>
            </a:r>
            <a:r>
              <a:rPr lang="en-US" altLang="ja-JP" sz="800" dirty="0">
                <a:latin typeface="ＭＳ 明朝"/>
                <a:ea typeface="ＭＳ 明朝"/>
              </a:rPr>
              <a:t>｣</a:t>
            </a:r>
            <a:r>
              <a:rPr lang="ja-JP" altLang="en-US" sz="800" dirty="0">
                <a:latin typeface="ＭＳ 明朝"/>
                <a:ea typeface="ＭＳ 明朝"/>
              </a:rPr>
              <a:t>もしくは</a:t>
            </a:r>
            <a:r>
              <a:rPr lang="en-US" altLang="ja-JP" sz="800" dirty="0">
                <a:latin typeface="ＭＳ 明朝"/>
                <a:ea typeface="ＭＳ 明朝"/>
              </a:rPr>
              <a:t>｢</a:t>
            </a:r>
            <a:r>
              <a:rPr lang="ja-JP" altLang="en-US" sz="800" dirty="0">
                <a:latin typeface="ＭＳ 明朝"/>
                <a:ea typeface="ＭＳ 明朝"/>
              </a:rPr>
              <a:t>血液透析</a:t>
            </a:r>
            <a:r>
              <a:rPr lang="en-US" altLang="ja-JP" sz="800" dirty="0">
                <a:latin typeface="ＭＳ 明朝"/>
                <a:ea typeface="ＭＳ 明朝"/>
              </a:rPr>
              <a:t>｣</a:t>
            </a:r>
            <a:r>
              <a:rPr lang="ja-JP" altLang="en-US" sz="800" dirty="0">
                <a:latin typeface="ＭＳ 明朝"/>
                <a:ea typeface="ＭＳ 明朝"/>
              </a:rPr>
              <a:t>の診療行為がある患者を対象に集計。 </a:t>
            </a:r>
            <a:endParaRPr lang="en-US" altLang="ja-JP" sz="800" dirty="0">
              <a:latin typeface="ＭＳ 明朝"/>
              <a:ea typeface="ＭＳ 明朝"/>
            </a:endParaRPr>
          </a:p>
          <a:p>
            <a:pPr fontAlgn="base">
              <a:spcBef>
                <a:spcPct val="0"/>
              </a:spcBef>
              <a:spcAft>
                <a:spcPct val="0"/>
              </a:spcAft>
            </a:pPr>
            <a:r>
              <a:rPr lang="ja-JP" altLang="en-US" sz="800" dirty="0">
                <a:latin typeface="ＭＳ 明朝"/>
                <a:ea typeface="ＭＳ 明朝"/>
              </a:rPr>
              <a:t>現時点で資格喪失している被保険者についても集計する。緊急透析と思われる患者は除く。 </a:t>
            </a:r>
            <a:endParaRPr lang="ja-JP" altLang="en-US" sz="800" dirty="0">
              <a:solidFill>
                <a:prstClr val="black"/>
              </a:solidFill>
              <a:latin typeface="ＭＳ 明朝"/>
              <a:ea typeface="ＭＳ 明朝"/>
              <a:cs typeface="ＭＳ Ｐゴシック" pitchFamily="50" charset="-128"/>
            </a:endParaRPr>
          </a:p>
        </p:txBody>
      </p:sp>
      <p:sp>
        <p:nvSpPr>
          <p:cNvPr id="20" name="Rectangle 5"/>
          <p:cNvSpPr>
            <a:spLocks noChangeAspect="1" noChangeArrowheads="1"/>
          </p:cNvSpPr>
          <p:nvPr/>
        </p:nvSpPr>
        <p:spPr bwMode="auto">
          <a:xfrm>
            <a:off x="381000" y="7021030"/>
            <a:ext cx="6336704" cy="707886"/>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r>
              <a:rPr lang="ja-JP" altLang="en-US" sz="800" dirty="0">
                <a:latin typeface="ＭＳ 明朝"/>
                <a:ea typeface="ＭＳ 明朝"/>
              </a:rPr>
              <a:t> </a:t>
            </a:r>
            <a:endParaRPr lang="en-US" altLang="ja-JP" sz="800" dirty="0">
              <a:latin typeface="ＭＳ 明朝"/>
              <a:ea typeface="ＭＳ 明朝"/>
            </a:endParaRPr>
          </a:p>
          <a:p>
            <a:pPr fontAlgn="base">
              <a:spcBef>
                <a:spcPct val="0"/>
              </a:spcBef>
              <a:spcAft>
                <a:spcPct val="0"/>
              </a:spcAft>
            </a:pPr>
            <a:r>
              <a:rPr lang="ja-JP" altLang="en-US" sz="800" dirty="0">
                <a:latin typeface="ＭＳ 明朝"/>
                <a:ea typeface="ＭＳ 明朝"/>
              </a:rPr>
              <a:t>データ化範囲</a:t>
            </a:r>
            <a:r>
              <a:rPr lang="en-US" altLang="ja-JP" sz="800" dirty="0">
                <a:latin typeface="ＭＳ 明朝"/>
                <a:ea typeface="ＭＳ 明朝"/>
              </a:rPr>
              <a:t>(</a:t>
            </a:r>
            <a:r>
              <a:rPr lang="ja-JP" altLang="en-US" sz="800" dirty="0">
                <a:latin typeface="ＭＳ 明朝"/>
                <a:ea typeface="ＭＳ 明朝"/>
              </a:rPr>
              <a:t>分析対象</a:t>
            </a:r>
            <a:r>
              <a:rPr lang="en-US" altLang="ja-JP" sz="800" dirty="0">
                <a:latin typeface="ＭＳ 明朝"/>
                <a:ea typeface="ＭＳ 明朝"/>
              </a:rPr>
              <a:t>)</a:t>
            </a:r>
            <a:r>
              <a:rPr lang="ja-JP" altLang="en-US" sz="800" dirty="0">
                <a:latin typeface="ＭＳ 明朝"/>
                <a:ea typeface="ＭＳ 明朝"/>
              </a:rPr>
              <a:t>期間内に</a:t>
            </a:r>
            <a:r>
              <a:rPr lang="en-US" altLang="ja-JP" sz="800" dirty="0">
                <a:latin typeface="ＭＳ 明朝"/>
                <a:ea typeface="ＭＳ 明朝"/>
              </a:rPr>
              <a:t>｢</a:t>
            </a:r>
            <a:r>
              <a:rPr lang="ja-JP" altLang="en-US" sz="800" dirty="0">
                <a:latin typeface="ＭＳ 明朝"/>
                <a:ea typeface="ＭＳ 明朝"/>
              </a:rPr>
              <a:t>腹膜透析</a:t>
            </a:r>
            <a:r>
              <a:rPr lang="en-US" altLang="ja-JP" sz="800" dirty="0">
                <a:latin typeface="ＭＳ 明朝"/>
                <a:ea typeface="ＭＳ 明朝"/>
              </a:rPr>
              <a:t>｣</a:t>
            </a:r>
            <a:r>
              <a:rPr lang="ja-JP" altLang="en-US" sz="800" dirty="0">
                <a:latin typeface="ＭＳ 明朝"/>
                <a:ea typeface="ＭＳ 明朝"/>
              </a:rPr>
              <a:t>もしくは</a:t>
            </a:r>
            <a:r>
              <a:rPr lang="en-US" altLang="ja-JP" sz="800" dirty="0">
                <a:latin typeface="ＭＳ 明朝"/>
                <a:ea typeface="ＭＳ 明朝"/>
              </a:rPr>
              <a:t>｢</a:t>
            </a:r>
            <a:r>
              <a:rPr lang="ja-JP" altLang="en-US" sz="800" dirty="0">
                <a:latin typeface="ＭＳ 明朝"/>
                <a:ea typeface="ＭＳ 明朝"/>
              </a:rPr>
              <a:t>血液透析</a:t>
            </a:r>
            <a:r>
              <a:rPr lang="en-US" altLang="ja-JP" sz="800" dirty="0">
                <a:latin typeface="ＭＳ 明朝"/>
                <a:ea typeface="ＭＳ 明朝"/>
              </a:rPr>
              <a:t>｣</a:t>
            </a:r>
            <a:r>
              <a:rPr lang="ja-JP" altLang="en-US" sz="800" dirty="0">
                <a:latin typeface="ＭＳ 明朝"/>
                <a:ea typeface="ＭＳ 明朝"/>
              </a:rPr>
              <a:t>の診療行為がある患者を対象に集計。 </a:t>
            </a:r>
            <a:endParaRPr lang="en-US" altLang="ja-JP" sz="800" dirty="0">
              <a:latin typeface="ＭＳ 明朝"/>
              <a:ea typeface="ＭＳ 明朝"/>
            </a:endParaRPr>
          </a:p>
          <a:p>
            <a:pPr fontAlgn="base">
              <a:spcBef>
                <a:spcPct val="0"/>
              </a:spcBef>
              <a:spcAft>
                <a:spcPct val="0"/>
              </a:spcAft>
            </a:pPr>
            <a:r>
              <a:rPr lang="ja-JP" altLang="en-US" sz="800" dirty="0">
                <a:latin typeface="ＭＳ 明朝"/>
                <a:ea typeface="ＭＳ 明朝"/>
              </a:rPr>
              <a:t>現時点で資格喪失している被保険者についても集計する。緊急透析と思われる患者は除く。 </a:t>
            </a:r>
            <a:endParaRPr lang="ja-JP" altLang="en-US" sz="800" dirty="0">
              <a:solidFill>
                <a:prstClr val="black"/>
              </a:solidFill>
              <a:latin typeface="ＭＳ 明朝"/>
              <a:ea typeface="ＭＳ 明朝"/>
              <a:cs typeface="ＭＳ Ｐゴシック" pitchFamily="50" charset="-128"/>
            </a:endParaRPr>
          </a:p>
          <a:p>
            <a:pPr lvl="0" fontAlgn="base">
              <a:spcBef>
                <a:spcPct val="0"/>
              </a:spcBef>
              <a:spcAft>
                <a:spcPct val="0"/>
              </a:spcAft>
            </a:pPr>
            <a:r>
              <a:rPr lang="en-US" altLang="ja-JP" sz="800" dirty="0">
                <a:latin typeface="ＭＳ 明朝"/>
                <a:ea typeface="ＭＳ 明朝"/>
              </a:rPr>
              <a:t>※</a:t>
            </a:r>
            <a:r>
              <a:rPr lang="ja-JP" altLang="en-US" sz="800" dirty="0">
                <a:latin typeface="ＭＳ 明朝"/>
                <a:ea typeface="ＭＳ 明朝"/>
              </a:rPr>
              <a:t>割合</a:t>
            </a:r>
            <a:r>
              <a:rPr lang="en-US" altLang="ja-JP" sz="800" dirty="0">
                <a:latin typeface="ＭＳ 明朝"/>
                <a:ea typeface="ＭＳ 明朝"/>
              </a:rPr>
              <a:t>…</a:t>
            </a:r>
            <a:r>
              <a:rPr lang="ja-JP" altLang="en-US" sz="800" dirty="0">
                <a:latin typeface="ＭＳ 明朝"/>
                <a:ea typeface="ＭＳ 明朝"/>
              </a:rPr>
              <a:t>小数第</a:t>
            </a:r>
            <a:r>
              <a:rPr lang="en-US" altLang="ja-JP" sz="800" dirty="0">
                <a:latin typeface="ＭＳ 明朝"/>
                <a:ea typeface="ＭＳ 明朝"/>
              </a:rPr>
              <a:t>2</a:t>
            </a:r>
            <a:r>
              <a:rPr lang="ja-JP" altLang="en-US" sz="800" dirty="0">
                <a:latin typeface="ＭＳ 明朝"/>
                <a:ea typeface="ＭＳ 明朝"/>
              </a:rPr>
              <a:t>位で四捨五入しているため、合計が</a:t>
            </a:r>
            <a:r>
              <a:rPr lang="en-US" altLang="ja-JP" sz="800" dirty="0">
                <a:latin typeface="ＭＳ 明朝"/>
                <a:ea typeface="ＭＳ 明朝"/>
              </a:rPr>
              <a:t>100%</a:t>
            </a:r>
            <a:r>
              <a:rPr lang="ja-JP" altLang="en-US" sz="800" dirty="0">
                <a:latin typeface="ＭＳ 明朝"/>
                <a:ea typeface="ＭＳ 明朝"/>
              </a:rPr>
              <a:t>にならない場合がある。 </a:t>
            </a:r>
            <a:endParaRPr lang="en-US" altLang="ja-JP" sz="800" dirty="0">
              <a:latin typeface="ＭＳ 明朝"/>
              <a:ea typeface="ＭＳ 明朝"/>
            </a:endParaRPr>
          </a:p>
        </p:txBody>
      </p:sp>
      <p:sp>
        <p:nvSpPr>
          <p:cNvPr id="7" name="Rectangle 4"/>
          <p:cNvSpPr>
            <a:spLocks noChangeArrowheads="1"/>
          </p:cNvSpPr>
          <p:nvPr/>
        </p:nvSpPr>
        <p:spPr bwMode="auto">
          <a:xfrm>
            <a:off x="371196" y="1619672"/>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ＭＳ 明朝"/>
                <a:ea typeface="ＭＳ 明朝"/>
                <a:cs typeface="ＭＳ Ｐゴシック" pitchFamily="50" charset="-128"/>
              </a:rPr>
              <a:t>対象レセプト期間内で</a:t>
            </a:r>
            <a:r>
              <a:rPr lang="en-US" altLang="ja-JP" sz="1200" dirty="0">
                <a:solidFill>
                  <a:prstClr val="black"/>
                </a:solidFill>
                <a:latin typeface="ＭＳ 明朝"/>
                <a:ea typeface="ＭＳ 明朝"/>
                <a:cs typeface="ＭＳ Ｐゴシック" pitchFamily="50" charset="-128"/>
              </a:rPr>
              <a:t>｢</a:t>
            </a:r>
            <a:r>
              <a:rPr lang="ja-JP" altLang="en-US" sz="1200" dirty="0">
                <a:solidFill>
                  <a:prstClr val="black"/>
                </a:solidFill>
                <a:latin typeface="ＭＳ 明朝"/>
                <a:ea typeface="ＭＳ 明朝"/>
                <a:cs typeface="ＭＳ Ｐゴシック" pitchFamily="50" charset="-128"/>
              </a:rPr>
              <a:t>透析</a:t>
            </a:r>
            <a:r>
              <a:rPr lang="en-US" altLang="ja-JP" sz="1200" dirty="0">
                <a:solidFill>
                  <a:prstClr val="black"/>
                </a:solidFill>
                <a:latin typeface="ＭＳ 明朝"/>
                <a:ea typeface="ＭＳ 明朝"/>
                <a:cs typeface="ＭＳ Ｐゴシック" pitchFamily="50" charset="-128"/>
              </a:rPr>
              <a:t>｣</a:t>
            </a:r>
            <a:r>
              <a:rPr lang="ja-JP" altLang="en-US" sz="1200" dirty="0">
                <a:solidFill>
                  <a:prstClr val="black"/>
                </a:solidFill>
                <a:latin typeface="ＭＳ 明朝"/>
                <a:ea typeface="ＭＳ 明朝"/>
                <a:cs typeface="ＭＳ Ｐゴシック" pitchFamily="50" charset="-128"/>
              </a:rPr>
              <a:t>に関する診療行為が行われている患者数</a:t>
            </a: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50</a:t>
            </a:fld>
            <a:endParaRPr kumimoji="1" lang="ja-JP" altLang="en-US" dirty="0">
              <a:latin typeface="ＭＳ 明朝"/>
              <a:ea typeface="ＭＳ 明朝"/>
            </a:endParaRPr>
          </a:p>
        </p:txBody>
      </p:sp>
      <p:sp>
        <p:nvSpPr>
          <p:cNvPr id="4" name="テキスト ボックス 3"/>
          <p:cNvSpPr txBox="1"/>
          <p:nvPr/>
        </p:nvSpPr>
        <p:spPr>
          <a:xfrm>
            <a:off x="476672" y="6748114"/>
            <a:ext cx="432048" cy="200055"/>
          </a:xfrm>
          <a:prstGeom prst="rect">
            <a:avLst/>
          </a:prstGeom>
          <a:solidFill>
            <a:schemeClr val="bg1"/>
          </a:solidFill>
        </p:spPr>
        <p:txBody>
          <a:bodyPr wrap="square" rtlCol="0">
            <a:spAutoFit/>
          </a:bodyPr>
          <a:lstStyle/>
          <a:p>
            <a:r>
              <a:rPr kumimoji="1" lang="en-US" altLang="ja-JP" sz="700" dirty="0"/>
              <a:t>6.2%</a:t>
            </a:r>
            <a:endParaRPr kumimoji="1" lang="ja-JP" altLang="en-US" sz="700" dirty="0"/>
          </a:p>
        </p:txBody>
      </p:sp>
      <p:sp>
        <p:nvSpPr>
          <p:cNvPr id="10" name="テキスト ボックス 9"/>
          <p:cNvSpPr txBox="1"/>
          <p:nvPr/>
        </p:nvSpPr>
        <p:spPr>
          <a:xfrm>
            <a:off x="4581128" y="5481890"/>
            <a:ext cx="432048" cy="200055"/>
          </a:xfrm>
          <a:prstGeom prst="rect">
            <a:avLst/>
          </a:prstGeom>
          <a:solidFill>
            <a:schemeClr val="accent6">
              <a:lumMod val="60000"/>
              <a:lumOff val="40000"/>
            </a:schemeClr>
          </a:solidFill>
        </p:spPr>
        <p:txBody>
          <a:bodyPr wrap="square" rtlCol="0">
            <a:spAutoFit/>
          </a:bodyPr>
          <a:lstStyle/>
          <a:p>
            <a:r>
              <a:rPr lang="en-US" altLang="ja-JP" sz="700" dirty="0"/>
              <a:t>100.0</a:t>
            </a:r>
            <a:r>
              <a:rPr kumimoji="1" lang="en-US" altLang="ja-JP" sz="700" dirty="0"/>
              <a:t>%</a:t>
            </a:r>
            <a:endParaRPr kumimoji="1" lang="ja-JP" altLang="en-US" sz="700" dirty="0"/>
          </a:p>
        </p:txBody>
      </p:sp>
      <p:pic>
        <p:nvPicPr>
          <p:cNvPr id="5" name="図 4">
            <a:extLst>
              <a:ext uri="{FF2B5EF4-FFF2-40B4-BE49-F238E27FC236}">
                <a16:creationId xmlns:a16="http://schemas.microsoft.com/office/drawing/2014/main" id="{9A62F91E-13B6-45B7-98FE-F1BB1CBEAFAF}"/>
              </a:ext>
            </a:extLst>
          </p:cNvPr>
          <p:cNvPicPr>
            <a:picLocks noChangeAspect="1"/>
          </p:cNvPicPr>
          <p:nvPr/>
        </p:nvPicPr>
        <p:blipFill>
          <a:blip r:embed="rId3"/>
          <a:stretch>
            <a:fillRect/>
          </a:stretch>
        </p:blipFill>
        <p:spPr>
          <a:xfrm>
            <a:off x="381000" y="3847039"/>
            <a:ext cx="5293523" cy="3156862"/>
          </a:xfrm>
          <a:prstGeom prst="rect">
            <a:avLst/>
          </a:prstGeom>
        </p:spPr>
      </p:pic>
    </p:spTree>
    <p:extLst>
      <p:ext uri="{BB962C8B-B14F-4D97-AF65-F5344CB8AC3E}">
        <p14:creationId xmlns:p14="http://schemas.microsoft.com/office/powerpoint/2010/main" val="460331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6667502"/>
            <a:ext cx="5902659" cy="1959144"/>
          </a:xfrm>
          <a:prstGeom prst="rect">
            <a:avLst/>
          </a:prstGeom>
        </p:spPr>
      </p:pic>
      <p:pic>
        <p:nvPicPr>
          <p:cNvPr id="2" name="図 1"/>
          <p:cNvPicPr>
            <a:picLocks noChangeAspect="1"/>
          </p:cNvPicPr>
          <p:nvPr/>
        </p:nvPicPr>
        <p:blipFill>
          <a:blip r:embed="rId3"/>
          <a:stretch>
            <a:fillRect/>
          </a:stretch>
        </p:blipFill>
        <p:spPr>
          <a:xfrm>
            <a:off x="381001" y="1597552"/>
            <a:ext cx="5902658" cy="2488870"/>
          </a:xfrm>
          <a:prstGeom prst="rect">
            <a:avLst/>
          </a:prstGeom>
        </p:spPr>
      </p:pic>
      <p:sp>
        <p:nvSpPr>
          <p:cNvPr id="19" name="タイトル 1"/>
          <p:cNvSpPr txBox="1">
            <a:spLocks noChangeAspect="1"/>
          </p:cNvSpPr>
          <p:nvPr/>
        </p:nvSpPr>
        <p:spPr>
          <a:xfrm>
            <a:off x="369000" y="126999"/>
            <a:ext cx="6120000" cy="1276649"/>
          </a:xfrm>
          <a:prstGeom prst="rect">
            <a:avLst/>
          </a:prstGeom>
          <a:ln>
            <a:noFill/>
          </a:ln>
        </p:spPr>
        <p:txBody>
          <a:bodyPr vert="horz" lIns="0" tIns="45720" rIns="0" bIns="45720" rtlCol="0" anchor="t">
            <a:noAutofit/>
          </a:bodyPr>
          <a:lstStyle/>
          <a:p>
            <a:pPr lvl="0">
              <a:lnSpc>
                <a:spcPct val="125000"/>
              </a:lnSpc>
              <a:spcBef>
                <a:spcPct val="0"/>
              </a:spcBef>
            </a:pPr>
            <a:r>
              <a:rPr lang="ja-JP" altLang="en-US" sz="1200" dirty="0">
                <a:latin typeface="ＭＳ 明朝"/>
                <a:ea typeface="ＭＳ 明朝"/>
                <a:cs typeface="Times New Roman" pitchFamily="18" charset="0"/>
              </a:rPr>
              <a:t>　</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腎症の起因分析と指導対象者適合分析</a:t>
            </a:r>
            <a:r>
              <a:rPr lang="en-US" altLang="ja-JP" sz="1200" dirty="0">
                <a:latin typeface="ＭＳ 明朝"/>
                <a:ea typeface="ＭＳ 明朝"/>
                <a:cs typeface="Times New Roman" pitchFamily="18" charset="0"/>
              </a:rPr>
              <a:t>｣｢Ⅱ</a:t>
            </a:r>
            <a:r>
              <a:rPr lang="ja-JP" altLang="en-US" sz="1200" dirty="0">
                <a:latin typeface="ＭＳ 明朝"/>
                <a:ea typeface="ＭＳ 明朝"/>
                <a:cs typeface="Times New Roman" pitchFamily="18" charset="0"/>
              </a:rPr>
              <a:t>型糖尿病を起因とした保健指導対象者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保健指導対象者の優先順位</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の</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段階を経て分析し、適切な対象者集団を特定する。その結果、腎症患者</a:t>
            </a:r>
            <a:r>
              <a:rPr lang="en-US" altLang="ja-JP" sz="1200" dirty="0">
                <a:latin typeface="ＭＳ 明朝"/>
                <a:ea typeface="ＭＳ 明朝"/>
                <a:cs typeface="Times New Roman" pitchFamily="18" charset="0"/>
              </a:rPr>
              <a:t>136</a:t>
            </a:r>
            <a:r>
              <a:rPr lang="ja-JP" altLang="en-US" sz="1200" dirty="0">
                <a:latin typeface="ＭＳ 明朝"/>
                <a:ea typeface="ＭＳ 明朝"/>
                <a:cs typeface="Times New Roman" pitchFamily="18" charset="0"/>
              </a:rPr>
              <a:t>人中</a:t>
            </a:r>
            <a:r>
              <a:rPr lang="en-US" altLang="ja-JP" sz="1200" dirty="0">
                <a:latin typeface="ＭＳ 明朝"/>
                <a:ea typeface="ＭＳ 明朝"/>
                <a:cs typeface="Times New Roman" pitchFamily="18" charset="0"/>
              </a:rPr>
              <a:t>39</a:t>
            </a:r>
            <a:r>
              <a:rPr lang="ja-JP" altLang="en-US" sz="1200" dirty="0">
                <a:latin typeface="ＭＳ 明朝"/>
                <a:ea typeface="ＭＳ 明朝"/>
                <a:cs typeface="Times New Roman" pitchFamily="18" charset="0"/>
              </a:rPr>
              <a:t>人の適切な指導対象者を特定した。</a:t>
            </a:r>
            <a:endParaRPr lang="en-US" altLang="ja-JP" sz="1200" dirty="0">
              <a:latin typeface="ＭＳ 明朝"/>
              <a:ea typeface="ＭＳ 明朝"/>
              <a:cs typeface="Times New Roman" pitchFamily="18" charset="0"/>
            </a:endParaRPr>
          </a:p>
          <a:p>
            <a:pPr lvl="0">
              <a:lnSpc>
                <a:spcPct val="125000"/>
              </a:lnSpc>
              <a:spcBef>
                <a:spcPct val="0"/>
              </a:spcBef>
            </a:pPr>
            <a:r>
              <a:rPr lang="ja-JP" altLang="en-US" sz="1200" dirty="0">
                <a:latin typeface="ＭＳ 明朝"/>
                <a:ea typeface="ＭＳ 明朝"/>
                <a:cs typeface="Times New Roman" pitchFamily="18" charset="0"/>
              </a:rPr>
              <a:t>　腎症患者の全体像を以下に示す。</a:t>
            </a:r>
            <a:endParaRPr lang="ja-JP" altLang="en-US" sz="1200" dirty="0">
              <a:latin typeface="ＭＳ 明朝"/>
              <a:ea typeface="ＭＳ 明朝"/>
            </a:endParaRPr>
          </a:p>
        </p:txBody>
      </p:sp>
      <p:sp>
        <p:nvSpPr>
          <p:cNvPr id="7" name="Rectangle 5"/>
          <p:cNvSpPr>
            <a:spLocks noChangeArrowheads="1"/>
          </p:cNvSpPr>
          <p:nvPr/>
        </p:nvSpPr>
        <p:spPr bwMode="auto">
          <a:xfrm>
            <a:off x="381000" y="1331640"/>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腎症患者の全体像</a:t>
            </a:r>
          </a:p>
        </p:txBody>
      </p:sp>
      <p:sp>
        <p:nvSpPr>
          <p:cNvPr id="8" name="Rectangle 6"/>
          <p:cNvSpPr>
            <a:spLocks noChangeArrowheads="1"/>
          </p:cNvSpPr>
          <p:nvPr/>
        </p:nvSpPr>
        <p:spPr bwMode="auto">
          <a:xfrm>
            <a:off x="381000" y="4058396"/>
            <a:ext cx="6463040"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800" b="1" dirty="0">
                <a:latin typeface="ＭＳ 明朝"/>
                <a:ea typeface="ＭＳ 明朝"/>
                <a:cs typeface="ＭＳ Ｐゴシック" pitchFamily="50" charset="-128"/>
              </a:rPr>
              <a:t>データ化範囲</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cs typeface="ＭＳ Ｐゴシック" pitchFamily="50" charset="-128"/>
              </a:rPr>
              <a:t>分析対象</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r>
              <a:rPr lang="ja-JP" altLang="en-US" sz="800" b="1" dirty="0">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lvl="0" fontAlgn="base">
              <a:spcBef>
                <a:spcPct val="0"/>
              </a:spcBef>
              <a:spcAft>
                <a:spcPct val="0"/>
              </a:spcAft>
            </a:pPr>
            <a:r>
              <a:rPr lang="ja-JP" altLang="en-US" sz="800" b="1" dirty="0">
                <a:latin typeface="ＭＳ 明朝"/>
                <a:ea typeface="ＭＳ 明朝"/>
                <a:cs typeface="ＭＳ Ｐゴシック" pitchFamily="50" charset="-128"/>
              </a:rPr>
              <a:t>　　　　　　　　　　　　対象診療年月は平成</a:t>
            </a:r>
            <a:r>
              <a:rPr lang="en-US" altLang="ja-JP" sz="800" b="1" dirty="0">
                <a:latin typeface="ＭＳ 明朝"/>
                <a:ea typeface="ＭＳ 明朝"/>
                <a:cs typeface="ＭＳ Ｐゴシック" pitchFamily="50" charset="-128"/>
              </a:rPr>
              <a:t>28</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4</a:t>
            </a:r>
            <a:r>
              <a:rPr lang="ja-JP" altLang="en-US" sz="800" b="1" dirty="0">
                <a:latin typeface="ＭＳ 明朝"/>
                <a:ea typeface="ＭＳ 明朝"/>
                <a:cs typeface="ＭＳ Ｐゴシック" pitchFamily="50" charset="-128"/>
              </a:rPr>
              <a:t>月～平成</a:t>
            </a:r>
            <a:r>
              <a:rPr lang="en-US" altLang="ja-JP" sz="800" b="1" dirty="0">
                <a:latin typeface="ＭＳ 明朝"/>
                <a:ea typeface="ＭＳ 明朝"/>
                <a:cs typeface="ＭＳ Ｐゴシック" pitchFamily="50" charset="-128"/>
              </a:rPr>
              <a:t>29</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3</a:t>
            </a:r>
            <a:r>
              <a:rPr lang="ja-JP" altLang="en-US" sz="800" b="1" dirty="0">
                <a:latin typeface="ＭＳ 明朝"/>
                <a:ea typeface="ＭＳ 明朝"/>
                <a:cs typeface="ＭＳ Ｐゴシック" pitchFamily="50" charset="-128"/>
              </a:rPr>
              <a:t>月診療分</a:t>
            </a:r>
            <a:r>
              <a:rPr lang="en-US" altLang="ja-JP" sz="800" b="1" dirty="0">
                <a:latin typeface="ＭＳ 明朝"/>
                <a:ea typeface="ＭＳ 明朝"/>
                <a:cs typeface="ＭＳ Ｐゴシック" pitchFamily="50" charset="-128"/>
              </a:rPr>
              <a:t>(12</a:t>
            </a:r>
            <a:r>
              <a:rPr lang="ja-JP" altLang="en-US" sz="800" b="1" dirty="0">
                <a:latin typeface="ＭＳ 明朝"/>
                <a:ea typeface="ＭＳ 明朝"/>
                <a:cs typeface="ＭＳ Ｐゴシック" pitchFamily="50" charset="-128"/>
              </a:rPr>
              <a:t>カ月分</a:t>
            </a:r>
            <a:r>
              <a:rPr lang="en-US" altLang="ja-JP" sz="800" b="1" dirty="0">
                <a:latin typeface="ＭＳ 明朝"/>
                <a:ea typeface="ＭＳ 明朝"/>
                <a:cs typeface="ＭＳ Ｐゴシック" pitchFamily="50" charset="-128"/>
              </a:rPr>
              <a:t>)</a:t>
            </a:r>
            <a:r>
              <a:rPr lang="ja-JP" altLang="en-US" sz="800" b="1" dirty="0" err="1">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9" name="テキスト ボックス 8"/>
          <p:cNvSpPr txBox="1"/>
          <p:nvPr/>
        </p:nvSpPr>
        <p:spPr>
          <a:xfrm>
            <a:off x="369000" y="4815500"/>
            <a:ext cx="6120000" cy="1452346"/>
          </a:xfrm>
          <a:prstGeom prst="rect">
            <a:avLst/>
          </a:prstGeom>
          <a:noFill/>
        </p:spPr>
        <p:txBody>
          <a:bodyPr wrap="square" lIns="0" rIns="0" rtlCol="0">
            <a:noAutofit/>
          </a:bodyPr>
          <a:lstStyle/>
          <a:p>
            <a:pPr>
              <a:lnSpc>
                <a:spcPct val="125000"/>
              </a:lnSpc>
            </a:pPr>
            <a:r>
              <a:rPr lang="ja-JP" altLang="en-US" sz="1200" dirty="0">
                <a:latin typeface="ＭＳ 明朝"/>
                <a:ea typeface="ＭＳ 明朝"/>
                <a:cs typeface="Times New Roman" pitchFamily="18" charset="0"/>
              </a:rPr>
              <a:t>　</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腎症の起因分析と指導対象者適合分析</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を以下に示す。緑色部分は糖尿病起因以外の腎臓病患者と考えられ、</a:t>
            </a:r>
            <a:r>
              <a:rPr lang="en-US" altLang="ja-JP" sz="1200" dirty="0">
                <a:latin typeface="ＭＳ 明朝"/>
                <a:ea typeface="ＭＳ 明朝"/>
                <a:cs typeface="Times New Roman" pitchFamily="18" charset="0"/>
              </a:rPr>
              <a:t>39</a:t>
            </a:r>
            <a:r>
              <a:rPr lang="ja-JP" altLang="en-US" sz="1200" dirty="0">
                <a:latin typeface="ＭＳ 明朝"/>
                <a:ea typeface="ＭＳ 明朝"/>
                <a:cs typeface="Times New Roman" pitchFamily="18" charset="0"/>
              </a:rPr>
              <a:t>人の患者が存在する。また、青色部分は糖尿病患者であるが、生活習慣を起因としていない糖尿病患者や、指導対象として適切でない患者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透析患者、腎臓移植した可能性がある患者、すでに資格喪失している等</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と考えられ、</a:t>
            </a:r>
            <a:r>
              <a:rPr lang="en-US" altLang="ja-JP" sz="1200" dirty="0">
                <a:latin typeface="ＭＳ 明朝"/>
                <a:ea typeface="ＭＳ 明朝"/>
                <a:cs typeface="Times New Roman" pitchFamily="18" charset="0"/>
              </a:rPr>
              <a:t>47</a:t>
            </a:r>
            <a:r>
              <a:rPr lang="ja-JP" altLang="en-US" sz="1200" dirty="0">
                <a:latin typeface="ＭＳ 明朝"/>
                <a:ea typeface="ＭＳ 明朝"/>
                <a:cs typeface="Times New Roman" pitchFamily="18" charset="0"/>
              </a:rPr>
              <a:t>人の患者が存在する。紫色部分は生活習慣起因の糖尿病または腎症と考えられる患者で、この患者層が保健指導対象者として適切となる。</a:t>
            </a:r>
            <a:endParaRPr lang="ja-JP" altLang="en-US" sz="1200" dirty="0">
              <a:latin typeface="ＭＳ 明朝"/>
              <a:ea typeface="ＭＳ 明朝"/>
            </a:endParaRPr>
          </a:p>
        </p:txBody>
      </p:sp>
      <p:sp>
        <p:nvSpPr>
          <p:cNvPr id="10" name="Rectangle 7"/>
          <p:cNvSpPr>
            <a:spLocks noChangeArrowheads="1"/>
          </p:cNvSpPr>
          <p:nvPr/>
        </p:nvSpPr>
        <p:spPr bwMode="auto">
          <a:xfrm>
            <a:off x="381000" y="6395108"/>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a:ea typeface="ＭＳ 明朝"/>
                <a:cs typeface="ＭＳ Ｐゴシック" pitchFamily="50" charset="-128"/>
              </a:rPr>
              <a:t>腎症の起因分析と指導対象者適合分析</a:t>
            </a:r>
          </a:p>
        </p:txBody>
      </p:sp>
      <p:sp>
        <p:nvSpPr>
          <p:cNvPr id="14" name="Rectangle 6"/>
          <p:cNvSpPr>
            <a:spLocks noChangeArrowheads="1"/>
          </p:cNvSpPr>
          <p:nvPr/>
        </p:nvSpPr>
        <p:spPr bwMode="auto">
          <a:xfrm>
            <a:off x="381000" y="8601211"/>
            <a:ext cx="6264696"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fontAlgn="base">
              <a:spcBef>
                <a:spcPct val="0"/>
              </a:spcBef>
              <a:spcAft>
                <a:spcPct val="0"/>
              </a:spcAft>
            </a:pPr>
            <a:r>
              <a:rPr lang="ja-JP" altLang="en-US" sz="800" b="1" dirty="0">
                <a:latin typeface="ＭＳ 明朝"/>
                <a:ea typeface="ＭＳ 明朝"/>
                <a:cs typeface="ＭＳ Ｐゴシック" pitchFamily="50" charset="-128"/>
              </a:rPr>
              <a:t>データ化範囲</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cs typeface="ＭＳ Ｐゴシック" pitchFamily="50" charset="-128"/>
              </a:rPr>
              <a:t>分析対象</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r>
              <a:rPr lang="ja-JP" altLang="en-US" sz="800" b="1" dirty="0">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cs typeface="ＭＳ Ｐゴシック" pitchFamily="50" charset="-128"/>
              </a:rPr>
              <a:t>　　　　　　　　　　　　対象診療年月は平成</a:t>
            </a:r>
            <a:r>
              <a:rPr lang="en-US" altLang="ja-JP" sz="800" b="1" dirty="0">
                <a:latin typeface="ＭＳ 明朝"/>
                <a:ea typeface="ＭＳ 明朝"/>
                <a:cs typeface="ＭＳ Ｐゴシック" pitchFamily="50" charset="-128"/>
              </a:rPr>
              <a:t>28</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4</a:t>
            </a:r>
            <a:r>
              <a:rPr lang="ja-JP" altLang="en-US" sz="800" b="1" dirty="0">
                <a:latin typeface="ＭＳ 明朝"/>
                <a:ea typeface="ＭＳ 明朝"/>
                <a:cs typeface="ＭＳ Ｐゴシック" pitchFamily="50" charset="-128"/>
              </a:rPr>
              <a:t>月～平成</a:t>
            </a:r>
            <a:r>
              <a:rPr lang="en-US" altLang="ja-JP" sz="800" b="1" dirty="0">
                <a:latin typeface="ＭＳ 明朝"/>
                <a:ea typeface="ＭＳ 明朝"/>
                <a:cs typeface="ＭＳ Ｐゴシック" pitchFamily="50" charset="-128"/>
              </a:rPr>
              <a:t>29</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3</a:t>
            </a:r>
            <a:r>
              <a:rPr lang="ja-JP" altLang="en-US" sz="800" b="1" dirty="0">
                <a:latin typeface="ＭＳ 明朝"/>
                <a:ea typeface="ＭＳ 明朝"/>
                <a:cs typeface="ＭＳ Ｐゴシック" pitchFamily="50" charset="-128"/>
              </a:rPr>
              <a:t>月診療分</a:t>
            </a:r>
            <a:r>
              <a:rPr lang="en-US" altLang="ja-JP" sz="800" b="1" dirty="0">
                <a:latin typeface="ＭＳ 明朝"/>
                <a:ea typeface="ＭＳ 明朝"/>
                <a:cs typeface="ＭＳ Ｐゴシック" pitchFamily="50" charset="-128"/>
              </a:rPr>
              <a:t>(12</a:t>
            </a:r>
            <a:r>
              <a:rPr lang="ja-JP" altLang="en-US" sz="800" b="1" dirty="0">
                <a:latin typeface="ＭＳ 明朝"/>
                <a:ea typeface="ＭＳ 明朝"/>
                <a:cs typeface="ＭＳ Ｐゴシック" pitchFamily="50" charset="-128"/>
              </a:rPr>
              <a:t>カ月分</a:t>
            </a:r>
            <a:r>
              <a:rPr lang="en-US" altLang="ja-JP" sz="800" b="1" dirty="0">
                <a:latin typeface="ＭＳ 明朝"/>
                <a:ea typeface="ＭＳ 明朝"/>
                <a:cs typeface="ＭＳ Ｐゴシック" pitchFamily="50" charset="-128"/>
              </a:rPr>
              <a:t>)</a:t>
            </a:r>
            <a:r>
              <a:rPr lang="ja-JP" altLang="en-US" sz="800" b="1" dirty="0" err="1">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51</a:t>
            </a:fld>
            <a:endParaRPr kumimoji="1" lang="ja-JP" altLang="en-US" dirty="0">
              <a:latin typeface="ＭＳ 明朝"/>
              <a:ea typeface="ＭＳ 明朝"/>
            </a:endParaRPr>
          </a:p>
        </p:txBody>
      </p:sp>
    </p:spTree>
    <p:extLst>
      <p:ext uri="{BB962C8B-B14F-4D97-AF65-F5344CB8AC3E}">
        <p14:creationId xmlns:p14="http://schemas.microsoft.com/office/powerpoint/2010/main" val="703521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5816599"/>
            <a:ext cx="6222999" cy="1914769"/>
          </a:xfrm>
          <a:prstGeom prst="rect">
            <a:avLst/>
          </a:prstGeom>
        </p:spPr>
      </p:pic>
      <p:pic>
        <p:nvPicPr>
          <p:cNvPr id="2" name="図 1"/>
          <p:cNvPicPr>
            <a:picLocks noChangeAspect="1"/>
          </p:cNvPicPr>
          <p:nvPr/>
        </p:nvPicPr>
        <p:blipFill>
          <a:blip r:embed="rId3"/>
          <a:stretch>
            <a:fillRect/>
          </a:stretch>
        </p:blipFill>
        <p:spPr>
          <a:xfrm>
            <a:off x="388095" y="1379227"/>
            <a:ext cx="6215904" cy="1974568"/>
          </a:xfrm>
          <a:prstGeom prst="rect">
            <a:avLst/>
          </a:prstGeom>
        </p:spPr>
      </p:pic>
      <p:sp>
        <p:nvSpPr>
          <p:cNvPr id="18" name="テキスト ボックス 17"/>
          <p:cNvSpPr txBox="1">
            <a:spLocks noChangeAspect="1"/>
          </p:cNvSpPr>
          <p:nvPr/>
        </p:nvSpPr>
        <p:spPr>
          <a:xfrm>
            <a:off x="369000" y="190500"/>
            <a:ext cx="6120000" cy="997124"/>
          </a:xfrm>
          <a:prstGeom prst="rect">
            <a:avLst/>
          </a:prstGeom>
          <a:noFill/>
        </p:spPr>
        <p:txBody>
          <a:bodyPr wrap="square" lIns="0" rIns="0" rtlCol="0">
            <a:noAutofit/>
          </a:bodyPr>
          <a:lstStyle/>
          <a:p>
            <a:pPr>
              <a:lnSpc>
                <a:spcPct val="125000"/>
              </a:lnSpc>
            </a:pPr>
            <a:r>
              <a:rPr lang="ja-JP" altLang="en-US" sz="1200" dirty="0">
                <a:latin typeface="ＭＳ 明朝"/>
                <a:ea typeface="ＭＳ 明朝"/>
                <a:cs typeface="Times New Roman" pitchFamily="18" charset="0"/>
              </a:rPr>
              <a:t>　</a:t>
            </a:r>
            <a:r>
              <a:rPr lang="ja-JP" altLang="en-US" sz="1200" dirty="0">
                <a:latin typeface="ＭＳ 明朝"/>
                <a:ea typeface="ＭＳ 明朝"/>
              </a:rPr>
              <a:t>次に、</a:t>
            </a:r>
            <a:r>
              <a:rPr lang="en-US" altLang="ja-JP" sz="1200" dirty="0">
                <a:latin typeface="ＭＳ 明朝"/>
                <a:ea typeface="ＭＳ 明朝"/>
              </a:rPr>
              <a:t>｢Ⅱ</a:t>
            </a:r>
            <a:r>
              <a:rPr lang="ja-JP" altLang="en-US" sz="1200" dirty="0">
                <a:latin typeface="ＭＳ 明朝"/>
                <a:ea typeface="ＭＳ 明朝"/>
              </a:rPr>
              <a:t>型糖尿病を起因とした保健指導対象者</a:t>
            </a:r>
            <a:r>
              <a:rPr lang="en-US" altLang="ja-JP" sz="1200" dirty="0">
                <a:latin typeface="ＭＳ 明朝"/>
                <a:ea typeface="ＭＳ 明朝"/>
              </a:rPr>
              <a:t>｣</a:t>
            </a:r>
            <a:r>
              <a:rPr lang="ja-JP" altLang="en-US" sz="1200" dirty="0">
                <a:latin typeface="ＭＳ 明朝"/>
                <a:ea typeface="ＭＳ 明朝"/>
              </a:rPr>
              <a:t>を以下の通り示す。腎不全期または顕性腎症期の患者は合わせて</a:t>
            </a:r>
            <a:r>
              <a:rPr lang="en-US" altLang="ja-JP" sz="1200" dirty="0">
                <a:latin typeface="ＭＳ 明朝"/>
                <a:ea typeface="ＭＳ 明朝"/>
              </a:rPr>
              <a:t>50</a:t>
            </a:r>
            <a:r>
              <a:rPr lang="ja-JP" altLang="en-US" sz="1200" dirty="0">
                <a:latin typeface="ＭＳ 明朝"/>
                <a:ea typeface="ＭＳ 明朝"/>
              </a:rPr>
              <a:t>人となった。重症化予防を実施するに当たり、適切な病期は、透析への移行が近い腎不全期、腎機能が急激に低下する顕性腎症期となる。</a:t>
            </a:r>
          </a:p>
        </p:txBody>
      </p:sp>
      <p:sp>
        <p:nvSpPr>
          <p:cNvPr id="12" name="Rectangle 7"/>
          <p:cNvSpPr>
            <a:spLocks noChangeArrowheads="1"/>
          </p:cNvSpPr>
          <p:nvPr/>
        </p:nvSpPr>
        <p:spPr bwMode="auto">
          <a:xfrm>
            <a:off x="368320" y="1102228"/>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a:ea typeface="ＭＳ 明朝"/>
                <a:cs typeface="ＭＳ Ｐゴシック" pitchFamily="50" charset="-128"/>
              </a:rPr>
              <a:t>Ⅱ</a:t>
            </a:r>
            <a:r>
              <a:rPr lang="ja-JP" altLang="en-US" sz="1200" dirty="0">
                <a:latin typeface="ＭＳ 明朝"/>
                <a:ea typeface="ＭＳ 明朝"/>
                <a:cs typeface="ＭＳ Ｐゴシック" pitchFamily="50" charset="-128"/>
              </a:rPr>
              <a:t>型糖尿病を起因とした保健指導対象者</a:t>
            </a:r>
          </a:p>
        </p:txBody>
      </p:sp>
      <p:sp>
        <p:nvSpPr>
          <p:cNvPr id="13" name="Rectangle 8"/>
          <p:cNvSpPr>
            <a:spLocks noChangeArrowheads="1"/>
          </p:cNvSpPr>
          <p:nvPr/>
        </p:nvSpPr>
        <p:spPr bwMode="auto">
          <a:xfrm>
            <a:off x="381596" y="3330125"/>
            <a:ext cx="6336704" cy="461665"/>
          </a:xfrm>
          <a:prstGeom prst="rect">
            <a:avLst/>
          </a:prstGeom>
          <a:noFill/>
          <a:ln w="9525">
            <a:noFill/>
            <a:miter lim="800000"/>
            <a:headEnd/>
            <a:tailEnd/>
          </a:ln>
          <a:effectLst/>
        </p:spPr>
        <p:txBody>
          <a:bodyPr vert="horz" wrap="square" lIns="0" tIns="45720" rIns="72000" bIns="45720" numCol="1" anchor="ctr" anchorCtr="0" compatLnSpc="1">
            <a:prstTxWarp prst="textNoShape">
              <a:avLst/>
            </a:prstTxWarp>
            <a:spAutoFit/>
          </a:bodyPr>
          <a:lstStyle/>
          <a:p>
            <a:pPr lvl="0" fontAlgn="base">
              <a:spcBef>
                <a:spcPct val="0"/>
              </a:spcBef>
              <a:spcAft>
                <a:spcPct val="0"/>
              </a:spcAft>
            </a:pPr>
            <a:r>
              <a:rPr lang="ja-JP" altLang="en-US" sz="800" b="1" dirty="0">
                <a:latin typeface="ＭＳ 明朝"/>
                <a:ea typeface="ＭＳ 明朝"/>
                <a:cs typeface="ＭＳ Ｐゴシック" pitchFamily="50" charset="-128"/>
              </a:rPr>
              <a:t>データ化範囲</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cs typeface="ＭＳ Ｐゴシック" pitchFamily="50" charset="-128"/>
              </a:rPr>
              <a:t>分析対象</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r>
              <a:rPr lang="ja-JP" altLang="en-US" sz="800" b="1" dirty="0">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lvl="0" fontAlgn="base">
              <a:spcBef>
                <a:spcPct val="0"/>
              </a:spcBef>
              <a:spcAft>
                <a:spcPct val="0"/>
              </a:spcAft>
            </a:pPr>
            <a:r>
              <a:rPr lang="ja-JP" altLang="en-US" sz="800" b="1" dirty="0">
                <a:latin typeface="ＭＳ 明朝"/>
                <a:ea typeface="ＭＳ 明朝"/>
                <a:cs typeface="ＭＳ Ｐゴシック" pitchFamily="50" charset="-128"/>
              </a:rPr>
              <a:t>　　　　　　　　　　　　対象診療年月は平成</a:t>
            </a:r>
            <a:r>
              <a:rPr lang="en-US" altLang="ja-JP" sz="800" b="1" dirty="0">
                <a:latin typeface="ＭＳ 明朝"/>
                <a:ea typeface="ＭＳ 明朝"/>
                <a:cs typeface="ＭＳ Ｐゴシック" pitchFamily="50" charset="-128"/>
              </a:rPr>
              <a:t>28</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4</a:t>
            </a:r>
            <a:r>
              <a:rPr lang="ja-JP" altLang="en-US" sz="800" b="1" dirty="0">
                <a:latin typeface="ＭＳ 明朝"/>
                <a:ea typeface="ＭＳ 明朝"/>
                <a:cs typeface="ＭＳ Ｐゴシック" pitchFamily="50" charset="-128"/>
              </a:rPr>
              <a:t>月～平成</a:t>
            </a:r>
            <a:r>
              <a:rPr lang="en-US" altLang="ja-JP" sz="800" b="1" dirty="0">
                <a:latin typeface="ＭＳ 明朝"/>
                <a:ea typeface="ＭＳ 明朝"/>
                <a:cs typeface="ＭＳ Ｐゴシック" pitchFamily="50" charset="-128"/>
              </a:rPr>
              <a:t>29</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3</a:t>
            </a:r>
            <a:r>
              <a:rPr lang="ja-JP" altLang="en-US" sz="800" b="1" dirty="0">
                <a:latin typeface="ＭＳ 明朝"/>
                <a:ea typeface="ＭＳ 明朝"/>
                <a:cs typeface="ＭＳ Ｐゴシック" pitchFamily="50" charset="-128"/>
              </a:rPr>
              <a:t>月診療分</a:t>
            </a:r>
            <a:r>
              <a:rPr lang="en-US" altLang="ja-JP" sz="800" b="1" dirty="0">
                <a:latin typeface="ＭＳ 明朝"/>
                <a:ea typeface="ＭＳ 明朝"/>
                <a:cs typeface="ＭＳ Ｐゴシック" pitchFamily="50" charset="-128"/>
              </a:rPr>
              <a:t>(12</a:t>
            </a:r>
            <a:r>
              <a:rPr lang="ja-JP" altLang="en-US" sz="800" b="1" dirty="0">
                <a:latin typeface="ＭＳ 明朝"/>
                <a:ea typeface="ＭＳ 明朝"/>
                <a:cs typeface="ＭＳ Ｐゴシック" pitchFamily="50" charset="-128"/>
              </a:rPr>
              <a:t>カ月分</a:t>
            </a:r>
            <a:r>
              <a:rPr lang="en-US" altLang="ja-JP" sz="800" b="1" dirty="0">
                <a:latin typeface="ＭＳ 明朝"/>
                <a:ea typeface="ＭＳ 明朝"/>
                <a:cs typeface="ＭＳ Ｐゴシック" pitchFamily="50" charset="-128"/>
              </a:rPr>
              <a:t>)</a:t>
            </a:r>
            <a:r>
              <a:rPr lang="ja-JP" altLang="en-US" sz="800" b="1" dirty="0" err="1">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6" name="Rectangle 1"/>
          <p:cNvSpPr>
            <a:spLocks noChangeArrowheads="1"/>
          </p:cNvSpPr>
          <p:nvPr/>
        </p:nvSpPr>
        <p:spPr bwMode="auto">
          <a:xfrm>
            <a:off x="369000" y="3947681"/>
            <a:ext cx="6120000" cy="152683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200" dirty="0">
                <a:latin typeface="ＭＳ 明朝"/>
                <a:ea typeface="ＭＳ 明朝"/>
                <a:cs typeface="Times New Roman" pitchFamily="18" charset="0"/>
              </a:rPr>
              <a:t>　次に、</a:t>
            </a:r>
            <a:r>
              <a:rPr lang="ja-JP" altLang="ja-JP" sz="1200" dirty="0">
                <a:latin typeface="ＭＳ 明朝"/>
                <a:ea typeface="ＭＳ 明朝"/>
                <a:cs typeface="Times New Roman" pitchFamily="18" charset="0"/>
              </a:rPr>
              <a:t>個人毎の状態を見極め、</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保健指導対象者の優先順位</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について</a:t>
            </a:r>
            <a:r>
              <a:rPr lang="ja-JP" altLang="en-US" sz="1200" dirty="0">
                <a:latin typeface="ＭＳ 明朝"/>
                <a:ea typeface="ＭＳ 明朝"/>
                <a:cs typeface="Times New Roman" pitchFamily="18" charset="0"/>
              </a:rPr>
              <a:t>分析した。</a:t>
            </a:r>
            <a:r>
              <a:rPr lang="en-US" altLang="ja-JP" sz="1200" dirty="0">
                <a:latin typeface="ＭＳ 明朝"/>
                <a:ea typeface="ＭＳ 明朝"/>
                <a:cs typeface="Times New Roman" pitchFamily="18" charset="0"/>
              </a:rPr>
              <a:t>50</a:t>
            </a:r>
            <a:r>
              <a:rPr lang="ja-JP" altLang="en-US" sz="1200" dirty="0">
                <a:latin typeface="ＭＳ 明朝"/>
                <a:ea typeface="ＭＳ 明朝"/>
                <a:cs typeface="Times New Roman" pitchFamily="18" charset="0"/>
              </a:rPr>
              <a:t>人のうち</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複雑なケースが含まれる集団</a:t>
            </a:r>
            <a:r>
              <a:rPr lang="en-US" altLang="ja-JP" sz="1200" dirty="0">
                <a:latin typeface="ＭＳ 明朝"/>
                <a:ea typeface="ＭＳ 明朝"/>
                <a:cs typeface="Times New Roman" pitchFamily="18" charset="0"/>
              </a:rPr>
              <a:t>｣</a:t>
            </a:r>
            <a:r>
              <a:rPr lang="ja-JP" altLang="en-US" sz="1200" dirty="0" err="1">
                <a:latin typeface="ＭＳ 明朝"/>
                <a:ea typeface="ＭＳ 明朝"/>
                <a:cs typeface="Times New Roman" pitchFamily="18" charset="0"/>
              </a:rPr>
              <a:t>、</a:t>
            </a:r>
            <a:r>
              <a:rPr lang="ja-JP" altLang="en-US" sz="1200" dirty="0">
                <a:latin typeface="ＭＳ 明朝"/>
                <a:ea typeface="ＭＳ 明朝"/>
                <a:cs typeface="Times New Roman" pitchFamily="18" charset="0"/>
              </a:rPr>
              <a:t>つまり、がん、難病、精神疾患、認知症等が含まれる患者は、</a:t>
            </a:r>
            <a:r>
              <a:rPr lang="en-US" altLang="ja-JP" sz="1200" dirty="0">
                <a:latin typeface="ＭＳ 明朝"/>
                <a:ea typeface="ＭＳ 明朝"/>
                <a:cs typeface="Times New Roman" pitchFamily="18" charset="0"/>
              </a:rPr>
              <a:t>11</a:t>
            </a:r>
            <a:r>
              <a:rPr lang="ja-JP" altLang="en-US" sz="1200" dirty="0">
                <a:latin typeface="ＭＳ 明朝"/>
                <a:ea typeface="ＭＳ 明朝"/>
                <a:cs typeface="Times New Roman" pitchFamily="18" charset="0"/>
              </a:rPr>
              <a:t>人存在する。</a:t>
            </a:r>
            <a:endParaRPr lang="en-US" altLang="ja-JP" sz="12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一方、それらの疾病が確認できない</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比較的行動変容が現れやすい集団</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は、</a:t>
            </a:r>
            <a:r>
              <a:rPr lang="en-US" altLang="ja-JP" sz="1200" dirty="0">
                <a:latin typeface="ＭＳ 明朝"/>
                <a:ea typeface="ＭＳ 明朝"/>
                <a:cs typeface="Times New Roman" pitchFamily="18" charset="0"/>
              </a:rPr>
              <a:t>39</a:t>
            </a:r>
            <a:r>
              <a:rPr lang="ja-JP" altLang="en-US" sz="1200" dirty="0">
                <a:latin typeface="ＭＳ 明朝"/>
                <a:ea typeface="ＭＳ 明朝"/>
                <a:cs typeface="Times New Roman" pitchFamily="18" charset="0"/>
              </a:rPr>
              <a:t>人存在する。保健事業を行う上で、これら</a:t>
            </a:r>
            <a:r>
              <a:rPr lang="en-US" altLang="ja-JP" sz="1200" dirty="0">
                <a:latin typeface="ＭＳ 明朝"/>
                <a:ea typeface="ＭＳ 明朝"/>
                <a:cs typeface="Times New Roman" pitchFamily="18" charset="0"/>
              </a:rPr>
              <a:t>2</a:t>
            </a:r>
            <a:r>
              <a:rPr lang="ja-JP" altLang="en-US" sz="1200" dirty="0">
                <a:latin typeface="ＭＳ 明朝"/>
                <a:ea typeface="ＭＳ 明朝"/>
                <a:cs typeface="Times New Roman" pitchFamily="18" charset="0"/>
              </a:rPr>
              <a:t>つのグループには費用対効果に大きな違いがある。</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比較的行動変容が現れやすい集団</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が本事業の対象者である。</a:t>
            </a:r>
            <a:endParaRPr lang="ja-JP" altLang="en-US" sz="1200" dirty="0">
              <a:latin typeface="ＭＳ 明朝"/>
              <a:ea typeface="ＭＳ 明朝"/>
              <a:cs typeface="ＭＳ Ｐゴシック" pitchFamily="50" charset="-128"/>
            </a:endParaRPr>
          </a:p>
        </p:txBody>
      </p:sp>
      <p:sp>
        <p:nvSpPr>
          <p:cNvPr id="17" name="Rectangle 7"/>
          <p:cNvSpPr>
            <a:spLocks noChangeArrowheads="1"/>
          </p:cNvSpPr>
          <p:nvPr/>
        </p:nvSpPr>
        <p:spPr bwMode="auto">
          <a:xfrm>
            <a:off x="382192" y="5543729"/>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保健指導対象者の優先順位</a:t>
            </a:r>
          </a:p>
        </p:txBody>
      </p:sp>
      <p:sp>
        <p:nvSpPr>
          <p:cNvPr id="19" name="Rectangle 6"/>
          <p:cNvSpPr>
            <a:spLocks noChangeArrowheads="1"/>
          </p:cNvSpPr>
          <p:nvPr/>
        </p:nvSpPr>
        <p:spPr bwMode="auto">
          <a:xfrm>
            <a:off x="388094" y="7722610"/>
            <a:ext cx="6336704"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fontAlgn="base">
              <a:spcBef>
                <a:spcPct val="0"/>
              </a:spcBef>
              <a:spcAft>
                <a:spcPct val="0"/>
              </a:spcAft>
            </a:pPr>
            <a:r>
              <a:rPr lang="ja-JP" altLang="en-US" sz="800" b="1" dirty="0">
                <a:latin typeface="ＭＳ 明朝"/>
                <a:ea typeface="ＭＳ 明朝"/>
                <a:cs typeface="ＭＳ Ｐゴシック" pitchFamily="50" charset="-128"/>
              </a:rPr>
              <a:t>データ化範囲</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cs typeface="ＭＳ Ｐゴシック" pitchFamily="50" charset="-128"/>
              </a:rPr>
              <a:t>分析対象</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r>
              <a:rPr lang="ja-JP" altLang="en-US" sz="800" b="1" dirty="0">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lvl="0" fontAlgn="base">
              <a:spcBef>
                <a:spcPct val="0"/>
              </a:spcBef>
              <a:spcAft>
                <a:spcPct val="0"/>
              </a:spcAft>
            </a:pPr>
            <a:r>
              <a:rPr lang="ja-JP" altLang="en-US" sz="800" b="1" dirty="0">
                <a:latin typeface="ＭＳ 明朝"/>
                <a:ea typeface="ＭＳ 明朝"/>
                <a:cs typeface="ＭＳ Ｐゴシック" pitchFamily="50" charset="-128"/>
              </a:rPr>
              <a:t>　　　　　　　　　　　　対象診療年月は平成</a:t>
            </a:r>
            <a:r>
              <a:rPr lang="en-US" altLang="ja-JP" sz="800" b="1" dirty="0">
                <a:latin typeface="ＭＳ 明朝"/>
                <a:ea typeface="ＭＳ 明朝"/>
                <a:cs typeface="ＭＳ Ｐゴシック" pitchFamily="50" charset="-128"/>
              </a:rPr>
              <a:t>28</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4</a:t>
            </a:r>
            <a:r>
              <a:rPr lang="ja-JP" altLang="en-US" sz="800" b="1" dirty="0">
                <a:latin typeface="ＭＳ 明朝"/>
                <a:ea typeface="ＭＳ 明朝"/>
                <a:cs typeface="ＭＳ Ｐゴシック" pitchFamily="50" charset="-128"/>
              </a:rPr>
              <a:t>月～平成</a:t>
            </a:r>
            <a:r>
              <a:rPr lang="en-US" altLang="ja-JP" sz="800" b="1" dirty="0">
                <a:latin typeface="ＭＳ 明朝"/>
                <a:ea typeface="ＭＳ 明朝"/>
                <a:cs typeface="ＭＳ Ｐゴシック" pitchFamily="50" charset="-128"/>
              </a:rPr>
              <a:t>29</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3</a:t>
            </a:r>
            <a:r>
              <a:rPr lang="ja-JP" altLang="en-US" sz="800" b="1" dirty="0">
                <a:latin typeface="ＭＳ 明朝"/>
                <a:ea typeface="ＭＳ 明朝"/>
                <a:cs typeface="ＭＳ Ｐゴシック" pitchFamily="50" charset="-128"/>
              </a:rPr>
              <a:t>月診療分</a:t>
            </a:r>
            <a:r>
              <a:rPr lang="en-US" altLang="ja-JP" sz="800" b="1" dirty="0">
                <a:latin typeface="ＭＳ 明朝"/>
                <a:ea typeface="ＭＳ 明朝"/>
                <a:cs typeface="ＭＳ Ｐゴシック" pitchFamily="50" charset="-128"/>
              </a:rPr>
              <a:t>(12</a:t>
            </a:r>
            <a:r>
              <a:rPr lang="ja-JP" altLang="en-US" sz="800" b="1" dirty="0">
                <a:latin typeface="ＭＳ 明朝"/>
                <a:ea typeface="ＭＳ 明朝"/>
                <a:cs typeface="ＭＳ Ｐゴシック" pitchFamily="50" charset="-128"/>
              </a:rPr>
              <a:t>カ月分</a:t>
            </a:r>
            <a:r>
              <a:rPr lang="en-US" altLang="ja-JP" sz="800" b="1" dirty="0">
                <a:latin typeface="ＭＳ 明朝"/>
                <a:ea typeface="ＭＳ 明朝"/>
                <a:cs typeface="ＭＳ Ｐゴシック" pitchFamily="50" charset="-128"/>
              </a:rPr>
              <a:t>)</a:t>
            </a:r>
            <a:r>
              <a:rPr lang="ja-JP" altLang="en-US" sz="800" b="1" dirty="0" err="1">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52</a:t>
            </a:fld>
            <a:endParaRPr kumimoji="1" lang="ja-JP" altLang="en-US" dirty="0">
              <a:latin typeface="ＭＳ 明朝"/>
              <a:ea typeface="ＭＳ 明朝"/>
            </a:endParaRPr>
          </a:p>
        </p:txBody>
      </p:sp>
    </p:spTree>
    <p:extLst>
      <p:ext uri="{BB962C8B-B14F-4D97-AF65-F5344CB8AC3E}">
        <p14:creationId xmlns:p14="http://schemas.microsoft.com/office/powerpoint/2010/main" val="260950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1000" y="1385999"/>
            <a:ext cx="6227254" cy="3305715"/>
          </a:xfrm>
          <a:prstGeom prst="rect">
            <a:avLst/>
          </a:prstGeom>
        </p:spPr>
      </p:pic>
      <p:sp>
        <p:nvSpPr>
          <p:cNvPr id="22" name="Rectangle 1"/>
          <p:cNvSpPr>
            <a:spLocks noChangeAspect="1" noChangeArrowheads="1"/>
          </p:cNvSpPr>
          <p:nvPr/>
        </p:nvSpPr>
        <p:spPr bwMode="auto">
          <a:xfrm>
            <a:off x="369000" y="190503"/>
            <a:ext cx="6120000" cy="83127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a:lnSpc>
                <a:spcPct val="125000"/>
              </a:lnSpc>
            </a:pPr>
            <a:r>
              <a:rPr lang="ja-JP" altLang="en-US" sz="1200" dirty="0">
                <a:latin typeface="ＭＳ 明朝"/>
                <a:ea typeface="ＭＳ 明朝"/>
                <a:cs typeface="Times New Roman" pitchFamily="18" charset="0"/>
              </a:rPr>
              <a:t>　</a:t>
            </a:r>
            <a:r>
              <a:rPr lang="ja-JP" altLang="ja-JP" sz="1200" dirty="0">
                <a:latin typeface="ＭＳ 明朝"/>
                <a:ea typeface="ＭＳ 明朝"/>
                <a:cs typeface="Times New Roman" pitchFamily="18" charset="0"/>
              </a:rPr>
              <a:t>以上の分析のように</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腎症の起因分析と指導対象者適合分析</a:t>
            </a:r>
            <a:r>
              <a:rPr lang="en-US" altLang="ja-JP" sz="1200" dirty="0">
                <a:latin typeface="ＭＳ 明朝"/>
                <a:ea typeface="ＭＳ 明朝"/>
                <a:cs typeface="Times New Roman" pitchFamily="18" charset="0"/>
              </a:rPr>
              <a:t>｣｢Ⅱ</a:t>
            </a:r>
            <a:r>
              <a:rPr lang="ja-JP" altLang="en-US" sz="1200" dirty="0">
                <a:latin typeface="ＭＳ 明朝"/>
                <a:ea typeface="ＭＳ 明朝"/>
                <a:cs typeface="Times New Roman" pitchFamily="18" charset="0"/>
              </a:rPr>
              <a:t>型糖尿病を起因とした保健指導対象者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保健指導対象者の優先順位</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の</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段階を経て、適切な指導対象者は、</a:t>
            </a:r>
            <a:r>
              <a:rPr lang="en-US" altLang="ja-JP" sz="1200" dirty="0">
                <a:latin typeface="ＭＳ 明朝"/>
                <a:ea typeface="ＭＳ 明朝"/>
                <a:cs typeface="Times New Roman" pitchFamily="18" charset="0"/>
              </a:rPr>
              <a:t>39</a:t>
            </a:r>
            <a:r>
              <a:rPr lang="ja-JP" altLang="en-US" sz="1200" dirty="0">
                <a:latin typeface="ＭＳ 明朝"/>
                <a:ea typeface="ＭＳ 明朝"/>
                <a:cs typeface="Times New Roman" pitchFamily="18" charset="0"/>
              </a:rPr>
              <a:t>人となった。この分析の全体像を以下に示す。</a:t>
            </a:r>
            <a:endParaRPr lang="ja-JP" altLang="en-US" sz="1200" dirty="0">
              <a:latin typeface="ＭＳ 明朝"/>
              <a:ea typeface="ＭＳ 明朝"/>
            </a:endParaRPr>
          </a:p>
        </p:txBody>
      </p:sp>
      <p:sp>
        <p:nvSpPr>
          <p:cNvPr id="7" name="Rectangle 7"/>
          <p:cNvSpPr>
            <a:spLocks noChangeArrowheads="1"/>
          </p:cNvSpPr>
          <p:nvPr/>
        </p:nvSpPr>
        <p:spPr bwMode="auto">
          <a:xfrm>
            <a:off x="381000" y="1111248"/>
            <a:ext cx="6120680" cy="276999"/>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marL="0" marR="0" lvl="0" indent="0" algn="l" defTabSz="914400" rtl="0" fontAlgn="base" latinLnBrk="0" hangingPunct="1">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保健指導対象者特定の全体像</a:t>
            </a:r>
            <a:endPar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9" name="Rectangle 8"/>
          <p:cNvSpPr>
            <a:spLocks noChangeAspect="1" noChangeArrowheads="1"/>
          </p:cNvSpPr>
          <p:nvPr/>
        </p:nvSpPr>
        <p:spPr bwMode="auto">
          <a:xfrm>
            <a:off x="391632" y="4671953"/>
            <a:ext cx="6336704" cy="95410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spAutoFit/>
          </a:bodyPr>
          <a:lstStyle/>
          <a:p>
            <a:pPr lvl="0" fontAlgn="base">
              <a:spcBef>
                <a:spcPct val="0"/>
              </a:spcBef>
              <a:spcAft>
                <a:spcPct val="0"/>
              </a:spcAft>
            </a:pPr>
            <a:r>
              <a:rPr kumimoji="1" lang="ja-JP" sz="800" b="1" i="0" u="none" strike="noStrike" cap="none" normalizeH="0" baseline="0" dirty="0">
                <a:ln>
                  <a:noFill/>
                </a:ln>
                <a:solidFill>
                  <a:schemeClr val="tx1"/>
                </a:solidFill>
                <a:effectLst/>
                <a:latin typeface="ＭＳ 明朝"/>
                <a:ea typeface="ＭＳ 明朝"/>
                <a:cs typeface="ＭＳ Ｐゴシック" pitchFamily="50" charset="-128"/>
              </a:rPr>
              <a:t>デ</a:t>
            </a:r>
            <a:r>
              <a:rPr lang="ja-JP" altLang="en-US" sz="800" b="1" dirty="0">
                <a:latin typeface="ＭＳ 明朝"/>
                <a:ea typeface="ＭＳ 明朝"/>
                <a:cs typeface="ＭＳ Ｐゴシック" pitchFamily="50" charset="-128"/>
              </a:rPr>
              <a:t>ータ化範囲</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cs typeface="ＭＳ Ｐゴシック" pitchFamily="50" charset="-128"/>
              </a:rPr>
              <a:t>分析対象</a:t>
            </a:r>
            <a:r>
              <a:rPr lang="en-US" altLang="ja-JP" sz="800" b="1" dirty="0">
                <a:latin typeface="ＭＳ 明朝"/>
                <a:ea typeface="ＭＳ 明朝"/>
                <a:cs typeface="ＭＳ Ｐゴシック" pitchFamily="50" charset="-128"/>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r>
              <a:rPr lang="ja-JP" altLang="en-US" sz="800" b="1" dirty="0">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lvl="0" fontAlgn="base">
              <a:spcBef>
                <a:spcPct val="0"/>
              </a:spcBef>
              <a:spcAft>
                <a:spcPct val="0"/>
              </a:spcAft>
            </a:pPr>
            <a:r>
              <a:rPr lang="ja-JP" altLang="en-US" sz="800" b="1" dirty="0">
                <a:latin typeface="ＭＳ 明朝"/>
                <a:ea typeface="ＭＳ 明朝"/>
                <a:cs typeface="ＭＳ Ｐゴシック" pitchFamily="50" charset="-128"/>
              </a:rPr>
              <a:t>　　　　　　　　　　　　対象診療年月は平成</a:t>
            </a:r>
            <a:r>
              <a:rPr lang="en-US" altLang="ja-JP" sz="800" b="1" dirty="0">
                <a:latin typeface="ＭＳ 明朝"/>
                <a:ea typeface="ＭＳ 明朝"/>
                <a:cs typeface="ＭＳ Ｐゴシック" pitchFamily="50" charset="-128"/>
              </a:rPr>
              <a:t>28</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4</a:t>
            </a:r>
            <a:r>
              <a:rPr lang="ja-JP" altLang="en-US" sz="800" b="1" dirty="0">
                <a:latin typeface="ＭＳ 明朝"/>
                <a:ea typeface="ＭＳ 明朝"/>
                <a:cs typeface="ＭＳ Ｐゴシック" pitchFamily="50" charset="-128"/>
              </a:rPr>
              <a:t>月～平成</a:t>
            </a:r>
            <a:r>
              <a:rPr lang="en-US" altLang="ja-JP" sz="800" b="1" dirty="0">
                <a:latin typeface="ＭＳ 明朝"/>
                <a:ea typeface="ＭＳ 明朝"/>
                <a:cs typeface="ＭＳ Ｐゴシック" pitchFamily="50" charset="-128"/>
              </a:rPr>
              <a:t>29</a:t>
            </a:r>
            <a:r>
              <a:rPr lang="ja-JP" altLang="en-US" sz="800" b="1" dirty="0">
                <a:latin typeface="ＭＳ 明朝"/>
                <a:ea typeface="ＭＳ 明朝"/>
                <a:cs typeface="ＭＳ Ｐゴシック" pitchFamily="50" charset="-128"/>
              </a:rPr>
              <a:t>年</a:t>
            </a:r>
            <a:r>
              <a:rPr lang="en-US" altLang="ja-JP" sz="800" b="1" dirty="0">
                <a:latin typeface="ＭＳ 明朝"/>
                <a:ea typeface="ＭＳ 明朝"/>
                <a:cs typeface="ＭＳ Ｐゴシック" pitchFamily="50" charset="-128"/>
              </a:rPr>
              <a:t>3</a:t>
            </a:r>
            <a:r>
              <a:rPr lang="ja-JP" altLang="en-US" sz="800" b="1" dirty="0">
                <a:latin typeface="ＭＳ 明朝"/>
                <a:ea typeface="ＭＳ 明朝"/>
                <a:cs typeface="ＭＳ Ｐゴシック" pitchFamily="50" charset="-128"/>
              </a:rPr>
              <a:t>月診療分</a:t>
            </a:r>
            <a:r>
              <a:rPr lang="en-US" altLang="ja-JP" sz="800" b="1" dirty="0">
                <a:latin typeface="ＭＳ 明朝"/>
                <a:ea typeface="ＭＳ 明朝"/>
                <a:cs typeface="ＭＳ Ｐゴシック" pitchFamily="50" charset="-128"/>
              </a:rPr>
              <a:t>(12</a:t>
            </a:r>
            <a:r>
              <a:rPr lang="ja-JP" altLang="en-US" sz="800" b="1" dirty="0">
                <a:latin typeface="ＭＳ 明朝"/>
                <a:ea typeface="ＭＳ 明朝"/>
                <a:cs typeface="ＭＳ Ｐゴシック" pitchFamily="50" charset="-128"/>
              </a:rPr>
              <a:t>カ月分</a:t>
            </a:r>
            <a:r>
              <a:rPr lang="en-US" altLang="ja-JP" sz="800" b="1" dirty="0">
                <a:latin typeface="ＭＳ 明朝"/>
                <a:ea typeface="ＭＳ 明朝"/>
                <a:cs typeface="ＭＳ Ｐゴシック" pitchFamily="50" charset="-128"/>
              </a:rPr>
              <a:t>)</a:t>
            </a:r>
            <a:r>
              <a:rPr lang="ja-JP" altLang="en-US" sz="800" b="1" dirty="0" err="1">
                <a:latin typeface="ＭＳ 明朝"/>
                <a:ea typeface="ＭＳ 明朝"/>
                <a:cs typeface="ＭＳ Ｐゴシック" pitchFamily="50" charset="-128"/>
              </a:rPr>
              <a:t>。</a:t>
            </a:r>
            <a:endParaRPr lang="en-US" altLang="ja-JP" sz="800" b="1" dirty="0">
              <a:latin typeface="ＭＳ 明朝"/>
              <a:ea typeface="ＭＳ 明朝"/>
              <a:cs typeface="ＭＳ Ｐゴシック" pitchFamily="50" charset="-128"/>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pPr lvl="0" fontAlgn="base">
              <a:spcBef>
                <a:spcPct val="0"/>
              </a:spcBef>
              <a:spcAft>
                <a:spcPct val="0"/>
              </a:spcAft>
            </a:pPr>
            <a:r>
              <a:rPr lang="en-US" altLang="ja-JP" sz="800" dirty="0">
                <a:latin typeface="ＭＳ 明朝"/>
                <a:ea typeface="ＭＳ 明朝"/>
                <a:cs typeface="ＭＳ Ｐゴシック" pitchFamily="50" charset="-128"/>
              </a:rPr>
              <a:t>※1…</a:t>
            </a:r>
            <a:r>
              <a:rPr lang="ja-JP" altLang="en-US" sz="800" dirty="0">
                <a:latin typeface="ＭＳ 明朝"/>
                <a:ea typeface="ＭＳ 明朝"/>
                <a:cs typeface="ＭＳ Ｐゴシック" pitchFamily="50" charset="-128"/>
              </a:rPr>
              <a:t>糖尿病起因以外の腎臓病患者</a:t>
            </a:r>
            <a:endParaRPr lang="en-US" altLang="ja-JP" sz="800" dirty="0">
              <a:latin typeface="ＭＳ 明朝"/>
              <a:ea typeface="ＭＳ 明朝"/>
              <a:cs typeface="ＭＳ Ｐゴシック" pitchFamily="50" charset="-128"/>
            </a:endParaRPr>
          </a:p>
          <a:p>
            <a:r>
              <a:rPr lang="en-US" altLang="ja-JP" sz="800" dirty="0">
                <a:latin typeface="ＭＳ 明朝"/>
                <a:ea typeface="ＭＳ 明朝"/>
                <a:cs typeface="ＭＳ Ｐゴシック" pitchFamily="50" charset="-128"/>
              </a:rPr>
              <a:t>※2…</a:t>
            </a:r>
            <a:r>
              <a:rPr lang="en-US" altLang="ja-JP" sz="800" dirty="0">
                <a:solidFill>
                  <a:schemeClr val="dk1"/>
                </a:solidFill>
                <a:latin typeface="ＭＳ 明朝"/>
                <a:ea typeface="ＭＳ 明朝"/>
              </a:rPr>
              <a:t>Ⅰ</a:t>
            </a:r>
            <a:r>
              <a:rPr lang="ja-JP" altLang="en-US" sz="800" dirty="0">
                <a:solidFill>
                  <a:schemeClr val="dk1"/>
                </a:solidFill>
                <a:latin typeface="ＭＳ 明朝"/>
                <a:ea typeface="ＭＳ 明朝"/>
              </a:rPr>
              <a:t>型糖尿病</a:t>
            </a:r>
            <a:r>
              <a:rPr lang="ja-JP" altLang="ja-JP" sz="800" dirty="0">
                <a:solidFill>
                  <a:schemeClr val="dk1"/>
                </a:solidFill>
                <a:latin typeface="ＭＳ 明朝"/>
                <a:ea typeface="ＭＳ 明朝"/>
              </a:rPr>
              <a:t>や、指導対象として適切でない患者</a:t>
            </a:r>
            <a:r>
              <a:rPr lang="en-US" altLang="ja-JP" sz="800" dirty="0">
                <a:solidFill>
                  <a:schemeClr val="dk1"/>
                </a:solidFill>
                <a:latin typeface="ＭＳ 明朝"/>
                <a:ea typeface="ＭＳ 明朝"/>
              </a:rPr>
              <a:t>(</a:t>
            </a:r>
            <a:r>
              <a:rPr lang="ja-JP" altLang="en-US" sz="800" dirty="0">
                <a:solidFill>
                  <a:schemeClr val="dk1"/>
                </a:solidFill>
                <a:latin typeface="ＭＳ 明朝"/>
                <a:ea typeface="ＭＳ 明朝"/>
              </a:rPr>
              <a:t>透析患者等</a:t>
            </a:r>
            <a:r>
              <a:rPr lang="en-US" altLang="ja-JP" sz="800" dirty="0">
                <a:solidFill>
                  <a:schemeClr val="dk1"/>
                </a:solidFill>
                <a:latin typeface="ＭＳ 明朝"/>
                <a:ea typeface="ＭＳ 明朝"/>
              </a:rPr>
              <a:t>)</a:t>
            </a:r>
          </a:p>
          <a:p>
            <a:pPr lvl="0" fontAlgn="base">
              <a:spcBef>
                <a:spcPct val="0"/>
              </a:spcBef>
              <a:spcAft>
                <a:spcPct val="0"/>
              </a:spcAft>
            </a:pPr>
            <a:r>
              <a:rPr lang="en-US" altLang="ja-JP" sz="800" dirty="0">
                <a:latin typeface="ＭＳ 明朝"/>
                <a:ea typeface="ＭＳ 明朝"/>
                <a:cs typeface="ＭＳ Ｐゴシック" pitchFamily="50" charset="-128"/>
              </a:rPr>
              <a:t>※3…</a:t>
            </a:r>
            <a:r>
              <a:rPr lang="ja-JP" altLang="en-US" sz="800" dirty="0">
                <a:latin typeface="ＭＳ 明朝"/>
                <a:ea typeface="ＭＳ 明朝"/>
                <a:cs typeface="ＭＳ Ｐゴシック" pitchFamily="50" charset="-128"/>
              </a:rPr>
              <a:t>複雑なケースが含まれる集団</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がん、難病、精神疾患、認知症等を確認できる患者</a:t>
            </a:r>
            <a:r>
              <a:rPr lang="en-US" altLang="ja-JP" sz="800" dirty="0">
                <a:latin typeface="ＭＳ 明朝"/>
                <a:ea typeface="ＭＳ 明朝"/>
                <a:cs typeface="ＭＳ Ｐゴシック" pitchFamily="50" charset="-128"/>
              </a:rPr>
              <a:t>)</a:t>
            </a:r>
          </a:p>
          <a:p>
            <a:pPr lvl="0" fontAlgn="base">
              <a:spcBef>
                <a:spcPct val="0"/>
              </a:spcBef>
              <a:spcAft>
                <a:spcPct val="0"/>
              </a:spcAft>
            </a:pPr>
            <a:r>
              <a:rPr lang="en-US" altLang="ja-JP" sz="800" dirty="0">
                <a:latin typeface="ＭＳ 明朝"/>
                <a:ea typeface="ＭＳ 明朝"/>
                <a:cs typeface="ＭＳ Ｐゴシック" pitchFamily="50" charset="-128"/>
              </a:rPr>
              <a:t>※4…</a:t>
            </a:r>
            <a:r>
              <a:rPr lang="ja-JP" altLang="en-US" sz="800" dirty="0">
                <a:latin typeface="ＭＳ 明朝"/>
                <a:ea typeface="ＭＳ 明朝"/>
                <a:cs typeface="ＭＳ Ｐゴシック" pitchFamily="50" charset="-128"/>
              </a:rPr>
              <a:t>比較的行動変容が現れやすい患者</a:t>
            </a: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53</a:t>
            </a:fld>
            <a:endParaRPr kumimoji="1" lang="ja-JP" altLang="en-US" dirty="0">
              <a:latin typeface="ＭＳ 明朝"/>
              <a:ea typeface="ＭＳ 明朝"/>
            </a:endParaRPr>
          </a:p>
        </p:txBody>
      </p:sp>
    </p:spTree>
    <p:extLst>
      <p:ext uri="{BB962C8B-B14F-4D97-AF65-F5344CB8AC3E}">
        <p14:creationId xmlns:p14="http://schemas.microsoft.com/office/powerpoint/2010/main" val="3966457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81000" y="7188200"/>
            <a:ext cx="6053876" cy="1286312"/>
          </a:xfrm>
          <a:prstGeom prst="rect">
            <a:avLst/>
          </a:prstGeom>
        </p:spPr>
      </p:pic>
      <p:pic>
        <p:nvPicPr>
          <p:cNvPr id="4" name="図 3"/>
          <p:cNvPicPr>
            <a:picLocks noChangeAspect="1"/>
          </p:cNvPicPr>
          <p:nvPr/>
        </p:nvPicPr>
        <p:blipFill>
          <a:blip r:embed="rId3"/>
          <a:stretch>
            <a:fillRect/>
          </a:stretch>
        </p:blipFill>
        <p:spPr>
          <a:xfrm>
            <a:off x="381000" y="4928932"/>
            <a:ext cx="6053876" cy="1286312"/>
          </a:xfrm>
          <a:prstGeom prst="rect">
            <a:avLst/>
          </a:prstGeom>
        </p:spPr>
      </p:pic>
      <p:pic>
        <p:nvPicPr>
          <p:cNvPr id="3" name="図 2"/>
          <p:cNvPicPr>
            <a:picLocks noChangeAspect="1"/>
          </p:cNvPicPr>
          <p:nvPr/>
        </p:nvPicPr>
        <p:blipFill>
          <a:blip r:embed="rId4"/>
          <a:stretch>
            <a:fillRect/>
          </a:stretch>
        </p:blipFill>
        <p:spPr>
          <a:xfrm>
            <a:off x="381000" y="2438400"/>
            <a:ext cx="6053876" cy="1286312"/>
          </a:xfrm>
          <a:prstGeom prst="rect">
            <a:avLst/>
          </a:prstGeom>
        </p:spPr>
      </p:pic>
      <p:sp>
        <p:nvSpPr>
          <p:cNvPr id="17" name="タイトル 1"/>
          <p:cNvSpPr txBox="1">
            <a:spLocks noChangeAspect="1"/>
          </p:cNvSpPr>
          <p:nvPr/>
        </p:nvSpPr>
        <p:spPr>
          <a:xfrm>
            <a:off x="381000" y="127000"/>
            <a:ext cx="6120000" cy="1996728"/>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(7)</a:t>
            </a:r>
            <a:r>
              <a:rPr lang="ja-JP" altLang="en-US" sz="1400" dirty="0">
                <a:latin typeface="ＭＳ 明朝"/>
                <a:ea typeface="ＭＳ 明朝"/>
                <a:cs typeface="Times New Roman" pitchFamily="18" charset="0"/>
              </a:rPr>
              <a:t>受診行動適正化に係る分析</a:t>
            </a:r>
            <a:endParaRPr lang="en-US" altLang="ja-JP" sz="14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cs typeface="Times New Roman" pitchFamily="18" charset="0"/>
              </a:rPr>
              <a:t>　多受診</a:t>
            </a:r>
            <a:r>
              <a:rPr lang="en-US" altLang="ja-JP" sz="1200" dirty="0">
                <a:latin typeface="ＭＳ 明朝"/>
                <a:ea typeface="ＭＳ 明朝"/>
                <a:cs typeface="Times New Roman" pitchFamily="18" charset="0"/>
              </a:rPr>
              <a:t>(</a:t>
            </a:r>
            <a:r>
              <a:rPr lang="ja-JP" altLang="en-US" sz="1200" dirty="0">
                <a:solidFill>
                  <a:prstClr val="black"/>
                </a:solidFill>
                <a:latin typeface="ＭＳ 明朝" panose="02020609040205080304" pitchFamily="17" charset="-128"/>
                <a:ea typeface="ＭＳ 明朝" panose="02020609040205080304" pitchFamily="17" charset="-128"/>
              </a:rPr>
              <a:t>重複受診、頻回受診、重複服薬</a:t>
            </a:r>
            <a:r>
              <a:rPr lang="en-US" altLang="ja-JP" sz="1200" dirty="0">
                <a:solidFill>
                  <a:prstClr val="black"/>
                </a:solidFill>
                <a:latin typeface="ＭＳ 明朝" panose="02020609040205080304" pitchFamily="17" charset="-128"/>
                <a:ea typeface="ＭＳ 明朝" panose="02020609040205080304" pitchFamily="17" charset="-128"/>
              </a:rPr>
              <a:t>)</a:t>
            </a:r>
            <a:r>
              <a:rPr lang="ja-JP" altLang="en-US" sz="1200" dirty="0">
                <a:solidFill>
                  <a:prstClr val="black"/>
                </a:solidFill>
                <a:latin typeface="ＭＳ 明朝" panose="02020609040205080304" pitchFamily="17" charset="-128"/>
                <a:ea typeface="ＭＳ 明朝" panose="02020609040205080304" pitchFamily="17" charset="-128"/>
              </a:rPr>
              <a:t>は、不適切な受診行動も含まれているため、これらの患者を正しい受診行動に導く指導が必要である。</a:t>
            </a:r>
            <a:r>
              <a:rPr lang="ja-JP" altLang="en-US" sz="1200" dirty="0">
                <a:solidFill>
                  <a:prstClr val="black"/>
                </a:solidFill>
                <a:latin typeface="ＭＳ 明朝"/>
                <a:ea typeface="ＭＳ 明朝"/>
                <a:cs typeface="Times New Roman" pitchFamily="18" charset="0"/>
              </a:rPr>
              <a:t>指導対象者数の分析結果は以下の通りである。</a:t>
            </a:r>
            <a:endParaRPr lang="en-US" altLang="ja-JP" sz="1200" dirty="0">
              <a:solidFill>
                <a:prstClr val="black"/>
              </a:solidFill>
              <a:latin typeface="ＭＳ 明朝"/>
              <a:ea typeface="ＭＳ 明朝"/>
              <a:cs typeface="Times New Roman" pitchFamily="18" charset="0"/>
            </a:endParaRPr>
          </a:p>
          <a:p>
            <a:pPr fontAlgn="base">
              <a:lnSpc>
                <a:spcPct val="125000"/>
              </a:lnSpc>
              <a:spcBef>
                <a:spcPct val="0"/>
              </a:spcBef>
              <a:spcAft>
                <a:spcPct val="0"/>
              </a:spcAft>
            </a:pPr>
            <a:r>
              <a:rPr lang="ja-JP" altLang="ja-JP" sz="1200" dirty="0">
                <a:latin typeface="ＭＳ 明朝"/>
                <a:ea typeface="ＭＳ 明朝"/>
              </a:rPr>
              <a:t>　</a:t>
            </a:r>
            <a:r>
              <a:rPr lang="ja-JP" altLang="en-US" sz="1200" dirty="0">
                <a:latin typeface="ＭＳ 明朝"/>
                <a:ea typeface="ＭＳ 明朝"/>
                <a:cs typeface="Times New Roman" pitchFamily="18" charset="0"/>
              </a:rPr>
              <a:t>ひと月に同系の疾病を理由に複数の医療機関に受診している</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重複受診者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や、ひと月に同一の医療機関に一定回数以上受診している</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頻回受診者</a:t>
            </a:r>
            <a:r>
              <a:rPr lang="en-US" altLang="ja-JP" sz="1200" dirty="0">
                <a:latin typeface="ＭＳ 明朝"/>
                <a:ea typeface="ＭＳ 明朝"/>
                <a:cs typeface="Times New Roman" pitchFamily="18" charset="0"/>
              </a:rPr>
              <a:t>｣</a:t>
            </a:r>
            <a:r>
              <a:rPr lang="ja-JP" altLang="en-US" sz="1200" dirty="0" err="1">
                <a:latin typeface="ＭＳ 明朝"/>
                <a:ea typeface="ＭＳ 明朝"/>
                <a:cs typeface="Times New Roman" pitchFamily="18" charset="0"/>
              </a:rPr>
              <a:t>、</a:t>
            </a:r>
            <a:r>
              <a:rPr lang="ja-JP" altLang="en-US" sz="1200" dirty="0">
                <a:latin typeface="ＭＳ 明朝"/>
                <a:ea typeface="ＭＳ 明朝"/>
                <a:cs typeface="Times New Roman" pitchFamily="18" charset="0"/>
              </a:rPr>
              <a:t>ひと月に同系の医薬品が複数の医療機関で処方され、処方日数が一定以上の</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重複服薬者</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について</a:t>
            </a:r>
            <a:r>
              <a:rPr lang="ja-JP" altLang="en-US" sz="1200" dirty="0">
                <a:solidFill>
                  <a:prstClr val="black"/>
                </a:solidFill>
                <a:latin typeface="ＭＳ 明朝"/>
                <a:ea typeface="ＭＳ 明朝"/>
              </a:rPr>
              <a:t>平成</a:t>
            </a:r>
            <a:r>
              <a:rPr lang="en-US" altLang="ja-JP" sz="1200" dirty="0">
                <a:solidFill>
                  <a:prstClr val="black"/>
                </a:solidFill>
                <a:latin typeface="ＭＳ 明朝"/>
                <a:ea typeface="ＭＳ 明朝"/>
              </a:rPr>
              <a:t>28</a:t>
            </a:r>
            <a:r>
              <a:rPr lang="ja-JP" altLang="en-US" sz="1200" dirty="0">
                <a:solidFill>
                  <a:prstClr val="black"/>
                </a:solidFill>
                <a:latin typeface="ＭＳ 明朝"/>
                <a:ea typeface="ＭＳ 明朝"/>
              </a:rPr>
              <a:t>年</a:t>
            </a:r>
            <a:r>
              <a:rPr lang="en-US" altLang="ja-JP" sz="1200" dirty="0">
                <a:solidFill>
                  <a:prstClr val="black"/>
                </a:solidFill>
                <a:latin typeface="ＭＳ 明朝"/>
                <a:ea typeface="ＭＳ 明朝"/>
              </a:rPr>
              <a:t>4</a:t>
            </a:r>
            <a:r>
              <a:rPr lang="ja-JP" altLang="en-US" sz="1200" dirty="0">
                <a:solidFill>
                  <a:prstClr val="black"/>
                </a:solidFill>
                <a:latin typeface="ＭＳ 明朝"/>
                <a:ea typeface="ＭＳ 明朝"/>
              </a:rPr>
              <a:t>月～平成</a:t>
            </a:r>
            <a:r>
              <a:rPr lang="en-US" altLang="ja-JP" sz="1200" dirty="0">
                <a:solidFill>
                  <a:prstClr val="black"/>
                </a:solidFill>
                <a:latin typeface="ＭＳ 明朝"/>
                <a:ea typeface="ＭＳ 明朝"/>
              </a:rPr>
              <a:t>29</a:t>
            </a:r>
            <a:r>
              <a:rPr lang="ja-JP" altLang="en-US" sz="1200" dirty="0">
                <a:solidFill>
                  <a:prstClr val="black"/>
                </a:solidFill>
                <a:latin typeface="ＭＳ 明朝"/>
                <a:ea typeface="ＭＳ 明朝"/>
              </a:rPr>
              <a:t>年</a:t>
            </a:r>
            <a:r>
              <a:rPr lang="en-US" altLang="ja-JP" sz="1200" dirty="0">
                <a:solidFill>
                  <a:prstClr val="black"/>
                </a:solidFill>
                <a:latin typeface="ＭＳ 明朝"/>
                <a:ea typeface="ＭＳ 明朝"/>
              </a:rPr>
              <a:t>3</a:t>
            </a:r>
            <a:r>
              <a:rPr lang="ja-JP" altLang="en-US" sz="1200" dirty="0">
                <a:solidFill>
                  <a:prstClr val="black"/>
                </a:solidFill>
                <a:latin typeface="ＭＳ 明朝"/>
                <a:ea typeface="ＭＳ 明朝"/>
              </a:rPr>
              <a:t>月診療分</a:t>
            </a:r>
            <a:r>
              <a:rPr lang="en-US" altLang="ja-JP" sz="1200" dirty="0">
                <a:solidFill>
                  <a:prstClr val="black"/>
                </a:solidFill>
                <a:latin typeface="ＭＳ 明朝"/>
                <a:ea typeface="ＭＳ 明朝"/>
              </a:rPr>
              <a:t>(12</a:t>
            </a:r>
            <a:r>
              <a:rPr lang="ja-JP" altLang="en-US" sz="1200" dirty="0">
                <a:solidFill>
                  <a:prstClr val="black"/>
                </a:solidFill>
                <a:latin typeface="ＭＳ 明朝"/>
                <a:ea typeface="ＭＳ 明朝"/>
              </a:rPr>
              <a:t>カ月分</a:t>
            </a:r>
            <a:r>
              <a:rPr lang="en-US" altLang="ja-JP" sz="1200" dirty="0">
                <a:solidFill>
                  <a:prstClr val="black"/>
                </a:solidFill>
                <a:latin typeface="ＭＳ 明朝"/>
                <a:ea typeface="ＭＳ 明朝"/>
              </a:rPr>
              <a:t>)</a:t>
            </a:r>
            <a:r>
              <a:rPr lang="ja-JP" altLang="en-US" sz="1200" dirty="0">
                <a:latin typeface="ＭＳ 明朝"/>
                <a:ea typeface="ＭＳ 明朝"/>
                <a:cs typeface="Times New Roman" pitchFamily="18" charset="0"/>
              </a:rPr>
              <a:t>のレセプトデータを用いて分析した。</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0" name="正方形/長方形 9"/>
          <p:cNvSpPr/>
          <p:nvPr/>
        </p:nvSpPr>
        <p:spPr>
          <a:xfrm>
            <a:off x="381000" y="6922998"/>
            <a:ext cx="6120680" cy="276999"/>
          </a:xfrm>
          <a:prstGeom prst="rect">
            <a:avLst/>
          </a:prstGeom>
        </p:spPr>
        <p:txBody>
          <a:bodyPr wrap="square" lIns="0">
            <a:spAutoFit/>
          </a:bodyPr>
          <a:lstStyle/>
          <a:p>
            <a:r>
              <a:rPr lang="ja-JP" altLang="ja-JP" sz="1200" dirty="0">
                <a:latin typeface="ＭＳ 明朝"/>
                <a:ea typeface="ＭＳ 明朝"/>
              </a:rPr>
              <a:t>重複服薬者</a:t>
            </a:r>
            <a:r>
              <a:rPr lang="ja-JP" altLang="en-US" sz="1200" dirty="0">
                <a:latin typeface="ＭＳ 明朝"/>
                <a:ea typeface="ＭＳ 明朝"/>
              </a:rPr>
              <a:t>数</a:t>
            </a:r>
          </a:p>
        </p:txBody>
      </p:sp>
      <p:sp>
        <p:nvSpPr>
          <p:cNvPr id="14" name="Rectangle 2"/>
          <p:cNvSpPr>
            <a:spLocks noChangeArrowheads="1"/>
          </p:cNvSpPr>
          <p:nvPr/>
        </p:nvSpPr>
        <p:spPr bwMode="auto">
          <a:xfrm>
            <a:off x="381000" y="2171986"/>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重複受診者数</a:t>
            </a: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54</a:t>
            </a:fld>
            <a:endParaRPr kumimoji="1" lang="ja-JP" altLang="en-US" dirty="0">
              <a:latin typeface="ＭＳ 明朝"/>
              <a:ea typeface="ＭＳ 明朝"/>
            </a:endParaRPr>
          </a:p>
        </p:txBody>
      </p:sp>
      <p:sp>
        <p:nvSpPr>
          <p:cNvPr id="9" name="正方形/長方形 8"/>
          <p:cNvSpPr/>
          <p:nvPr/>
        </p:nvSpPr>
        <p:spPr>
          <a:xfrm>
            <a:off x="381000" y="4667758"/>
            <a:ext cx="6120680" cy="276999"/>
          </a:xfrm>
          <a:prstGeom prst="rect">
            <a:avLst/>
          </a:prstGeom>
        </p:spPr>
        <p:txBody>
          <a:bodyPr wrap="square" lIns="0">
            <a:spAutoFit/>
          </a:bodyPr>
          <a:lstStyle/>
          <a:p>
            <a:r>
              <a:rPr lang="ja-JP" altLang="ja-JP" sz="1200" dirty="0">
                <a:latin typeface="ＭＳ 明朝"/>
                <a:ea typeface="ＭＳ 明朝"/>
              </a:rPr>
              <a:t>頻回受診者</a:t>
            </a:r>
            <a:r>
              <a:rPr lang="ja-JP" altLang="en-US" sz="1200" dirty="0">
                <a:latin typeface="ＭＳ 明朝"/>
                <a:ea typeface="ＭＳ 明朝"/>
              </a:rPr>
              <a:t>数</a:t>
            </a:r>
          </a:p>
        </p:txBody>
      </p:sp>
      <p:sp>
        <p:nvSpPr>
          <p:cNvPr id="13" name="テキスト ボックス 12"/>
          <p:cNvSpPr txBox="1">
            <a:spLocks noChangeAspect="1"/>
          </p:cNvSpPr>
          <p:nvPr/>
        </p:nvSpPr>
        <p:spPr>
          <a:xfrm>
            <a:off x="381000" y="3705378"/>
            <a:ext cx="6216352" cy="830997"/>
          </a:xfrm>
          <a:prstGeom prst="rect">
            <a:avLst/>
          </a:prstGeom>
          <a:noFill/>
        </p:spPr>
        <p:txBody>
          <a:bodyPr wrap="square" lIns="0" rtlCol="0">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r>
              <a:rPr lang="ja-JP" altLang="en-US" sz="800" dirty="0">
                <a:latin typeface="ＭＳ 明朝"/>
                <a:ea typeface="ＭＳ 明朝"/>
              </a:rPr>
              <a:t>。</a:t>
            </a:r>
            <a:endParaRPr lang="en-US" altLang="ja-JP" sz="800" dirty="0">
              <a:latin typeface="ＭＳ 明朝"/>
              <a:ea typeface="ＭＳ 明朝"/>
            </a:endParaRPr>
          </a:p>
          <a:p>
            <a:pPr lvl="0"/>
            <a:r>
              <a:rPr lang="ja-JP" altLang="en-US" sz="800" dirty="0">
                <a:latin typeface="ＭＳ 明朝"/>
                <a:ea typeface="ＭＳ 明朝"/>
              </a:rPr>
              <a:t>株式会社データホライゾン特許医療費分解を用いて算出。 </a:t>
            </a:r>
            <a:endParaRPr lang="en-US" altLang="ja-JP" sz="800" dirty="0">
              <a:latin typeface="ＭＳ 明朝"/>
              <a:ea typeface="ＭＳ 明朝"/>
            </a:endParaRPr>
          </a:p>
          <a:p>
            <a:pPr lvl="0"/>
            <a:r>
              <a:rPr lang="en-US" altLang="ja-JP" sz="800" dirty="0">
                <a:latin typeface="ＭＳ 明朝"/>
                <a:ea typeface="ＭＳ 明朝"/>
              </a:rPr>
              <a:t>※</a:t>
            </a:r>
            <a:r>
              <a:rPr lang="ja-JP" altLang="en-US" sz="800" dirty="0">
                <a:latin typeface="ＭＳ 明朝"/>
                <a:ea typeface="ＭＳ 明朝"/>
              </a:rPr>
              <a:t>重複受診者数</a:t>
            </a:r>
            <a:r>
              <a:rPr lang="en-US" altLang="ja-JP" sz="800" dirty="0">
                <a:latin typeface="ＭＳ 明朝"/>
                <a:ea typeface="ＭＳ 明朝"/>
              </a:rPr>
              <a:t>…1</a:t>
            </a:r>
            <a:r>
              <a:rPr lang="ja-JP" altLang="en-US" sz="800" dirty="0">
                <a:latin typeface="ＭＳ 明朝"/>
                <a:ea typeface="ＭＳ 明朝"/>
              </a:rPr>
              <a:t>カ月間に同系の疾病を理由に、</a:t>
            </a:r>
            <a:r>
              <a:rPr lang="en-US" altLang="ja-JP" sz="800" dirty="0">
                <a:latin typeface="ＭＳ 明朝"/>
                <a:ea typeface="ＭＳ 明朝"/>
              </a:rPr>
              <a:t>3</a:t>
            </a:r>
            <a:r>
              <a:rPr lang="ja-JP" altLang="en-US" sz="800" dirty="0">
                <a:latin typeface="ＭＳ 明朝"/>
                <a:ea typeface="ＭＳ 明朝"/>
              </a:rPr>
              <a:t>医療機関以上受診している人を対象とする。透析中、治療行為を行っていないレセプトは対象外とする。 </a:t>
            </a:r>
            <a:endParaRPr kumimoji="1" lang="ja-JP" altLang="en-US" sz="800" dirty="0">
              <a:latin typeface="ＭＳ 明朝"/>
              <a:ea typeface="ＭＳ 明朝"/>
            </a:endParaRPr>
          </a:p>
        </p:txBody>
      </p:sp>
      <p:sp>
        <p:nvSpPr>
          <p:cNvPr id="16" name="Rectangle 9"/>
          <p:cNvSpPr>
            <a:spLocks noChangeAspect="1" noChangeArrowheads="1"/>
          </p:cNvSpPr>
          <p:nvPr/>
        </p:nvSpPr>
        <p:spPr bwMode="auto">
          <a:xfrm>
            <a:off x="381000" y="6195723"/>
            <a:ext cx="6120679"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a:p>
            <a:pPr lvl="0"/>
            <a:r>
              <a:rPr lang="en-US" altLang="ja-JP" sz="800" dirty="0">
                <a:latin typeface="ＭＳ 明朝"/>
                <a:ea typeface="ＭＳ 明朝"/>
              </a:rPr>
              <a:t>※</a:t>
            </a:r>
            <a:r>
              <a:rPr lang="ja-JP" altLang="en-US" sz="800" dirty="0">
                <a:latin typeface="ＭＳ 明朝"/>
                <a:ea typeface="ＭＳ 明朝"/>
              </a:rPr>
              <a:t>頻回受診者数</a:t>
            </a:r>
            <a:r>
              <a:rPr lang="en-US" altLang="ja-JP" sz="800" dirty="0">
                <a:latin typeface="ＭＳ 明朝"/>
                <a:ea typeface="ＭＳ 明朝"/>
              </a:rPr>
              <a:t>…1</a:t>
            </a:r>
            <a:r>
              <a:rPr lang="ja-JP" altLang="en-US" sz="800" dirty="0">
                <a:latin typeface="ＭＳ 明朝"/>
                <a:ea typeface="ＭＳ 明朝"/>
              </a:rPr>
              <a:t>カ月間に</a:t>
            </a:r>
            <a:r>
              <a:rPr lang="en-US" altLang="ja-JP" sz="800" dirty="0">
                <a:latin typeface="ＭＳ 明朝"/>
                <a:ea typeface="ＭＳ 明朝"/>
              </a:rPr>
              <a:t>12</a:t>
            </a:r>
            <a:r>
              <a:rPr lang="ja-JP" altLang="en-US" sz="800" dirty="0">
                <a:latin typeface="ＭＳ 明朝"/>
                <a:ea typeface="ＭＳ 明朝"/>
              </a:rPr>
              <a:t>回以上受診している患者を対象とする。透析患者は対象外とする。 </a:t>
            </a:r>
            <a:endPar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9" name="Rectangle 9"/>
          <p:cNvSpPr>
            <a:spLocks noChangeAspect="1" noChangeArrowheads="1"/>
          </p:cNvSpPr>
          <p:nvPr/>
        </p:nvSpPr>
        <p:spPr bwMode="auto">
          <a:xfrm>
            <a:off x="381000" y="8451721"/>
            <a:ext cx="6288360"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a:p>
            <a:pPr lvl="0"/>
            <a:r>
              <a:rPr lang="en-US" altLang="ja-JP" sz="800" dirty="0">
                <a:latin typeface="ＭＳ 明朝"/>
                <a:ea typeface="ＭＳ 明朝"/>
              </a:rPr>
              <a:t>※</a:t>
            </a:r>
            <a:r>
              <a:rPr lang="ja-JP" altLang="en-US" sz="800" dirty="0">
                <a:latin typeface="ＭＳ 明朝"/>
                <a:ea typeface="ＭＳ 明朝"/>
              </a:rPr>
              <a:t>重複服薬者数</a:t>
            </a:r>
            <a:r>
              <a:rPr lang="en-US" altLang="ja-JP" sz="800" dirty="0">
                <a:latin typeface="ＭＳ 明朝"/>
                <a:ea typeface="ＭＳ 明朝"/>
              </a:rPr>
              <a:t>…1</a:t>
            </a:r>
            <a:r>
              <a:rPr lang="ja-JP" altLang="en-US" sz="800" dirty="0">
                <a:latin typeface="ＭＳ 明朝"/>
                <a:ea typeface="ＭＳ 明朝"/>
              </a:rPr>
              <a:t>カ月間に、同系の医薬品が複数の医療機関で処方され、同系医薬品の日数合計が</a:t>
            </a:r>
            <a:r>
              <a:rPr lang="en-US" altLang="ja-JP" sz="800" dirty="0">
                <a:latin typeface="ＭＳ 明朝"/>
                <a:ea typeface="ＭＳ 明朝"/>
              </a:rPr>
              <a:t>60</a:t>
            </a:r>
            <a:r>
              <a:rPr lang="ja-JP" altLang="en-US" sz="800" dirty="0">
                <a:latin typeface="ＭＳ 明朝"/>
                <a:ea typeface="ＭＳ 明朝"/>
              </a:rPr>
              <a:t>日を超える患者を対象とする。</a:t>
            </a:r>
            <a:endPar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endParaRPr>
          </a:p>
        </p:txBody>
      </p:sp>
    </p:spTree>
    <p:extLst>
      <p:ext uri="{BB962C8B-B14F-4D97-AF65-F5344CB8AC3E}">
        <p14:creationId xmlns:p14="http://schemas.microsoft.com/office/powerpoint/2010/main" val="329943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5791200"/>
            <a:ext cx="6223000" cy="2077006"/>
          </a:xfrm>
          <a:prstGeom prst="rect">
            <a:avLst/>
          </a:prstGeom>
        </p:spPr>
      </p:pic>
      <p:pic>
        <p:nvPicPr>
          <p:cNvPr id="2" name="図 1"/>
          <p:cNvPicPr>
            <a:picLocks noChangeAspect="1"/>
          </p:cNvPicPr>
          <p:nvPr/>
        </p:nvPicPr>
        <p:blipFill>
          <a:blip r:embed="rId3"/>
          <a:stretch>
            <a:fillRect/>
          </a:stretch>
        </p:blipFill>
        <p:spPr>
          <a:xfrm>
            <a:off x="381000" y="2628016"/>
            <a:ext cx="6223000" cy="1363285"/>
          </a:xfrm>
          <a:prstGeom prst="rect">
            <a:avLst/>
          </a:prstGeom>
        </p:spPr>
      </p:pic>
      <p:sp>
        <p:nvSpPr>
          <p:cNvPr id="17" name="タイトル 1"/>
          <p:cNvSpPr txBox="1">
            <a:spLocks noChangeAspect="1"/>
          </p:cNvSpPr>
          <p:nvPr/>
        </p:nvSpPr>
        <p:spPr>
          <a:xfrm>
            <a:off x="381000" y="127000"/>
            <a:ext cx="6120000" cy="2068736"/>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ja-JP" altLang="en-US" sz="1200" dirty="0">
                <a:latin typeface="ＭＳ 明朝"/>
                <a:ea typeface="ＭＳ 明朝"/>
                <a:cs typeface="Times New Roman" pitchFamily="18" charset="0"/>
              </a:rPr>
              <a:t>　分析結果より、</a:t>
            </a:r>
            <a:r>
              <a:rPr lang="en-US" altLang="ja-JP" sz="1200" dirty="0">
                <a:solidFill>
                  <a:prstClr val="black"/>
                </a:solidFill>
                <a:latin typeface="ＭＳ 明朝"/>
                <a:ea typeface="ＭＳ 明朝"/>
              </a:rPr>
              <a:t>12</a:t>
            </a:r>
            <a:r>
              <a:rPr lang="ja-JP" altLang="en-US" sz="1200" dirty="0">
                <a:solidFill>
                  <a:prstClr val="black"/>
                </a:solidFill>
                <a:latin typeface="ＭＳ 明朝"/>
                <a:ea typeface="ＭＳ 明朝"/>
              </a:rPr>
              <a:t>カ</a:t>
            </a:r>
            <a:r>
              <a:rPr lang="zh-TW" altLang="en-US" sz="1200" dirty="0">
                <a:solidFill>
                  <a:prstClr val="black"/>
                </a:solidFill>
                <a:latin typeface="ＭＳ 明朝"/>
                <a:ea typeface="ＭＳ 明朝"/>
              </a:rPr>
              <a:t>月</a:t>
            </a:r>
            <a:r>
              <a:rPr lang="ja-JP" altLang="en-US" sz="1200" dirty="0">
                <a:latin typeface="ＭＳ 明朝"/>
                <a:ea typeface="ＭＳ 明朝"/>
                <a:cs typeface="Times New Roman" pitchFamily="18" charset="0"/>
              </a:rPr>
              <a:t>間で重複受診者は</a:t>
            </a:r>
            <a:r>
              <a:rPr lang="en-US" altLang="ja-JP" sz="1200" dirty="0">
                <a:latin typeface="ＭＳ 明朝"/>
                <a:ea typeface="ＭＳ 明朝"/>
                <a:cs typeface="Times New Roman" pitchFamily="18" charset="0"/>
              </a:rPr>
              <a:t>31</a:t>
            </a:r>
            <a:r>
              <a:rPr lang="ja-JP" altLang="en-US" sz="1200" dirty="0">
                <a:latin typeface="ＭＳ 明朝"/>
                <a:ea typeface="ＭＳ 明朝"/>
                <a:cs typeface="Times New Roman" pitchFamily="18" charset="0"/>
              </a:rPr>
              <a:t>人、頻回受診者は</a:t>
            </a:r>
            <a:r>
              <a:rPr lang="en-US" altLang="ja-JP" sz="1200" dirty="0">
                <a:latin typeface="ＭＳ 明朝"/>
                <a:ea typeface="ＭＳ 明朝"/>
                <a:cs typeface="Times New Roman" pitchFamily="18" charset="0"/>
              </a:rPr>
              <a:t>105</a:t>
            </a:r>
            <a:r>
              <a:rPr lang="ja-JP" altLang="en-US" sz="1200" dirty="0">
                <a:latin typeface="ＭＳ 明朝"/>
                <a:ea typeface="ＭＳ 明朝"/>
                <a:cs typeface="Times New Roman" pitchFamily="18" charset="0"/>
              </a:rPr>
              <a:t>人、重複服薬者は</a:t>
            </a:r>
            <a:r>
              <a:rPr lang="en-US" altLang="ja-JP" sz="1200" dirty="0">
                <a:latin typeface="ＭＳ 明朝"/>
                <a:ea typeface="ＭＳ 明朝"/>
                <a:cs typeface="Times New Roman" pitchFamily="18" charset="0"/>
              </a:rPr>
              <a:t>70</a:t>
            </a:r>
            <a:r>
              <a:rPr lang="ja-JP" altLang="en-US" sz="1200" dirty="0">
                <a:latin typeface="ＭＳ 明朝"/>
                <a:ea typeface="ＭＳ 明朝"/>
                <a:cs typeface="Times New Roman" pitchFamily="18" charset="0"/>
              </a:rPr>
              <a:t>人存在する。</a:t>
            </a:r>
            <a:r>
              <a:rPr lang="ja-JP" altLang="ja-JP" sz="1200" dirty="0">
                <a:latin typeface="ＭＳ 明朝"/>
                <a:ea typeface="ＭＳ 明朝"/>
                <a:cs typeface="Times New Roman" pitchFamily="18" charset="0"/>
              </a:rPr>
              <a:t>機械的に多受診患者を</a:t>
            </a:r>
            <a:r>
              <a:rPr lang="ja-JP" altLang="en-US" sz="1200" dirty="0">
                <a:latin typeface="ＭＳ 明朝"/>
                <a:ea typeface="ＭＳ 明朝"/>
                <a:cs typeface="Times New Roman" pitchFamily="18" charset="0"/>
              </a:rPr>
              <a:t>特定</a:t>
            </a:r>
            <a:r>
              <a:rPr lang="ja-JP" altLang="ja-JP" sz="1200" dirty="0">
                <a:latin typeface="ＭＳ 明朝"/>
                <a:ea typeface="ＭＳ 明朝"/>
                <a:cs typeface="Times New Roman" pitchFamily="18" charset="0"/>
              </a:rPr>
              <a:t>した場合、問題になるのは、その患者の多くに</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必要な医療</a:t>
            </a:r>
            <a:r>
              <a:rPr lang="en-US" altLang="ja-JP" sz="1200" dirty="0">
                <a:latin typeface="ＭＳ 明朝"/>
                <a:ea typeface="ＭＳ 明朝"/>
                <a:cs typeface="Times New Roman" pitchFamily="18" charset="0"/>
              </a:rPr>
              <a:t>｣</a:t>
            </a:r>
            <a:r>
              <a:rPr lang="ja-JP" altLang="ja-JP" sz="1200" dirty="0">
                <a:latin typeface="ＭＳ 明朝"/>
                <a:ea typeface="ＭＳ 明朝"/>
                <a:cs typeface="Times New Roman" pitchFamily="18" charset="0"/>
              </a:rPr>
              <a:t>の可能性がある患者も含まれる</a:t>
            </a:r>
            <a:r>
              <a:rPr lang="ja-JP" altLang="en-US" sz="1200" dirty="0">
                <a:latin typeface="ＭＳ 明朝"/>
                <a:ea typeface="ＭＳ 明朝"/>
                <a:cs typeface="Times New Roman" pitchFamily="18" charset="0"/>
              </a:rPr>
              <a:t>ことである</a:t>
            </a:r>
            <a:r>
              <a:rPr lang="ja-JP" altLang="ja-JP" sz="1200" dirty="0">
                <a:latin typeface="ＭＳ 明朝"/>
                <a:ea typeface="ＭＳ 明朝"/>
                <a:cs typeface="Times New Roman" pitchFamily="18" charset="0"/>
              </a:rPr>
              <a:t>。機械的に多受診患者を</a:t>
            </a:r>
            <a:r>
              <a:rPr lang="ja-JP" altLang="en-US" sz="1200" dirty="0">
                <a:latin typeface="ＭＳ 明朝"/>
                <a:ea typeface="ＭＳ 明朝"/>
                <a:cs typeface="Times New Roman" pitchFamily="18" charset="0"/>
              </a:rPr>
              <a:t>特定</a:t>
            </a:r>
            <a:r>
              <a:rPr lang="ja-JP" altLang="ja-JP" sz="1200" dirty="0">
                <a:latin typeface="ＭＳ 明朝"/>
                <a:ea typeface="ＭＳ 明朝"/>
                <a:cs typeface="Times New Roman" pitchFamily="18" charset="0"/>
              </a:rPr>
              <a:t>するのではなく、十分な分析の上、指導対象者を</a:t>
            </a:r>
            <a:r>
              <a:rPr lang="ja-JP" altLang="en-US" sz="1200" dirty="0">
                <a:latin typeface="ＭＳ 明朝"/>
                <a:ea typeface="ＭＳ 明朝"/>
                <a:cs typeface="Times New Roman" pitchFamily="18" charset="0"/>
              </a:rPr>
              <a:t>特定</a:t>
            </a:r>
            <a:r>
              <a:rPr lang="ja-JP" altLang="ja-JP" sz="1200" dirty="0">
                <a:latin typeface="ＭＳ 明朝"/>
                <a:ea typeface="ＭＳ 明朝"/>
                <a:cs typeface="Times New Roman" pitchFamily="18" charset="0"/>
              </a:rPr>
              <a:t>する必要がある。ここでは、</a:t>
            </a:r>
            <a:r>
              <a:rPr lang="ja-JP" altLang="en-US" sz="1200" dirty="0">
                <a:solidFill>
                  <a:prstClr val="black"/>
                </a:solidFill>
                <a:latin typeface="ＭＳ 明朝"/>
                <a:ea typeface="ＭＳ 明朝"/>
              </a:rPr>
              <a:t>平成</a:t>
            </a:r>
            <a:r>
              <a:rPr lang="en-US" altLang="ja-JP" sz="1200" dirty="0">
                <a:solidFill>
                  <a:prstClr val="black"/>
                </a:solidFill>
                <a:latin typeface="ＭＳ 明朝"/>
                <a:ea typeface="ＭＳ 明朝"/>
              </a:rPr>
              <a:t>28</a:t>
            </a:r>
            <a:r>
              <a:rPr lang="ja-JP" altLang="en-US" sz="1200" dirty="0">
                <a:solidFill>
                  <a:prstClr val="black"/>
                </a:solidFill>
                <a:latin typeface="ＭＳ 明朝"/>
                <a:ea typeface="ＭＳ 明朝"/>
              </a:rPr>
              <a:t>年</a:t>
            </a:r>
            <a:r>
              <a:rPr lang="en-US" altLang="ja-JP" sz="1200" dirty="0">
                <a:solidFill>
                  <a:prstClr val="black"/>
                </a:solidFill>
                <a:latin typeface="ＭＳ 明朝"/>
                <a:ea typeface="ＭＳ 明朝"/>
              </a:rPr>
              <a:t>4</a:t>
            </a:r>
            <a:r>
              <a:rPr lang="ja-JP" altLang="en-US" sz="1200" dirty="0">
                <a:solidFill>
                  <a:prstClr val="black"/>
                </a:solidFill>
                <a:latin typeface="ＭＳ 明朝"/>
                <a:ea typeface="ＭＳ 明朝"/>
              </a:rPr>
              <a:t>月～平成</a:t>
            </a:r>
            <a:r>
              <a:rPr lang="en-US" altLang="ja-JP" sz="1200" dirty="0">
                <a:solidFill>
                  <a:prstClr val="black"/>
                </a:solidFill>
                <a:latin typeface="ＭＳ 明朝"/>
                <a:ea typeface="ＭＳ 明朝"/>
              </a:rPr>
              <a:t>29</a:t>
            </a:r>
            <a:r>
              <a:rPr lang="ja-JP" altLang="en-US" sz="1200" dirty="0">
                <a:solidFill>
                  <a:prstClr val="black"/>
                </a:solidFill>
                <a:latin typeface="ＭＳ 明朝"/>
                <a:ea typeface="ＭＳ 明朝"/>
              </a:rPr>
              <a:t>年</a:t>
            </a:r>
            <a:r>
              <a:rPr lang="en-US" altLang="ja-JP" sz="1200" dirty="0">
                <a:solidFill>
                  <a:prstClr val="black"/>
                </a:solidFill>
                <a:latin typeface="ＭＳ 明朝"/>
                <a:ea typeface="ＭＳ 明朝"/>
              </a:rPr>
              <a:t>3</a:t>
            </a:r>
            <a:r>
              <a:rPr lang="ja-JP" altLang="en-US" sz="1200" dirty="0">
                <a:solidFill>
                  <a:prstClr val="black"/>
                </a:solidFill>
                <a:latin typeface="ＭＳ 明朝"/>
                <a:ea typeface="ＭＳ 明朝"/>
              </a:rPr>
              <a:t>月診療分</a:t>
            </a:r>
            <a:r>
              <a:rPr lang="en-US" altLang="ja-JP" sz="1200" dirty="0">
                <a:solidFill>
                  <a:prstClr val="black"/>
                </a:solidFill>
                <a:latin typeface="ＭＳ 明朝"/>
                <a:ea typeface="ＭＳ 明朝"/>
              </a:rPr>
              <a:t>(12</a:t>
            </a:r>
            <a:r>
              <a:rPr lang="ja-JP" altLang="en-US" sz="1200" dirty="0">
                <a:solidFill>
                  <a:prstClr val="black"/>
                </a:solidFill>
                <a:latin typeface="ＭＳ 明朝"/>
                <a:ea typeface="ＭＳ 明朝"/>
              </a:rPr>
              <a:t>カ月分</a:t>
            </a:r>
            <a:r>
              <a:rPr lang="en-US" altLang="ja-JP" sz="1200" dirty="0">
                <a:solidFill>
                  <a:prstClr val="black"/>
                </a:solidFill>
                <a:latin typeface="ＭＳ 明朝"/>
                <a:ea typeface="ＭＳ 明朝"/>
              </a:rPr>
              <a:t>)</a:t>
            </a:r>
            <a:r>
              <a:rPr lang="ja-JP" altLang="en-US" sz="1200" dirty="0">
                <a:latin typeface="ＭＳ 明朝"/>
                <a:ea typeface="ＭＳ 明朝"/>
                <a:cs typeface="Times New Roman" pitchFamily="18" charset="0"/>
              </a:rPr>
              <a:t>のレセプトを対象に、</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条件設定による指導対象者の特定</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除外設定</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優先順位</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の</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段階を経て分析した。</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endParaRPr lang="en-US" altLang="ja-JP" sz="800" dirty="0">
              <a:solidFill>
                <a:srgbClr val="FF0000"/>
              </a:solidFill>
              <a:latin typeface="ＭＳ 明朝"/>
              <a:ea typeface="ＭＳ 明朝"/>
              <a:cs typeface="Times New Roman" pitchFamily="18" charset="0"/>
            </a:endParaRPr>
          </a:p>
          <a:p>
            <a:pPr lvl="0" fontAlgn="base">
              <a:lnSpc>
                <a:spcPct val="125000"/>
              </a:lnSpc>
              <a:spcBef>
                <a:spcPct val="0"/>
              </a:spcBef>
              <a:spcAft>
                <a:spcPct val="0"/>
              </a:spcAft>
            </a:pPr>
            <a:r>
              <a:rPr lang="ja-JP" altLang="en-US" sz="800" dirty="0">
                <a:solidFill>
                  <a:srgbClr val="FF0000"/>
                </a:solidFill>
                <a:latin typeface="ＭＳ 明朝"/>
                <a:ea typeface="ＭＳ 明朝"/>
                <a:cs typeface="Times New Roman" pitchFamily="18" charset="0"/>
              </a:rPr>
              <a:t>　</a:t>
            </a:r>
            <a:r>
              <a:rPr lang="ja-JP" altLang="en-US" sz="1200" dirty="0">
                <a:solidFill>
                  <a:prstClr val="black"/>
                </a:solidFill>
                <a:latin typeface="ＭＳ 明朝" panose="02020609040205080304" pitchFamily="17" charset="-128"/>
                <a:ea typeface="ＭＳ 明朝" panose="02020609040205080304" pitchFamily="17" charset="-128"/>
              </a:rPr>
              <a:t>はじめに、</a:t>
            </a:r>
            <a:r>
              <a:rPr lang="en-US" altLang="ja-JP" sz="1200" dirty="0">
                <a:solidFill>
                  <a:prstClr val="black"/>
                </a:solidFill>
                <a:latin typeface="ＭＳ 明朝" panose="02020609040205080304" pitchFamily="17" charset="-128"/>
                <a:ea typeface="ＭＳ 明朝" panose="02020609040205080304" pitchFamily="17" charset="-128"/>
              </a:rPr>
              <a:t>｢</a:t>
            </a:r>
            <a:r>
              <a:rPr lang="ja-JP" altLang="ja-JP" sz="1200" dirty="0">
                <a:latin typeface="ＭＳ 明朝"/>
                <a:ea typeface="ＭＳ 明朝"/>
              </a:rPr>
              <a:t>条件設定による指導対象者</a:t>
            </a:r>
            <a:r>
              <a:rPr lang="ja-JP" altLang="en-US" sz="1200" dirty="0">
                <a:latin typeface="ＭＳ 明朝"/>
                <a:ea typeface="ＭＳ 明朝"/>
              </a:rPr>
              <a:t>の特定</a:t>
            </a:r>
            <a:r>
              <a:rPr lang="en-US" altLang="ja-JP" sz="1200" dirty="0">
                <a:latin typeface="ＭＳ 明朝"/>
                <a:ea typeface="ＭＳ 明朝"/>
              </a:rPr>
              <a:t>｣</a:t>
            </a:r>
            <a:r>
              <a:rPr lang="ja-JP" altLang="en-US" sz="1200" dirty="0">
                <a:latin typeface="ＭＳ 明朝"/>
                <a:ea typeface="ＭＳ 明朝"/>
              </a:rPr>
              <a:t>を行う。</a:t>
            </a:r>
            <a:r>
              <a:rPr lang="ja-JP" altLang="en-US" sz="1200" dirty="0">
                <a:solidFill>
                  <a:prstClr val="black"/>
                </a:solidFill>
                <a:latin typeface="ＭＳ 明朝" panose="02020609040205080304" pitchFamily="17" charset="-128"/>
                <a:ea typeface="ＭＳ 明朝" panose="02020609040205080304" pitchFamily="17" charset="-128"/>
              </a:rPr>
              <a:t>重複受診･頻回受診･重複服薬を併せ持つ患者がいるため前述の分析結果より患者数は減少する。</a:t>
            </a:r>
            <a:endParaRPr lang="ja-JP" altLang="en-US" sz="1200" dirty="0">
              <a:latin typeface="ＭＳ 明朝"/>
              <a:ea typeface="ＭＳ 明朝"/>
              <a:cs typeface="ＭＳ Ｐゴシック" pitchFamily="50" charset="-128"/>
            </a:endParaRPr>
          </a:p>
        </p:txBody>
      </p:sp>
      <p:sp>
        <p:nvSpPr>
          <p:cNvPr id="18" name="Rectangle 1"/>
          <p:cNvSpPr>
            <a:spLocks noChangeArrowheads="1"/>
          </p:cNvSpPr>
          <p:nvPr/>
        </p:nvSpPr>
        <p:spPr bwMode="auto">
          <a:xfrm>
            <a:off x="381680" y="4608383"/>
            <a:ext cx="6120000" cy="79802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kumimoji="1" lang="ja-JP" altLang="en-US" sz="1200" i="0" u="none" strike="noStrike" cap="none" normalizeH="0" baseline="0" dirty="0">
                <a:ln>
                  <a:noFill/>
                </a:ln>
                <a:solidFill>
                  <a:schemeClr val="tx1"/>
                </a:solidFill>
                <a:effectLst/>
                <a:latin typeface="ＭＳ 明朝"/>
                <a:ea typeface="ＭＳ 明朝"/>
                <a:cs typeface="Times New Roman" pitchFamily="18" charset="0"/>
              </a:rPr>
              <a:t>　</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次に、</a:t>
            </a:r>
            <a:r>
              <a:rPr lang="ja-JP"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指導対象者として適切ではない可能性がある患者を</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除外設定</a:t>
            </a:r>
            <a:r>
              <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a:t>
            </a:r>
            <a:r>
              <a:rPr lang="ja-JP" altLang="ja-JP" sz="1200" dirty="0">
                <a:solidFill>
                  <a:prstClr val="black"/>
                </a:solidFill>
                <a:latin typeface="ＭＳ 明朝" panose="02020609040205080304" pitchFamily="17" charset="-128"/>
                <a:ea typeface="ＭＳ 明朝" panose="02020609040205080304" pitchFamily="17" charset="-128"/>
                <a:cs typeface="Times New Roman" pitchFamily="18" charset="0"/>
              </a:rPr>
              <a:t>により除外する。</a:t>
            </a:r>
            <a:endPar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必要な医療の可能性がある患者、また指導が困難な可能性がある患者、事業の効果を測定できない患者についても除外する。</a:t>
            </a:r>
            <a:endParaRPr lang="ja-JP" altLang="en-US" sz="1200" dirty="0">
              <a:solidFill>
                <a:prstClr val="black"/>
              </a:solidFill>
              <a:latin typeface="ＭＳ 明朝" panose="02020609040205080304" pitchFamily="17" charset="-128"/>
              <a:ea typeface="ＭＳ 明朝" panose="02020609040205080304" pitchFamily="17" charset="-128"/>
              <a:cs typeface="ＭＳ Ｐゴシック" pitchFamily="50" charset="-128"/>
            </a:endParaRPr>
          </a:p>
        </p:txBody>
      </p:sp>
      <p:sp>
        <p:nvSpPr>
          <p:cNvPr id="10" name="正方形/長方形 9"/>
          <p:cNvSpPr/>
          <p:nvPr/>
        </p:nvSpPr>
        <p:spPr>
          <a:xfrm>
            <a:off x="381000" y="2343542"/>
            <a:ext cx="6120680" cy="276999"/>
          </a:xfrm>
          <a:prstGeom prst="rect">
            <a:avLst/>
          </a:prstGeom>
        </p:spPr>
        <p:txBody>
          <a:bodyPr wrap="square" lIns="0">
            <a:spAutoFit/>
          </a:bodyPr>
          <a:lstStyle/>
          <a:p>
            <a:r>
              <a:rPr lang="ja-JP" altLang="ja-JP" sz="1200" dirty="0">
                <a:latin typeface="ＭＳ 明朝"/>
                <a:ea typeface="ＭＳ 明朝"/>
              </a:rPr>
              <a:t>条件設定による指導対象者</a:t>
            </a:r>
            <a:r>
              <a:rPr lang="ja-JP" altLang="en-US" sz="1200" dirty="0">
                <a:latin typeface="ＭＳ 明朝"/>
                <a:ea typeface="ＭＳ 明朝"/>
              </a:rPr>
              <a:t>の特定</a:t>
            </a:r>
            <a:r>
              <a:rPr lang="en-US" altLang="ja-JP" sz="1200" dirty="0">
                <a:latin typeface="ＭＳ 明朝"/>
                <a:ea typeface="ＭＳ 明朝"/>
              </a:rPr>
              <a:t>(</a:t>
            </a:r>
            <a:r>
              <a:rPr lang="ja-JP" altLang="ja-JP" sz="1200" dirty="0">
                <a:latin typeface="ＭＳ 明朝"/>
                <a:ea typeface="ＭＳ 明朝"/>
              </a:rPr>
              <a:t>重複受診者、頻回受診者、重複服薬者</a:t>
            </a:r>
            <a:r>
              <a:rPr lang="en-US" altLang="ja-JP" sz="1200" dirty="0">
                <a:latin typeface="ＭＳ 明朝"/>
                <a:ea typeface="ＭＳ 明朝"/>
              </a:rPr>
              <a:t>)</a:t>
            </a:r>
            <a:endParaRPr lang="ja-JP" altLang="en-US" sz="1200" dirty="0">
              <a:latin typeface="ＭＳ 明朝"/>
              <a:ea typeface="ＭＳ 明朝"/>
            </a:endParaRPr>
          </a:p>
        </p:txBody>
      </p:sp>
      <p:sp>
        <p:nvSpPr>
          <p:cNvPr id="11" name="Rectangle 3"/>
          <p:cNvSpPr>
            <a:spLocks noChangeArrowheads="1"/>
          </p:cNvSpPr>
          <p:nvPr/>
        </p:nvSpPr>
        <p:spPr bwMode="auto">
          <a:xfrm>
            <a:off x="381000" y="3984061"/>
            <a:ext cx="6408712"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dirty="0">
              <a:latin typeface="ＭＳ 明朝"/>
              <a:ea typeface="ＭＳ 明朝"/>
            </a:endParaRPr>
          </a:p>
        </p:txBody>
      </p:sp>
      <p:sp>
        <p:nvSpPr>
          <p:cNvPr id="14" name="Rectangle 2"/>
          <p:cNvSpPr>
            <a:spLocks noChangeArrowheads="1"/>
          </p:cNvSpPr>
          <p:nvPr/>
        </p:nvSpPr>
        <p:spPr bwMode="auto">
          <a:xfrm>
            <a:off x="381000" y="5519979"/>
            <a:ext cx="6120680"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除外設定</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重複受診者、頻回受診者、重複服薬者</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endPar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5" name="注釈文章 3"/>
          <p:cNvSpPr>
            <a:spLocks noChangeArrowheads="1"/>
          </p:cNvSpPr>
          <p:nvPr/>
        </p:nvSpPr>
        <p:spPr bwMode="auto">
          <a:xfrm>
            <a:off x="381000" y="7848743"/>
            <a:ext cx="6336704" cy="5847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pPr lvl="0"/>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疑い病名を含む。</a:t>
            </a: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55</a:t>
            </a:fld>
            <a:endParaRPr kumimoji="1" lang="ja-JP" altLang="en-US" dirty="0">
              <a:latin typeface="ＭＳ 明朝"/>
              <a:ea typeface="ＭＳ 明朝"/>
            </a:endParaRPr>
          </a:p>
        </p:txBody>
      </p:sp>
    </p:spTree>
    <p:extLst>
      <p:ext uri="{BB962C8B-B14F-4D97-AF65-F5344CB8AC3E}">
        <p14:creationId xmlns:p14="http://schemas.microsoft.com/office/powerpoint/2010/main" val="825976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9000" y="2077070"/>
            <a:ext cx="6235000" cy="4748563"/>
          </a:xfrm>
          <a:prstGeom prst="rect">
            <a:avLst/>
          </a:prstGeom>
        </p:spPr>
      </p:pic>
      <p:sp>
        <p:nvSpPr>
          <p:cNvPr id="13" name="Rectangle 4"/>
          <p:cNvSpPr>
            <a:spLocks noChangeAspect="1" noChangeArrowheads="1"/>
          </p:cNvSpPr>
          <p:nvPr/>
        </p:nvSpPr>
        <p:spPr bwMode="auto">
          <a:xfrm>
            <a:off x="369000" y="190503"/>
            <a:ext cx="6120000" cy="1501177"/>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kumimoji="1" lang="ja-JP" altLang="en-US" sz="1200" b="0" i="0" u="none" strike="noStrike" cap="none" normalizeH="0" baseline="0" dirty="0">
                <a:ln>
                  <a:noFill/>
                </a:ln>
                <a:solidFill>
                  <a:schemeClr val="tx1"/>
                </a:solidFill>
                <a:effectLst/>
                <a:latin typeface="ＭＳ 明朝"/>
                <a:ea typeface="ＭＳ 明朝"/>
                <a:cs typeface="Times New Roman" pitchFamily="18" charset="0"/>
              </a:rPr>
              <a:t>　</a:t>
            </a:r>
            <a:r>
              <a:rPr lang="ja-JP" altLang="en-US" sz="1200" dirty="0">
                <a:latin typeface="ＭＳ 明朝"/>
                <a:ea typeface="ＭＳ 明朝"/>
                <a:cs typeface="Times New Roman" pitchFamily="18" charset="0"/>
              </a:rPr>
              <a:t>次に、</a:t>
            </a:r>
            <a:r>
              <a:rPr lang="ja-JP" altLang="ja-JP" sz="1200" dirty="0">
                <a:latin typeface="ＭＳ 明朝"/>
                <a:ea typeface="ＭＳ 明朝"/>
                <a:cs typeface="Times New Roman" pitchFamily="18" charset="0"/>
              </a:rPr>
              <a:t>残る対象者</a:t>
            </a:r>
            <a:r>
              <a:rPr lang="en-US" altLang="ja-JP" sz="1200" dirty="0">
                <a:latin typeface="ＭＳ 明朝"/>
                <a:ea typeface="ＭＳ 明朝"/>
                <a:cs typeface="Times New Roman" pitchFamily="18" charset="0"/>
              </a:rPr>
              <a:t>72</a:t>
            </a:r>
            <a:r>
              <a:rPr lang="ja-JP" altLang="en-US" sz="1200" dirty="0">
                <a:latin typeface="ＭＳ 明朝"/>
                <a:ea typeface="ＭＳ 明朝"/>
                <a:cs typeface="Times New Roman" pitchFamily="18" charset="0"/>
              </a:rPr>
              <a:t>人のうち、指導することでより効果が高く、より効率の良い対象者を特定する。これらは費用対効果を重視し、</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優先順位</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を決めるためである。効果については、レセプト期間最終月から、</a:t>
            </a:r>
            <a:r>
              <a:rPr lang="en-US" altLang="ja-JP" sz="1200" dirty="0">
                <a:latin typeface="ＭＳ 明朝"/>
                <a:ea typeface="ＭＳ 明朝"/>
                <a:cs typeface="Times New Roman" pitchFamily="18" charset="0"/>
              </a:rPr>
              <a:t>6</a:t>
            </a:r>
            <a:r>
              <a:rPr lang="ja-JP" altLang="en-US" sz="1200" dirty="0">
                <a:latin typeface="ＭＳ 明朝"/>
                <a:ea typeface="ＭＳ 明朝"/>
                <a:cs typeface="Times New Roman" pitchFamily="18" charset="0"/>
              </a:rPr>
              <a:t>カ月間遡ったレセプトのうち</a:t>
            </a:r>
            <a:r>
              <a:rPr lang="en-US" altLang="ja-JP" sz="1200" dirty="0">
                <a:latin typeface="ＭＳ 明朝"/>
                <a:ea typeface="ＭＳ 明朝"/>
                <a:cs typeface="Times New Roman" pitchFamily="18" charset="0"/>
              </a:rPr>
              <a:t>5</a:t>
            </a:r>
            <a:r>
              <a:rPr lang="ja-JP" altLang="en-US" sz="1200" dirty="0">
                <a:latin typeface="ＭＳ 明朝"/>
                <a:ea typeface="ＭＳ 明朝"/>
                <a:cs typeface="Times New Roman" pitchFamily="18" charset="0"/>
              </a:rPr>
              <a:t>～</a:t>
            </a:r>
            <a:r>
              <a:rPr lang="en-US" altLang="ja-JP" sz="1200" dirty="0">
                <a:latin typeface="ＭＳ 明朝"/>
                <a:ea typeface="ＭＳ 明朝"/>
                <a:cs typeface="Times New Roman" pitchFamily="18" charset="0"/>
              </a:rPr>
              <a:t>6</a:t>
            </a:r>
            <a:r>
              <a:rPr lang="ja-JP" altLang="en-US" sz="1200" dirty="0">
                <a:latin typeface="ＭＳ 明朝"/>
                <a:ea typeface="ＭＳ 明朝"/>
                <a:cs typeface="Times New Roman" pitchFamily="18" charset="0"/>
              </a:rPr>
              <a:t>カ月重複受診･頻回受診･重複服薬に該当する患者を最優先する。効率については、指導のアポイントメントが取りやすい等の理由から</a:t>
            </a:r>
            <a:r>
              <a:rPr lang="en-US" altLang="ja-JP" sz="1200" dirty="0">
                <a:latin typeface="ＭＳ 明朝"/>
                <a:ea typeface="ＭＳ 明朝"/>
                <a:cs typeface="Times New Roman" pitchFamily="18" charset="0"/>
              </a:rPr>
              <a:t>60</a:t>
            </a:r>
            <a:r>
              <a:rPr lang="ja-JP" altLang="en-US" sz="1200" dirty="0">
                <a:latin typeface="ＭＳ 明朝"/>
                <a:ea typeface="ＭＳ 明朝"/>
                <a:cs typeface="Times New Roman" pitchFamily="18" charset="0"/>
              </a:rPr>
              <a:t>歳以上を最優先とし、次に、</a:t>
            </a:r>
            <a:r>
              <a:rPr lang="en-US" altLang="ja-JP" sz="1200" dirty="0">
                <a:latin typeface="ＭＳ 明朝"/>
                <a:ea typeface="ＭＳ 明朝"/>
                <a:cs typeface="Times New Roman" pitchFamily="18" charset="0"/>
              </a:rPr>
              <a:t>50</a:t>
            </a:r>
            <a:r>
              <a:rPr lang="ja-JP" altLang="en-US" sz="1200" dirty="0">
                <a:latin typeface="ＭＳ 明朝"/>
                <a:ea typeface="ＭＳ 明朝"/>
                <a:cs typeface="Times New Roman" pitchFamily="18" charset="0"/>
              </a:rPr>
              <a:t>歳～</a:t>
            </a:r>
            <a:r>
              <a:rPr lang="en-US" altLang="ja-JP" sz="1200" dirty="0">
                <a:latin typeface="ＭＳ 明朝"/>
                <a:ea typeface="ＭＳ 明朝"/>
                <a:cs typeface="Times New Roman" pitchFamily="18" charset="0"/>
              </a:rPr>
              <a:t>59</a:t>
            </a:r>
            <a:r>
              <a:rPr lang="ja-JP" altLang="en-US" sz="1200" dirty="0">
                <a:latin typeface="ＭＳ 明朝"/>
                <a:ea typeface="ＭＳ 明朝"/>
                <a:cs typeface="Times New Roman" pitchFamily="18" charset="0"/>
              </a:rPr>
              <a:t>歳を対象とした。以下の通り、効果が高く効率の良い候補者</a:t>
            </a:r>
            <a:r>
              <a:rPr lang="en-US" altLang="ja-JP" sz="1200" dirty="0">
                <a:latin typeface="ＭＳ 明朝"/>
                <a:ea typeface="ＭＳ 明朝"/>
                <a:cs typeface="Times New Roman" pitchFamily="18" charset="0"/>
              </a:rPr>
              <a:t>A</a:t>
            </a:r>
            <a:r>
              <a:rPr lang="ja-JP" altLang="en-US" sz="1200" dirty="0">
                <a:latin typeface="ＭＳ 明朝"/>
                <a:ea typeface="ＭＳ 明朝"/>
                <a:cs typeface="Times New Roman" pitchFamily="18" charset="0"/>
              </a:rPr>
              <a:t>～候補者</a:t>
            </a:r>
            <a:r>
              <a:rPr lang="en-US" altLang="ja-JP" sz="1200" dirty="0">
                <a:latin typeface="ＭＳ 明朝"/>
                <a:ea typeface="ＭＳ 明朝"/>
                <a:cs typeface="Times New Roman" pitchFamily="18" charset="0"/>
              </a:rPr>
              <a:t>F</a:t>
            </a:r>
            <a:r>
              <a:rPr lang="ja-JP" altLang="en-US" sz="1200" dirty="0">
                <a:latin typeface="ＭＳ 明朝"/>
                <a:ea typeface="ＭＳ 明朝"/>
                <a:cs typeface="Times New Roman" pitchFamily="18" charset="0"/>
              </a:rPr>
              <a:t>は</a:t>
            </a:r>
            <a:r>
              <a:rPr lang="en-US" altLang="ja-JP" sz="1200" dirty="0">
                <a:latin typeface="ＭＳ 明朝"/>
                <a:ea typeface="ＭＳ 明朝"/>
                <a:cs typeface="Times New Roman" pitchFamily="18" charset="0"/>
              </a:rPr>
              <a:t>10</a:t>
            </a:r>
            <a:r>
              <a:rPr lang="ja-JP" altLang="en-US" sz="1200" dirty="0">
                <a:latin typeface="ＭＳ 明朝"/>
                <a:ea typeface="ＭＳ 明朝"/>
                <a:cs typeface="Times New Roman" pitchFamily="18" charset="0"/>
              </a:rPr>
              <a:t>人となった。</a:t>
            </a:r>
            <a:endParaRPr lang="en-US" altLang="ja-JP" sz="1200" dirty="0">
              <a:solidFill>
                <a:prstClr val="black"/>
              </a:solidFill>
              <a:latin typeface="ＭＳ 明朝" panose="02020609040205080304" pitchFamily="17" charset="-128"/>
              <a:ea typeface="ＭＳ 明朝" panose="02020609040205080304" pitchFamily="17" charset="-128"/>
              <a:cs typeface="Times New Roman" pitchFamily="18" charset="0"/>
            </a:endParaRPr>
          </a:p>
        </p:txBody>
      </p:sp>
      <p:sp>
        <p:nvSpPr>
          <p:cNvPr id="11" name="Rectangle 5"/>
          <p:cNvSpPr>
            <a:spLocks noChangeArrowheads="1"/>
          </p:cNvSpPr>
          <p:nvPr/>
        </p:nvSpPr>
        <p:spPr bwMode="auto">
          <a:xfrm>
            <a:off x="369000" y="1800071"/>
            <a:ext cx="6156114"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l" defTabSz="914400" rtl="0" fontAlgn="base" latinLnBrk="0" hangingPunct="1">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優先順位</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重複受診者、頻回受診者、重複服薬者</a:t>
            </a:r>
            <a:r>
              <a:rPr kumimoji="1" lang="en-US" altLang="ja-JP" sz="1200" b="0" i="0" u="none" strike="noStrike" cap="none" normalizeH="0" baseline="0" dirty="0">
                <a:ln>
                  <a:noFill/>
                </a:ln>
                <a:solidFill>
                  <a:schemeClr val="tx1"/>
                </a:solidFill>
                <a:effectLst/>
                <a:latin typeface="ＭＳ 明朝"/>
                <a:ea typeface="ＭＳ 明朝"/>
                <a:cs typeface="ＭＳ Ｐゴシック" pitchFamily="50" charset="-128"/>
              </a:rPr>
              <a:t>)</a:t>
            </a:r>
            <a:endPar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12" name="Rectangle 6"/>
          <p:cNvSpPr>
            <a:spLocks noChangeAspect="1" noChangeArrowheads="1"/>
          </p:cNvSpPr>
          <p:nvPr/>
        </p:nvSpPr>
        <p:spPr bwMode="auto">
          <a:xfrm>
            <a:off x="379633" y="6804248"/>
            <a:ext cx="6264696" cy="46166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56</a:t>
            </a:fld>
            <a:endParaRPr kumimoji="1" lang="ja-JP" altLang="en-US" dirty="0">
              <a:latin typeface="ＭＳ 明朝"/>
              <a:ea typeface="ＭＳ 明朝"/>
            </a:endParaRPr>
          </a:p>
        </p:txBody>
      </p:sp>
      <p:sp>
        <p:nvSpPr>
          <p:cNvPr id="3" name="テキスト ボックス 2"/>
          <p:cNvSpPr txBox="1"/>
          <p:nvPr/>
        </p:nvSpPr>
        <p:spPr>
          <a:xfrm>
            <a:off x="2667545" y="2465137"/>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A</a:t>
            </a:r>
            <a:endParaRPr kumimoji="1" lang="ja-JP" altLang="en-US" sz="1100" dirty="0">
              <a:latin typeface="ＭＳ 明朝" panose="02020609040205080304" pitchFamily="17" charset="-128"/>
              <a:ea typeface="ＭＳ 明朝" panose="02020609040205080304" pitchFamily="17" charset="-128"/>
            </a:endParaRPr>
          </a:p>
        </p:txBody>
      </p:sp>
      <p:sp>
        <p:nvSpPr>
          <p:cNvPr id="8" name="テキスト ボックス 7"/>
          <p:cNvSpPr txBox="1"/>
          <p:nvPr/>
        </p:nvSpPr>
        <p:spPr>
          <a:xfrm>
            <a:off x="3843684" y="3338081"/>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D</a:t>
            </a:r>
            <a:endParaRPr kumimoji="1" lang="ja-JP" altLang="en-US" sz="1100"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2672973" y="3338081"/>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C</a:t>
            </a:r>
            <a:endParaRPr kumimoji="1" lang="ja-JP" altLang="en-US" sz="11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843684" y="4212741"/>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F</a:t>
            </a:r>
            <a:endParaRPr kumimoji="1" lang="ja-JP" altLang="en-US" sz="1100" dirty="0">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2667545" y="4211025"/>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E</a:t>
            </a:r>
            <a:endParaRPr kumimoji="1" lang="ja-JP" altLang="en-US" sz="11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3843684" y="2463421"/>
            <a:ext cx="792088" cy="261610"/>
          </a:xfrm>
          <a:prstGeom prst="rect">
            <a:avLst/>
          </a:prstGeom>
          <a:solidFill>
            <a:schemeClr val="bg1"/>
          </a:solid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候補者</a:t>
            </a:r>
            <a:r>
              <a:rPr lang="en-US" altLang="ja-JP" sz="1100" dirty="0">
                <a:latin typeface="ＭＳ 明朝" panose="02020609040205080304" pitchFamily="17" charset="-128"/>
                <a:ea typeface="ＭＳ 明朝" panose="02020609040205080304" pitchFamily="17" charset="-128"/>
              </a:rPr>
              <a:t>B</a:t>
            </a:r>
            <a:endParaRPr kumimoji="1"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02171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8660" y="5816601"/>
            <a:ext cx="6192688" cy="2466095"/>
          </a:xfrm>
          <a:prstGeom prst="rect">
            <a:avLst/>
          </a:prstGeom>
        </p:spPr>
      </p:pic>
      <p:pic>
        <p:nvPicPr>
          <p:cNvPr id="2" name="図 1"/>
          <p:cNvPicPr>
            <a:picLocks noChangeAspect="1"/>
          </p:cNvPicPr>
          <p:nvPr/>
        </p:nvPicPr>
        <p:blipFill>
          <a:blip r:embed="rId3"/>
          <a:stretch>
            <a:fillRect/>
          </a:stretch>
        </p:blipFill>
        <p:spPr>
          <a:xfrm>
            <a:off x="368660" y="2190247"/>
            <a:ext cx="6223000" cy="2482328"/>
          </a:xfrm>
          <a:prstGeom prst="rect">
            <a:avLst/>
          </a:prstGeom>
        </p:spPr>
      </p:pic>
      <p:sp>
        <p:nvSpPr>
          <p:cNvPr id="21" name="タイトル 1"/>
          <p:cNvSpPr txBox="1">
            <a:spLocks noChangeAspect="1"/>
          </p:cNvSpPr>
          <p:nvPr/>
        </p:nvSpPr>
        <p:spPr>
          <a:xfrm>
            <a:off x="368660" y="127000"/>
            <a:ext cx="6120680" cy="1728192"/>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defRPr/>
            </a:pPr>
            <a:r>
              <a:rPr kumimoji="1" lang="en-US" altLang="ja-JP" sz="1400" b="0" i="0" u="none" strike="noStrike" kern="1200" cap="none" spc="0" normalizeH="0" baseline="0" noProof="0" dirty="0">
                <a:ln>
                  <a:noFill/>
                </a:ln>
                <a:solidFill>
                  <a:schemeClr val="tx1"/>
                </a:solidFill>
                <a:effectLst/>
                <a:uLnTx/>
                <a:uFillTx/>
                <a:latin typeface="ＭＳ 明朝"/>
                <a:ea typeface="ＭＳ 明朝"/>
                <a:cs typeface="Times New Roman" pitchFamily="18" charset="0"/>
              </a:rPr>
              <a:t>(8)</a:t>
            </a:r>
            <a:r>
              <a:rPr kumimoji="1" lang="ja-JP" altLang="en-US" sz="1400" b="0" i="0" u="none" strike="noStrike" kern="1200" cap="none" spc="0" normalizeH="0" baseline="0" noProof="0" dirty="0">
                <a:ln>
                  <a:noFill/>
                </a:ln>
                <a:solidFill>
                  <a:schemeClr val="tx1"/>
                </a:solidFill>
                <a:effectLst/>
                <a:uLnTx/>
                <a:uFillTx/>
                <a:latin typeface="ＭＳ 明朝"/>
                <a:ea typeface="ＭＳ 明朝"/>
                <a:cs typeface="Times New Roman" pitchFamily="18" charset="0"/>
              </a:rPr>
              <a:t>ジェネリック医薬品普及率に係る分析</a:t>
            </a:r>
            <a:endParaRPr kumimoji="1" lang="en-US" altLang="ja-JP" sz="1400" b="0" i="0" u="none" strike="noStrike" kern="1200" cap="none" spc="0" normalizeH="0" baseline="0" noProof="0" dirty="0">
              <a:ln>
                <a:noFill/>
              </a:ln>
              <a:solidFill>
                <a:schemeClr val="tx1"/>
              </a:solidFill>
              <a:effectLst/>
              <a:uLnTx/>
              <a:uFillTx/>
              <a:latin typeface="ＭＳ 明朝"/>
              <a:ea typeface="ＭＳ 明朝"/>
              <a:cs typeface="Times New Roman" pitchFamily="18" charset="0"/>
            </a:endParaRPr>
          </a:p>
          <a:p>
            <a:pPr lvl="0">
              <a:lnSpc>
                <a:spcPct val="125000"/>
              </a:lnSpc>
              <a:spcBef>
                <a:spcPct val="0"/>
              </a:spcBef>
            </a:pPr>
            <a:r>
              <a:rPr kumimoji="1" lang="ja-JP" altLang="en-US" sz="1200" b="0" i="0" u="none" strike="noStrike" kern="1200" cap="none" spc="0" normalizeH="0" baseline="0" noProof="0" dirty="0">
                <a:ln>
                  <a:noFill/>
                </a:ln>
                <a:solidFill>
                  <a:schemeClr val="tx1"/>
                </a:solidFill>
                <a:effectLst/>
                <a:uLnTx/>
                <a:uFillTx/>
                <a:latin typeface="ＭＳ 明朝"/>
                <a:ea typeface="ＭＳ 明朝"/>
                <a:cs typeface="Times New Roman" pitchFamily="18" charset="0"/>
              </a:rPr>
              <a:t>　先発医薬品からジェネリック医薬品への切り替えを患者に促し薬剤費の削減を図る</a:t>
            </a:r>
            <a:r>
              <a:rPr lang="ja-JP" altLang="en-US" sz="1200" dirty="0" err="1">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ジェネリック医薬品への切り替えは複数の疾病に対して行うことができるため、多くの患者に対してアプローチできる利点がある。</a:t>
            </a:r>
          </a:p>
          <a:p>
            <a:pPr>
              <a:lnSpc>
                <a:spcPct val="125000"/>
              </a:lnSpc>
              <a:spcBef>
                <a:spcPct val="0"/>
              </a:spcBef>
            </a:pPr>
            <a:r>
              <a:rPr lang="ja-JP" altLang="en-US" sz="12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cs typeface="Times New Roman" pitchFamily="18" charset="0"/>
              </a:rPr>
              <a:t>以下に平成</a:t>
            </a:r>
            <a:r>
              <a:rPr lang="en-US" altLang="ja-JP" sz="1200" dirty="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月～平成</a:t>
            </a:r>
            <a:r>
              <a:rPr lang="en-US" altLang="ja-JP" sz="1200" dirty="0">
                <a:latin typeface="ＭＳ 明朝" panose="02020609040205080304" pitchFamily="17" charset="-128"/>
                <a:ea typeface="ＭＳ 明朝" panose="02020609040205080304" pitchFamily="17" charset="-128"/>
                <a:cs typeface="Times New Roman" pitchFamily="18" charset="0"/>
              </a:rPr>
              <a:t>29</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月診療分</a:t>
            </a:r>
            <a:r>
              <a:rPr lang="en-US" altLang="ja-JP" sz="1200" dirty="0">
                <a:latin typeface="ＭＳ 明朝" panose="02020609040205080304" pitchFamily="17" charset="-128"/>
                <a:ea typeface="ＭＳ 明朝" panose="02020609040205080304" pitchFamily="17" charset="-128"/>
                <a:cs typeface="Times New Roman" pitchFamily="18" charset="0"/>
              </a:rPr>
              <a:t>(12</a:t>
            </a:r>
            <a:r>
              <a:rPr lang="ja-JP" altLang="en-US" sz="1200" dirty="0">
                <a:latin typeface="ＭＳ 明朝" panose="02020609040205080304" pitchFamily="17" charset="-128"/>
                <a:ea typeface="ＭＳ 明朝" panose="02020609040205080304" pitchFamily="17" charset="-128"/>
                <a:cs typeface="Times New Roman" pitchFamily="18" charset="0"/>
              </a:rPr>
              <a:t>カ月分</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の</a:t>
            </a:r>
            <a:r>
              <a:rPr lang="ja-JP" altLang="en-US" sz="1200" dirty="0">
                <a:latin typeface="ＭＳ 明朝" panose="02020609040205080304" pitchFamily="17" charset="-128"/>
                <a:ea typeface="ＭＳ 明朝" panose="02020609040205080304" pitchFamily="17" charset="-128"/>
              </a:rPr>
              <a:t>ジェネリック医薬品普及率</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金額ベース･数量ベース</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を示す。</a:t>
            </a:r>
            <a:r>
              <a:rPr lang="ja-JP" altLang="en-US" sz="1200" dirty="0">
                <a:latin typeface="ＭＳ 明朝" panose="02020609040205080304" pitchFamily="17" charset="-128"/>
                <a:ea typeface="ＭＳ 明朝" panose="02020609040205080304" pitchFamily="17" charset="-128"/>
              </a:rPr>
              <a:t>現在、ジェネリック医薬品普及率は</a:t>
            </a:r>
            <a:r>
              <a:rPr lang="en-US" altLang="ja-JP" sz="1200" dirty="0">
                <a:latin typeface="ＭＳ 明朝" panose="02020609040205080304" pitchFamily="17" charset="-128"/>
                <a:ea typeface="ＭＳ 明朝" panose="02020609040205080304" pitchFamily="17" charset="-128"/>
              </a:rPr>
              <a:t>44.9%</a:t>
            </a:r>
            <a:r>
              <a:rPr lang="en-US" altLang="ja-JP" sz="1200" dirty="0">
                <a:latin typeface="ＭＳ 明朝"/>
                <a:ea typeface="ＭＳ 明朝"/>
              </a:rPr>
              <a:t>(</a:t>
            </a:r>
            <a:r>
              <a:rPr lang="ja-JP" altLang="en-US" sz="1200" dirty="0">
                <a:latin typeface="ＭＳ 明朝"/>
                <a:ea typeface="ＭＳ 明朝"/>
              </a:rPr>
              <a:t>金額ベース</a:t>
            </a:r>
            <a:r>
              <a:rPr lang="en-US" altLang="ja-JP" sz="1200" dirty="0">
                <a:latin typeface="ＭＳ 明朝"/>
                <a:ea typeface="ＭＳ 明朝"/>
              </a:rPr>
              <a:t>)</a:t>
            </a:r>
            <a:r>
              <a:rPr lang="ja-JP" altLang="en-US" sz="1200" dirty="0" err="1">
                <a:latin typeface="ＭＳ 明朝"/>
                <a:ea typeface="ＭＳ 明朝"/>
              </a:rPr>
              <a:t>、</a:t>
            </a:r>
            <a:r>
              <a:rPr lang="en-US" altLang="ja-JP" sz="1200" dirty="0">
                <a:latin typeface="ＭＳ 明朝"/>
                <a:ea typeface="ＭＳ 明朝"/>
              </a:rPr>
              <a:t>70.4%</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数量ベース</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である。</a:t>
            </a:r>
          </a:p>
        </p:txBody>
      </p:sp>
      <p:sp>
        <p:nvSpPr>
          <p:cNvPr id="19" name="Rectangle 7"/>
          <p:cNvSpPr>
            <a:spLocks noChangeArrowheads="1"/>
          </p:cNvSpPr>
          <p:nvPr/>
        </p:nvSpPr>
        <p:spPr bwMode="auto">
          <a:xfrm>
            <a:off x="368660" y="4672575"/>
            <a:ext cx="6120000" cy="714995"/>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lvl="0"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pPr lvl="0" fontAlgn="base">
              <a:spcBef>
                <a:spcPct val="0"/>
              </a:spcBef>
              <a:spcAft>
                <a:spcPct val="0"/>
              </a:spcAft>
            </a:pP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ジェネリック医薬品普及率</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ジェネリック医薬品薬剤費</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ジェネリック医薬品薬剤費</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先発品薬剤費のうちジェネリック医薬品が存在する金額範囲</a:t>
            </a:r>
            <a:r>
              <a:rPr lang="en-US" altLang="ja-JP" sz="800" dirty="0">
                <a:latin typeface="ＭＳ 明朝"/>
                <a:ea typeface="ＭＳ 明朝"/>
                <a:cs typeface="ＭＳ Ｐゴシック" pitchFamily="50" charset="-128"/>
              </a:rPr>
              <a:t>)</a:t>
            </a:r>
            <a:endParaRPr lang="en-US" altLang="ja-JP" sz="800" b="1" dirty="0">
              <a:latin typeface="ＭＳ 明朝"/>
              <a:ea typeface="ＭＳ 明朝"/>
            </a:endParaRPr>
          </a:p>
        </p:txBody>
      </p:sp>
      <p:sp>
        <p:nvSpPr>
          <p:cNvPr id="20" name="テキスト ボックス 19"/>
          <p:cNvSpPr txBox="1"/>
          <p:nvPr/>
        </p:nvSpPr>
        <p:spPr>
          <a:xfrm>
            <a:off x="368660" y="1919579"/>
            <a:ext cx="6192688" cy="276999"/>
          </a:xfrm>
          <a:prstGeom prst="rect">
            <a:avLst/>
          </a:prstGeom>
          <a:noFill/>
        </p:spPr>
        <p:txBody>
          <a:bodyPr wrap="square" lIns="0" rtlCol="0" anchor="ctr" anchorCtr="0">
            <a:spAutoFit/>
          </a:bodyPr>
          <a:lstStyle/>
          <a:p>
            <a:r>
              <a:rPr kumimoji="1" lang="ja-JP" altLang="en-US" sz="1200" dirty="0">
                <a:latin typeface="ＭＳ 明朝"/>
                <a:ea typeface="ＭＳ 明朝"/>
              </a:rPr>
              <a:t>ジェネリック医薬品普及率</a:t>
            </a:r>
            <a:r>
              <a:rPr kumimoji="1" lang="en-US" altLang="ja-JP" sz="1200" dirty="0">
                <a:latin typeface="ＭＳ 明朝"/>
                <a:ea typeface="ＭＳ 明朝"/>
              </a:rPr>
              <a:t>(</a:t>
            </a:r>
            <a:r>
              <a:rPr kumimoji="1" lang="ja-JP" altLang="en-US" sz="1200" dirty="0">
                <a:latin typeface="ＭＳ 明朝"/>
                <a:ea typeface="ＭＳ 明朝"/>
              </a:rPr>
              <a:t>金額ベース</a:t>
            </a:r>
            <a:r>
              <a:rPr kumimoji="1" lang="en-US" altLang="ja-JP" sz="1200" dirty="0">
                <a:latin typeface="ＭＳ 明朝"/>
                <a:ea typeface="ＭＳ 明朝"/>
              </a:rPr>
              <a:t>)               </a:t>
            </a:r>
            <a:endParaRPr lang="en-US" altLang="ja-JP" sz="1200" dirty="0">
              <a:latin typeface="ＭＳ 明朝"/>
              <a:ea typeface="ＭＳ 明朝"/>
            </a:endParaRPr>
          </a:p>
        </p:txBody>
      </p:sp>
      <p:sp>
        <p:nvSpPr>
          <p:cNvPr id="10" name="テキスト ボックス 9"/>
          <p:cNvSpPr txBox="1">
            <a:spLocks noChangeAspect="1"/>
          </p:cNvSpPr>
          <p:nvPr/>
        </p:nvSpPr>
        <p:spPr>
          <a:xfrm>
            <a:off x="381000" y="5543729"/>
            <a:ext cx="6192688" cy="276999"/>
          </a:xfrm>
          <a:prstGeom prst="rect">
            <a:avLst/>
          </a:prstGeom>
          <a:noFill/>
        </p:spPr>
        <p:txBody>
          <a:bodyPr wrap="square" lIns="0" rtlCol="0" anchor="ctr" anchorCtr="0">
            <a:spAutoFit/>
          </a:bodyPr>
          <a:lstStyle/>
          <a:p>
            <a:r>
              <a:rPr kumimoji="1" lang="ja-JP" altLang="en-US" sz="1200" dirty="0">
                <a:latin typeface="ＭＳ 明朝"/>
                <a:ea typeface="ＭＳ 明朝"/>
              </a:rPr>
              <a:t>ジェネリック医薬品普及率</a:t>
            </a:r>
            <a:r>
              <a:rPr kumimoji="1" lang="en-US" altLang="ja-JP" sz="1200" dirty="0">
                <a:latin typeface="ＭＳ 明朝"/>
                <a:ea typeface="ＭＳ 明朝"/>
              </a:rPr>
              <a:t>(</a:t>
            </a:r>
            <a:r>
              <a:rPr kumimoji="1" lang="ja-JP" altLang="en-US" sz="1200" dirty="0">
                <a:latin typeface="ＭＳ 明朝"/>
                <a:ea typeface="ＭＳ 明朝"/>
              </a:rPr>
              <a:t>数量</a:t>
            </a:r>
            <a:r>
              <a:rPr lang="ja-JP" altLang="en-US" sz="1200" dirty="0">
                <a:latin typeface="ＭＳ 明朝"/>
                <a:ea typeface="ＭＳ 明朝"/>
              </a:rPr>
              <a:t>ベース</a:t>
            </a:r>
            <a:r>
              <a:rPr lang="en-US" altLang="ja-JP" sz="1200" dirty="0">
                <a:latin typeface="ＭＳ 明朝"/>
                <a:ea typeface="ＭＳ 明朝"/>
              </a:rPr>
              <a:t>)               </a:t>
            </a:r>
          </a:p>
        </p:txBody>
      </p:sp>
      <p:sp>
        <p:nvSpPr>
          <p:cNvPr id="11" name="Rectangle 7"/>
          <p:cNvSpPr>
            <a:spLocks noChangeAspect="1" noChangeArrowheads="1"/>
          </p:cNvSpPr>
          <p:nvPr/>
        </p:nvSpPr>
        <p:spPr bwMode="auto">
          <a:xfrm>
            <a:off x="381000" y="8282696"/>
            <a:ext cx="6120000" cy="63587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lvl="0"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pPr lvl="0" fontAlgn="base">
              <a:spcBef>
                <a:spcPct val="0"/>
              </a:spcBef>
              <a:spcAft>
                <a:spcPct val="0"/>
              </a:spcAft>
            </a:pP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ジェネリック医薬品普及率</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ジェネリック医薬品薬剤数量</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ジェネリック医薬品薬剤数量</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先発品薬剤数量のうちジェネリック医薬品が存在する数量</a:t>
            </a:r>
            <a:r>
              <a:rPr lang="en-US" altLang="ja-JP" sz="800" dirty="0">
                <a:latin typeface="ＭＳ 明朝"/>
                <a:ea typeface="ＭＳ 明朝"/>
                <a:cs typeface="ＭＳ Ｐゴシック" pitchFamily="50" charset="-128"/>
              </a:rPr>
              <a:t>)</a:t>
            </a:r>
            <a:endParaRPr lang="en-US" altLang="ja-JP" sz="800" b="1" dirty="0">
              <a:latin typeface="ＭＳ 明朝"/>
              <a:ea typeface="ＭＳ 明朝"/>
            </a:endParaRPr>
          </a:p>
        </p:txBody>
      </p:sp>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57</a:t>
            </a:fld>
            <a:endParaRPr kumimoji="1" lang="ja-JP" altLang="en-US" dirty="0">
              <a:latin typeface="ＭＳ 明朝"/>
              <a:ea typeface="ＭＳ 明朝"/>
            </a:endParaRPr>
          </a:p>
        </p:txBody>
      </p:sp>
    </p:spTree>
    <p:extLst>
      <p:ext uri="{BB962C8B-B14F-4D97-AF65-F5344CB8AC3E}">
        <p14:creationId xmlns:p14="http://schemas.microsoft.com/office/powerpoint/2010/main" val="745550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テキスト ボックス 19"/>
          <p:cNvSpPr txBox="1">
            <a:spLocks noChangeAspect="1"/>
          </p:cNvSpPr>
          <p:nvPr/>
        </p:nvSpPr>
        <p:spPr>
          <a:xfrm>
            <a:off x="381000" y="1800071"/>
            <a:ext cx="6192688" cy="276999"/>
          </a:xfrm>
          <a:prstGeom prst="rect">
            <a:avLst/>
          </a:prstGeom>
          <a:noFill/>
        </p:spPr>
        <p:txBody>
          <a:bodyPr wrap="square" lIns="0" rtlCol="0" anchor="ctr" anchorCtr="0">
            <a:spAutoFit/>
          </a:bodyPr>
          <a:lstStyle/>
          <a:p>
            <a:r>
              <a:rPr kumimoji="1" lang="ja-JP" altLang="en-US" sz="1200" dirty="0">
                <a:latin typeface="ＭＳ 明朝"/>
                <a:ea typeface="ＭＳ 明朝"/>
              </a:rPr>
              <a:t>薬剤処方状況別患者数</a:t>
            </a:r>
            <a:r>
              <a:rPr kumimoji="1" lang="en-US" altLang="ja-JP" sz="1200" dirty="0">
                <a:latin typeface="ＭＳ 明朝"/>
                <a:ea typeface="ＭＳ 明朝"/>
              </a:rPr>
              <a:t>              </a:t>
            </a:r>
            <a:endParaRPr lang="en-US" altLang="ja-JP" sz="1200" dirty="0">
              <a:latin typeface="ＭＳ 明朝"/>
              <a:ea typeface="ＭＳ 明朝"/>
            </a:endParaRPr>
          </a:p>
        </p:txBody>
      </p: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58</a:t>
            </a:fld>
            <a:endParaRPr kumimoji="1" lang="ja-JP" altLang="en-US" dirty="0">
              <a:latin typeface="ＭＳ 明朝"/>
              <a:ea typeface="ＭＳ 明朝"/>
            </a:endParaRPr>
          </a:p>
        </p:txBody>
      </p:sp>
      <p:sp>
        <p:nvSpPr>
          <p:cNvPr id="9" name="正方形/長方形 8"/>
          <p:cNvSpPr>
            <a:spLocks noChangeAspect="1"/>
          </p:cNvSpPr>
          <p:nvPr/>
        </p:nvSpPr>
        <p:spPr>
          <a:xfrm>
            <a:off x="368660" y="190500"/>
            <a:ext cx="6120680" cy="1501644"/>
          </a:xfrm>
          <a:prstGeom prst="rect">
            <a:avLst/>
          </a:prstGeom>
        </p:spPr>
        <p:txBody>
          <a:bodyPr wrap="square" lIns="0">
            <a:noAutofit/>
          </a:bodyPr>
          <a:lstStyle/>
          <a:p>
            <a:pPr lvl="0" fontAlgn="base">
              <a:lnSpc>
                <a:spcPct val="125000"/>
              </a:lnSpc>
              <a:spcBef>
                <a:spcPct val="0"/>
              </a:spcBef>
              <a:spcAft>
                <a:spcPct val="0"/>
              </a:spcAft>
            </a:pPr>
            <a:r>
              <a:rPr lang="ja-JP" altLang="en-US" sz="1200" dirty="0">
                <a:latin typeface="ＭＳ 明朝"/>
                <a:ea typeface="ＭＳ 明朝"/>
                <a:cs typeface="Times New Roman" pitchFamily="18" charset="0"/>
              </a:rPr>
              <a:t>　次に、平成</a:t>
            </a:r>
            <a:r>
              <a:rPr lang="en-US" altLang="ja-JP" sz="1200" dirty="0">
                <a:latin typeface="ＭＳ 明朝"/>
                <a:ea typeface="ＭＳ 明朝"/>
                <a:cs typeface="Times New Roman" pitchFamily="18" charset="0"/>
              </a:rPr>
              <a:t>29</a:t>
            </a:r>
            <a:r>
              <a:rPr lang="ja-JP" altLang="en-US" sz="1200" dirty="0">
                <a:latin typeface="ＭＳ 明朝"/>
                <a:ea typeface="ＭＳ 明朝"/>
                <a:cs typeface="Times New Roman" pitchFamily="18" charset="0"/>
              </a:rPr>
              <a:t>年</a:t>
            </a:r>
            <a:r>
              <a:rPr lang="en-US" altLang="ja-JP" sz="1200" dirty="0">
                <a:latin typeface="ＭＳ 明朝"/>
                <a:ea typeface="ＭＳ 明朝"/>
                <a:cs typeface="Times New Roman" pitchFamily="18" charset="0"/>
              </a:rPr>
              <a:t>3</a:t>
            </a:r>
            <a:r>
              <a:rPr lang="ja-JP" altLang="en-US" sz="1200" dirty="0">
                <a:latin typeface="ＭＳ 明朝"/>
                <a:ea typeface="ＭＳ 明朝"/>
                <a:cs typeface="Times New Roman" pitchFamily="18" charset="0"/>
              </a:rPr>
              <a:t>月診療分のレセプトで薬剤処方状況別の患者数を以下に示す。患者数は</a:t>
            </a:r>
            <a:r>
              <a:rPr lang="en-US" altLang="ja-JP" sz="1200" dirty="0">
                <a:latin typeface="ＭＳ 明朝"/>
                <a:ea typeface="ＭＳ 明朝"/>
                <a:cs typeface="Times New Roman" pitchFamily="18" charset="0"/>
              </a:rPr>
              <a:t>2,212</a:t>
            </a:r>
            <a:r>
              <a:rPr lang="ja-JP" altLang="en-US" sz="1200" dirty="0">
                <a:latin typeface="ＭＳ 明朝"/>
                <a:ea typeface="ＭＳ 明朝"/>
                <a:cs typeface="Times New Roman" pitchFamily="18" charset="0"/>
              </a:rPr>
              <a:t>人</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入院レセプトのみの患者は除く</a:t>
            </a:r>
            <a:r>
              <a:rPr lang="en-US" altLang="ja-JP" sz="1200" dirty="0">
                <a:latin typeface="ＭＳ 明朝"/>
                <a:ea typeface="ＭＳ 明朝"/>
                <a:cs typeface="Times New Roman" pitchFamily="18" charset="0"/>
              </a:rPr>
              <a:t>)</a:t>
            </a:r>
            <a:r>
              <a:rPr lang="ja-JP" altLang="en-US" sz="1200" dirty="0">
                <a:latin typeface="ＭＳ 明朝"/>
                <a:ea typeface="ＭＳ 明朝"/>
                <a:cs typeface="Times New Roman" pitchFamily="18" charset="0"/>
              </a:rPr>
              <a:t>で、このうちひとつでもジェネリック医薬品に切り替え可能な先発品を含む処方をされている患者は</a:t>
            </a:r>
            <a:r>
              <a:rPr lang="en-US" altLang="ja-JP" sz="1200" dirty="0">
                <a:latin typeface="ＭＳ 明朝"/>
                <a:ea typeface="ＭＳ 明朝"/>
                <a:cs typeface="Times New Roman" pitchFamily="18" charset="0"/>
              </a:rPr>
              <a:t>1,149</a:t>
            </a:r>
            <a:r>
              <a:rPr lang="ja-JP" altLang="en-US" sz="1200" dirty="0">
                <a:latin typeface="ＭＳ 明朝"/>
                <a:ea typeface="ＭＳ 明朝"/>
                <a:cs typeface="Times New Roman" pitchFamily="18" charset="0"/>
              </a:rPr>
              <a:t>人で患者数全体の</a:t>
            </a:r>
            <a:r>
              <a:rPr lang="en-US" altLang="ja-JP" sz="1200" dirty="0">
                <a:latin typeface="ＭＳ 明朝"/>
                <a:ea typeface="ＭＳ 明朝"/>
                <a:cs typeface="Times New Roman" pitchFamily="18" charset="0"/>
              </a:rPr>
              <a:t>51.9%</a:t>
            </a:r>
            <a:r>
              <a:rPr lang="ja-JP" altLang="en-US" sz="1200" dirty="0">
                <a:latin typeface="ＭＳ 明朝"/>
                <a:ea typeface="ＭＳ 明朝"/>
                <a:cs typeface="Times New Roman" pitchFamily="18" charset="0"/>
              </a:rPr>
              <a:t>を占める。さらにこのうち株式会社データホライゾン基準の通知対象薬剤のみに絞り込むと、</a:t>
            </a:r>
            <a:r>
              <a:rPr lang="en-US" altLang="ja-JP" sz="1200" dirty="0">
                <a:latin typeface="ＭＳ 明朝"/>
                <a:ea typeface="ＭＳ 明朝"/>
                <a:cs typeface="Times New Roman" pitchFamily="18" charset="0"/>
              </a:rPr>
              <a:t>590</a:t>
            </a:r>
            <a:r>
              <a:rPr lang="ja-JP" altLang="en-US" sz="1200" dirty="0">
                <a:latin typeface="ＭＳ 明朝"/>
                <a:ea typeface="ＭＳ 明朝"/>
                <a:cs typeface="Times New Roman" pitchFamily="18" charset="0"/>
              </a:rPr>
              <a:t>人がジェネリック医薬品切り替え可能な薬剤を含む処方をされている患者となり、全体の</a:t>
            </a:r>
            <a:r>
              <a:rPr lang="en-US" altLang="ja-JP" sz="1200" dirty="0">
                <a:latin typeface="ＭＳ 明朝"/>
                <a:ea typeface="ＭＳ 明朝"/>
                <a:cs typeface="Times New Roman" pitchFamily="18" charset="0"/>
              </a:rPr>
              <a:t>26.7%</a:t>
            </a:r>
            <a:r>
              <a:rPr lang="ja-JP" altLang="en-US" sz="1200" dirty="0">
                <a:latin typeface="ＭＳ 明朝"/>
                <a:ea typeface="ＭＳ 明朝"/>
                <a:cs typeface="Times New Roman" pitchFamily="18" charset="0"/>
              </a:rPr>
              <a:t>となる。</a:t>
            </a:r>
            <a:endParaRPr lang="ja-JP" altLang="en-US" sz="1200" dirty="0">
              <a:latin typeface="ＭＳ 明朝"/>
              <a:ea typeface="ＭＳ 明朝"/>
              <a:cs typeface="ＭＳ Ｐゴシック" pitchFamily="50" charset="-128"/>
            </a:endParaRPr>
          </a:p>
        </p:txBody>
      </p:sp>
      <p:sp>
        <p:nvSpPr>
          <p:cNvPr id="15" name="Rectangle 4"/>
          <p:cNvSpPr>
            <a:spLocks noChangeArrowheads="1"/>
          </p:cNvSpPr>
          <p:nvPr/>
        </p:nvSpPr>
        <p:spPr bwMode="auto">
          <a:xfrm>
            <a:off x="362879" y="4985876"/>
            <a:ext cx="6120000" cy="85278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各月、</a:t>
            </a:r>
            <a:r>
              <a:rPr lang="en-US" altLang="ja-JP" sz="800" b="1" dirty="0">
                <a:latin typeface="ＭＳ 明朝"/>
                <a:ea typeface="ＭＳ 明朝"/>
              </a:rPr>
              <a:t>1</a:t>
            </a:r>
            <a:r>
              <a:rPr lang="ja-JP" altLang="en-US" sz="800" b="1" dirty="0">
                <a:latin typeface="ＭＳ 明朝"/>
                <a:ea typeface="ＭＳ 明朝"/>
              </a:rPr>
              <a:t>日でも資格があれば分析対象としている。</a:t>
            </a:r>
            <a:endParaRPr lang="en-US" altLang="ja-JP" sz="800" b="1" dirty="0">
              <a:latin typeface="ＭＳ 明朝"/>
              <a:ea typeface="ＭＳ 明朝"/>
            </a:endParaRPr>
          </a:p>
          <a:p>
            <a:pPr fontAlgn="base">
              <a:spcBef>
                <a:spcPct val="0"/>
              </a:spcBef>
              <a:spcAft>
                <a:spcPct val="0"/>
              </a:spcAft>
            </a:pPr>
            <a:r>
              <a:rPr lang="en-US" altLang="ja-JP" sz="800" dirty="0">
                <a:latin typeface="ＭＳ 明朝"/>
                <a:ea typeface="ＭＳ 明朝"/>
              </a:rPr>
              <a:t>※</a:t>
            </a:r>
            <a:r>
              <a:rPr lang="ja-JP" altLang="en-US" sz="800" dirty="0">
                <a:latin typeface="ＭＳ 明朝"/>
                <a:ea typeface="ＭＳ 明朝"/>
              </a:rPr>
              <a:t>通知対象薬剤を含む処方をされている患者</a:t>
            </a:r>
            <a:r>
              <a:rPr lang="en-US" altLang="ja-JP" sz="800" dirty="0">
                <a:latin typeface="ＭＳ 明朝"/>
                <a:ea typeface="ＭＳ 明朝"/>
              </a:rPr>
              <a:t>…</a:t>
            </a:r>
            <a:r>
              <a:rPr lang="ja-JP" altLang="en-US" sz="800" dirty="0">
                <a:latin typeface="ＭＳ 明朝"/>
                <a:ea typeface="ＭＳ 明朝"/>
              </a:rPr>
              <a:t>株式会社データホライゾン通知対象薬剤基準による</a:t>
            </a:r>
            <a:r>
              <a:rPr lang="en-US" altLang="ja-JP" sz="800" dirty="0">
                <a:latin typeface="ＭＳ 明朝"/>
                <a:ea typeface="ＭＳ 明朝"/>
              </a:rPr>
              <a:t>(</a:t>
            </a:r>
            <a:r>
              <a:rPr lang="ja-JP" altLang="en-US" sz="800" dirty="0">
                <a:latin typeface="ＭＳ 明朝"/>
                <a:ea typeface="ＭＳ 明朝"/>
              </a:rPr>
              <a:t>ジェネリック医薬品が存在しても、入院、処置に使用した医薬品及び、がん･精神疾患･短期処方のものは含まない</a:t>
            </a:r>
            <a:r>
              <a:rPr lang="en-US" altLang="ja-JP" sz="800" dirty="0">
                <a:latin typeface="ＭＳ 明朝"/>
                <a:ea typeface="ＭＳ 明朝"/>
              </a:rPr>
              <a:t>)</a:t>
            </a:r>
            <a:r>
              <a:rPr lang="ja-JP" altLang="en-US" sz="800" dirty="0" err="1">
                <a:latin typeface="ＭＳ 明朝"/>
                <a:ea typeface="ＭＳ 明朝"/>
              </a:rPr>
              <a:t>。</a:t>
            </a:r>
            <a:endParaRPr lang="en-US" altLang="ja-JP" sz="800" dirty="0">
              <a:latin typeface="ＭＳ 明朝"/>
              <a:ea typeface="ＭＳ 明朝"/>
            </a:endParaRPr>
          </a:p>
          <a:p>
            <a:pPr lvl="0" fontAlgn="base">
              <a:spcBef>
                <a:spcPct val="0"/>
              </a:spcBef>
              <a:spcAft>
                <a:spcPct val="0"/>
              </a:spcAft>
            </a:pPr>
            <a:r>
              <a:rPr kumimoji="1" lang="en-US" altLang="ja-JP" sz="800" b="0" i="0" u="none" strike="noStrike" cap="none" normalizeH="0" baseline="0" dirty="0">
                <a:ln>
                  <a:noFill/>
                </a:ln>
                <a:solidFill>
                  <a:schemeClr val="tx1"/>
                </a:solidFill>
                <a:effectLst/>
                <a:latin typeface="ＭＳ 明朝"/>
                <a:ea typeface="ＭＳ 明朝"/>
                <a:cs typeface="ＭＳ Ｐゴシック" pitchFamily="50" charset="-128"/>
              </a:rPr>
              <a:t>※</a:t>
            </a:r>
            <a:r>
              <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rPr>
              <a:t>構成比</a:t>
            </a:r>
            <a:r>
              <a:rPr kumimoji="1" lang="en-US" altLang="ja-JP" sz="800" b="0" i="0" u="none" strike="noStrike" cap="none" normalizeH="0" baseline="0" dirty="0">
                <a:ln>
                  <a:noFill/>
                </a:ln>
                <a:solidFill>
                  <a:schemeClr val="tx1"/>
                </a:solidFill>
                <a:effectLst/>
                <a:latin typeface="ＭＳ 明朝"/>
                <a:ea typeface="ＭＳ 明朝"/>
                <a:cs typeface="ＭＳ Ｐゴシック" pitchFamily="50" charset="-128"/>
              </a:rPr>
              <a:t>…</a:t>
            </a:r>
            <a:r>
              <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rPr>
              <a:t>小数第</a:t>
            </a:r>
            <a:r>
              <a:rPr kumimoji="1" lang="en-US" altLang="ja-JP" sz="800" b="0" i="0" u="none" strike="noStrike" cap="none" normalizeH="0" baseline="0" dirty="0">
                <a:ln>
                  <a:noFill/>
                </a:ln>
                <a:solidFill>
                  <a:schemeClr val="tx1"/>
                </a:solidFill>
                <a:effectLst/>
                <a:latin typeface="ＭＳ 明朝"/>
                <a:ea typeface="ＭＳ 明朝"/>
                <a:cs typeface="ＭＳ Ｐゴシック" pitchFamily="50" charset="-128"/>
              </a:rPr>
              <a:t>2</a:t>
            </a:r>
            <a:r>
              <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rPr>
              <a:t>位で四捨五入しているため、合計が</a:t>
            </a:r>
            <a:r>
              <a:rPr kumimoji="1" lang="en-US" altLang="ja-JP" sz="800" b="0" i="0" u="none" strike="noStrike" cap="none" normalizeH="0" baseline="0" dirty="0">
                <a:ln>
                  <a:noFill/>
                </a:ln>
                <a:solidFill>
                  <a:schemeClr val="tx1"/>
                </a:solidFill>
                <a:effectLst/>
                <a:latin typeface="ＭＳ 明朝"/>
                <a:ea typeface="ＭＳ 明朝"/>
                <a:cs typeface="ＭＳ Ｐゴシック" pitchFamily="50" charset="-128"/>
              </a:rPr>
              <a:t>100%</a:t>
            </a:r>
            <a:r>
              <a:rPr kumimoji="1" lang="ja-JP" altLang="en-US" sz="800" b="0" i="0" u="none" strike="noStrike" cap="none" normalizeH="0" baseline="0" dirty="0">
                <a:ln>
                  <a:noFill/>
                </a:ln>
                <a:solidFill>
                  <a:schemeClr val="tx1"/>
                </a:solidFill>
                <a:effectLst/>
                <a:latin typeface="ＭＳ 明朝"/>
                <a:ea typeface="ＭＳ 明朝"/>
                <a:cs typeface="ＭＳ Ｐゴシック" pitchFamily="50" charset="-128"/>
              </a:rPr>
              <a:t>にならない場合がある。</a:t>
            </a:r>
          </a:p>
        </p:txBody>
      </p:sp>
      <p:sp>
        <p:nvSpPr>
          <p:cNvPr id="3" name="テキスト ボックス 2"/>
          <p:cNvSpPr txBox="1"/>
          <p:nvPr/>
        </p:nvSpPr>
        <p:spPr>
          <a:xfrm>
            <a:off x="3717032" y="4139952"/>
            <a:ext cx="360040" cy="184666"/>
          </a:xfrm>
          <a:prstGeom prst="rect">
            <a:avLst/>
          </a:prstGeom>
          <a:solidFill>
            <a:schemeClr val="accent1">
              <a:lumMod val="20000"/>
              <a:lumOff val="80000"/>
            </a:schemeClr>
          </a:solidFill>
        </p:spPr>
        <p:txBody>
          <a:bodyPr wrap="square" rtlCol="0">
            <a:spAutoFit/>
          </a:bodyPr>
          <a:lstStyle/>
          <a:p>
            <a:r>
              <a:rPr kumimoji="1" lang="en-US" altLang="ja-JP" sz="600" dirty="0"/>
              <a:t>25.2%</a:t>
            </a:r>
            <a:endParaRPr kumimoji="1" lang="ja-JP" altLang="en-US" dirty="0"/>
          </a:p>
        </p:txBody>
      </p:sp>
      <p:pic>
        <p:nvPicPr>
          <p:cNvPr id="4" name="図 3">
            <a:extLst>
              <a:ext uri="{FF2B5EF4-FFF2-40B4-BE49-F238E27FC236}">
                <a16:creationId xmlns:a16="http://schemas.microsoft.com/office/drawing/2014/main" id="{A0259AAA-064F-490A-844F-7D14ED2EE263}"/>
              </a:ext>
            </a:extLst>
          </p:cNvPr>
          <p:cNvPicPr>
            <a:picLocks noChangeAspect="1"/>
          </p:cNvPicPr>
          <p:nvPr/>
        </p:nvPicPr>
        <p:blipFill>
          <a:blip r:embed="rId2"/>
          <a:stretch>
            <a:fillRect/>
          </a:stretch>
        </p:blipFill>
        <p:spPr>
          <a:xfrm>
            <a:off x="362879" y="2079487"/>
            <a:ext cx="4419181" cy="2904827"/>
          </a:xfrm>
          <a:prstGeom prst="rect">
            <a:avLst/>
          </a:prstGeom>
        </p:spPr>
      </p:pic>
    </p:spTree>
    <p:extLst>
      <p:ext uri="{BB962C8B-B14F-4D97-AF65-F5344CB8AC3E}">
        <p14:creationId xmlns:p14="http://schemas.microsoft.com/office/powerpoint/2010/main" val="289173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テキスト ボックス 13"/>
          <p:cNvSpPr txBox="1"/>
          <p:nvPr/>
        </p:nvSpPr>
        <p:spPr>
          <a:xfrm>
            <a:off x="369000" y="323528"/>
            <a:ext cx="6120000" cy="2420734"/>
          </a:xfrm>
          <a:prstGeom prst="rect">
            <a:avLst/>
          </a:prstGeom>
          <a:noFill/>
          <a:ln>
            <a:noFill/>
          </a:ln>
        </p:spPr>
        <p:txBody>
          <a:bodyPr wrap="square" lIns="0" rIns="0" rtlCol="0">
            <a:noAutofit/>
          </a:bodyPr>
          <a:lstStyle/>
          <a:p>
            <a:pPr>
              <a:lnSpc>
                <a:spcPct val="125000"/>
              </a:lnSpc>
            </a:pPr>
            <a:r>
              <a:rPr kumimoji="0" lang="ja-JP" altLang="en-US" sz="1200" kern="0" dirty="0">
                <a:latin typeface="ＭＳ 明朝" panose="02020609040205080304" pitchFamily="17" charset="-128"/>
                <a:ea typeface="ＭＳ 明朝" panose="02020609040205080304" pitchFamily="17" charset="-128"/>
              </a:rPr>
              <a:t>　</a:t>
            </a:r>
            <a:r>
              <a:rPr lang="en-US" altLang="ja-JP" sz="1200" dirty="0">
                <a:latin typeface="ＭＳ 明朝"/>
                <a:ea typeface="ＭＳ 明朝"/>
              </a:rPr>
              <a:t>｢</a:t>
            </a:r>
            <a:r>
              <a:rPr lang="ja-JP" altLang="en-US" sz="1200" dirty="0">
                <a:latin typeface="ＭＳ 明朝"/>
                <a:ea typeface="ＭＳ 明朝"/>
              </a:rPr>
              <a:t>日本再興戦略</a:t>
            </a:r>
            <a:r>
              <a:rPr lang="en-US" altLang="ja-JP" sz="1200" dirty="0">
                <a:latin typeface="ＭＳ 明朝"/>
                <a:ea typeface="ＭＳ 明朝"/>
              </a:rPr>
              <a:t>｣(</a:t>
            </a:r>
            <a:r>
              <a:rPr lang="ja-JP" altLang="en-US" sz="1200" dirty="0">
                <a:latin typeface="ＭＳ 明朝"/>
                <a:ea typeface="ＭＳ 明朝"/>
              </a:rPr>
              <a:t>平成</a:t>
            </a:r>
            <a:r>
              <a:rPr lang="en-US" altLang="ja-JP" sz="1200" dirty="0">
                <a:latin typeface="ＭＳ 明朝"/>
                <a:ea typeface="ＭＳ 明朝"/>
              </a:rPr>
              <a:t>25</a:t>
            </a:r>
            <a:r>
              <a:rPr lang="ja-JP" altLang="en-US" sz="1200" dirty="0">
                <a:latin typeface="ＭＳ 明朝"/>
                <a:ea typeface="ＭＳ 明朝"/>
              </a:rPr>
              <a:t>年</a:t>
            </a:r>
            <a:r>
              <a:rPr lang="en-US" altLang="ja-JP" sz="1200" dirty="0">
                <a:latin typeface="ＭＳ 明朝"/>
                <a:ea typeface="ＭＳ 明朝"/>
              </a:rPr>
              <a:t>6</a:t>
            </a:r>
            <a:r>
              <a:rPr lang="ja-JP" altLang="en-US" sz="1200" dirty="0">
                <a:latin typeface="ＭＳ 明朝"/>
                <a:ea typeface="ＭＳ 明朝"/>
              </a:rPr>
              <a:t>月</a:t>
            </a:r>
            <a:r>
              <a:rPr lang="en-US" altLang="ja-JP" sz="1200" dirty="0">
                <a:latin typeface="ＭＳ 明朝"/>
                <a:ea typeface="ＭＳ 明朝"/>
              </a:rPr>
              <a:t>14</a:t>
            </a:r>
            <a:r>
              <a:rPr lang="ja-JP" altLang="en-US" sz="1200" dirty="0">
                <a:latin typeface="ＭＳ 明朝"/>
                <a:ea typeface="ＭＳ 明朝"/>
              </a:rPr>
              <a:t>日閣議決定</a:t>
            </a:r>
            <a:r>
              <a:rPr lang="en-US" altLang="ja-JP" sz="1200" dirty="0">
                <a:latin typeface="ＭＳ 明朝"/>
                <a:ea typeface="ＭＳ 明朝"/>
              </a:rPr>
              <a:t>)</a:t>
            </a:r>
            <a:r>
              <a:rPr lang="ja-JP" altLang="en-US" sz="1200" dirty="0">
                <a:latin typeface="ＭＳ 明朝"/>
                <a:ea typeface="ＭＳ 明朝"/>
              </a:rPr>
              <a:t>においては、</a:t>
            </a:r>
            <a:r>
              <a:rPr lang="en-US" altLang="ja-JP" sz="1200" dirty="0">
                <a:latin typeface="ＭＳ 明朝"/>
                <a:ea typeface="ＭＳ 明朝"/>
              </a:rPr>
              <a:t>｢</a:t>
            </a:r>
            <a:r>
              <a:rPr lang="ja-JP" altLang="en-US" sz="1200" dirty="0">
                <a:latin typeface="ＭＳ 明朝"/>
                <a:ea typeface="ＭＳ 明朝"/>
              </a:rPr>
              <a:t>全ての健康保険組合に対し、レセプト等のデータ分析、それに基づく加入者の健康保持増進のための事業計画として</a:t>
            </a:r>
            <a:r>
              <a:rPr lang="en-US" altLang="ja-JP" sz="1200" dirty="0">
                <a:latin typeface="ＭＳ 明朝"/>
                <a:ea typeface="ＭＳ 明朝"/>
              </a:rPr>
              <a:t>｢</a:t>
            </a:r>
            <a:r>
              <a:rPr lang="ja-JP" altLang="en-US" sz="1200" dirty="0">
                <a:latin typeface="ＭＳ 明朝"/>
                <a:ea typeface="ＭＳ 明朝"/>
              </a:rPr>
              <a:t>データヘルス計画</a:t>
            </a:r>
            <a:r>
              <a:rPr lang="en-US" altLang="ja-JP" sz="1200" dirty="0">
                <a:latin typeface="ＭＳ 明朝"/>
                <a:ea typeface="ＭＳ 明朝"/>
              </a:rPr>
              <a:t>｣</a:t>
            </a:r>
            <a:r>
              <a:rPr lang="ja-JP" altLang="en-US" sz="1200" dirty="0">
                <a:latin typeface="ＭＳ 明朝"/>
                <a:ea typeface="ＭＳ 明朝"/>
              </a:rPr>
              <a:t>の作成･公表、事業実施、評価等の取組を求める</a:t>
            </a:r>
            <a:r>
              <a:rPr lang="en-US" altLang="ja-JP" sz="1200" dirty="0">
                <a:latin typeface="ＭＳ 明朝"/>
                <a:ea typeface="ＭＳ 明朝"/>
              </a:rPr>
              <a:t>｣</a:t>
            </a:r>
            <a:r>
              <a:rPr lang="ja-JP" altLang="en-US" sz="1200" dirty="0">
                <a:latin typeface="ＭＳ 明朝"/>
                <a:ea typeface="ＭＳ 明朝"/>
              </a:rPr>
              <a:t>としている。また、データヘルス計画には健康･医療情報</a:t>
            </a:r>
            <a:r>
              <a:rPr lang="en-US" altLang="ja-JP" sz="1200" dirty="0">
                <a:latin typeface="ＭＳ 明朝"/>
                <a:ea typeface="ＭＳ 明朝"/>
              </a:rPr>
              <a:t>(</a:t>
            </a:r>
            <a:r>
              <a:rPr lang="ja-JP" altLang="en-US" sz="1200" dirty="0">
                <a:latin typeface="ＭＳ 明朝"/>
                <a:ea typeface="ＭＳ 明朝"/>
              </a:rPr>
              <a:t>健康診査の結果や診療報酬明細書等から得られる情報</a:t>
            </a:r>
            <a:r>
              <a:rPr lang="en-US" altLang="ja-JP" sz="1200" dirty="0">
                <a:latin typeface="ＭＳ 明朝"/>
                <a:ea typeface="ＭＳ 明朝"/>
              </a:rPr>
              <a:t>)</a:t>
            </a:r>
            <a:r>
              <a:rPr lang="ja-JP" altLang="en-US" sz="1200" dirty="0">
                <a:latin typeface="ＭＳ 明朝"/>
                <a:ea typeface="ＭＳ 明朝"/>
              </a:rPr>
              <a:t>を活用し、健康状態や健康課題を客観的な指標を用いて示すこととある。</a:t>
            </a:r>
          </a:p>
          <a:p>
            <a:pPr lvl="0">
              <a:lnSpc>
                <a:spcPct val="125000"/>
              </a:lnSpc>
            </a:pPr>
            <a:r>
              <a:rPr lang="ja-JP" altLang="en-US" sz="1200" dirty="0">
                <a:latin typeface="ＭＳ 明朝"/>
                <a:ea typeface="ＭＳ 明朝"/>
              </a:rPr>
              <a:t>　本分析では</a:t>
            </a:r>
            <a:r>
              <a:rPr lang="en-US" altLang="ja-JP" sz="1200" dirty="0">
                <a:latin typeface="ＭＳ 明朝"/>
                <a:ea typeface="ＭＳ 明朝"/>
              </a:rPr>
              <a:t>｢</a:t>
            </a:r>
            <a:r>
              <a:rPr lang="ja-JP" altLang="en-US" sz="1200" dirty="0">
                <a:latin typeface="ＭＳ 明朝"/>
                <a:ea typeface="ＭＳ 明朝"/>
              </a:rPr>
              <a:t>人口構成</a:t>
            </a:r>
            <a:r>
              <a:rPr lang="en-US" altLang="ja-JP" sz="1200" dirty="0">
                <a:latin typeface="ＭＳ 明朝"/>
                <a:ea typeface="ＭＳ 明朝"/>
              </a:rPr>
              <a:t>｣｢</a:t>
            </a:r>
            <a:r>
              <a:rPr lang="ja-JP" altLang="en-US" sz="1200" dirty="0">
                <a:latin typeface="ＭＳ 明朝"/>
                <a:ea typeface="ＭＳ 明朝"/>
                <a:cs typeface="Times New Roman" pitchFamily="18" charset="0"/>
              </a:rPr>
              <a:t>特定健康診査受診状況及び特定保健指導実施状況</a:t>
            </a:r>
            <a:r>
              <a:rPr lang="en-US" altLang="ja-JP" sz="1200" dirty="0">
                <a:latin typeface="ＭＳ 明朝"/>
                <a:ea typeface="ＭＳ 明朝"/>
              </a:rPr>
              <a:t>｣｢</a:t>
            </a:r>
            <a:r>
              <a:rPr lang="ja-JP" altLang="en-US" sz="1200" dirty="0">
                <a:latin typeface="ＭＳ 明朝"/>
                <a:ea typeface="ＭＳ 明朝"/>
              </a:rPr>
              <a:t>介護保険の状況</a:t>
            </a:r>
            <a:r>
              <a:rPr lang="en-US" altLang="ja-JP" sz="1200" dirty="0">
                <a:latin typeface="ＭＳ 明朝"/>
                <a:ea typeface="ＭＳ 明朝"/>
              </a:rPr>
              <a:t>｣｢</a:t>
            </a:r>
            <a:r>
              <a:rPr lang="ja-JP" altLang="en-US" sz="1200" dirty="0">
                <a:latin typeface="ＭＳ 明朝"/>
                <a:ea typeface="ＭＳ 明朝"/>
                <a:cs typeface="Times New Roman" pitchFamily="18" charset="0"/>
              </a:rPr>
              <a:t>主たる死因の状況</a:t>
            </a:r>
            <a:r>
              <a:rPr lang="en-US" altLang="ja-JP" sz="1200" dirty="0">
                <a:latin typeface="ＭＳ 明朝"/>
                <a:ea typeface="ＭＳ 明朝"/>
              </a:rPr>
              <a:t>｣</a:t>
            </a:r>
            <a:r>
              <a:rPr lang="ja-JP" altLang="en-US" sz="1200" dirty="0">
                <a:latin typeface="ＭＳ 明朝"/>
                <a:ea typeface="ＭＳ 明朝"/>
              </a:rPr>
              <a:t>等により保険者の特性を把握し、さらに健康･医療情報の分析結果を踏まえ、様々な角度から吉岡町</a:t>
            </a:r>
            <a:r>
              <a:rPr lang="zh-TW" altLang="en-US" sz="1200" dirty="0">
                <a:latin typeface="ＭＳ 明朝"/>
                <a:ea typeface="ＭＳ 明朝"/>
              </a:rPr>
              <a:t>国民健康保険</a:t>
            </a:r>
            <a:r>
              <a:rPr lang="ja-JP" altLang="en-US" sz="1200" dirty="0">
                <a:latin typeface="ＭＳ 明朝"/>
                <a:ea typeface="ＭＳ 明朝"/>
              </a:rPr>
              <a:t>の現状を分析し、課題の洗い出しを行う。これら結果を受け、対策が必要と判断した課題に対し、データヘルス計画及び特定健康診査等実施計画にて策定した事業の実施に活用することとする。</a:t>
            </a:r>
            <a:endParaRPr lang="en-US" altLang="ja-JP" sz="1200" dirty="0">
              <a:latin typeface="ＭＳ 明朝"/>
              <a:ea typeface="ＭＳ 明朝"/>
            </a:endParaRPr>
          </a:p>
          <a:p>
            <a:pPr>
              <a:lnSpc>
                <a:spcPct val="125000"/>
              </a:lnSpc>
            </a:pPr>
            <a:r>
              <a:rPr kumimoji="0" lang="ja-JP" altLang="en-US" sz="1200" kern="0" dirty="0">
                <a:latin typeface="ＭＳ 明朝" panose="02020609040205080304" pitchFamily="17" charset="-128"/>
                <a:ea typeface="ＭＳ 明朝" panose="02020609040205080304" pitchFamily="17" charset="-128"/>
              </a:rPr>
              <a:t>　レセプトを用いた現状分析は、株式会社データホライゾンの医療費分解技術、傷病管理システム、レセプト分析システムおよび分析方法を用いて行うものとする。</a:t>
            </a:r>
          </a:p>
        </p:txBody>
      </p:sp>
      <p:sp>
        <p:nvSpPr>
          <p:cNvPr id="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a:t>
            </a:fld>
            <a:endParaRPr kumimoji="1" lang="ja-JP" altLang="en-US" dirty="0">
              <a:latin typeface="ＭＳ 明朝"/>
              <a:ea typeface="ＭＳ 明朝"/>
            </a:endParaRPr>
          </a:p>
        </p:txBody>
      </p:sp>
      <p:sp>
        <p:nvSpPr>
          <p:cNvPr id="10" name="タイトル_小_1_3_1"/>
          <p:cNvSpPr txBox="1">
            <a:spLocks/>
          </p:cNvSpPr>
          <p:nvPr/>
        </p:nvSpPr>
        <p:spPr>
          <a:xfrm>
            <a:off x="478414" y="4504920"/>
            <a:ext cx="6041002"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400" spc="30" dirty="0">
                <a:latin typeface="ＭＳ 明朝" panose="02020609040205080304" pitchFamily="17" charset="-128"/>
                <a:ea typeface="ＭＳ 明朝" panose="02020609040205080304" pitchFamily="17" charset="-128"/>
                <a:cs typeface="MingLiU_HKSCS"/>
              </a:rPr>
              <a:t>　■データ分析期間</a:t>
            </a:r>
            <a:endParaRPr lang="en-US" altLang="ja-JP" sz="1400" spc="30" dirty="0">
              <a:latin typeface="ＭＳ 明朝" panose="02020609040205080304" pitchFamily="17" charset="-128"/>
              <a:ea typeface="ＭＳ 明朝" panose="02020609040205080304" pitchFamily="17" charset="-128"/>
              <a:cs typeface="MingLiU_HKSCS"/>
            </a:endParaRPr>
          </a:p>
          <a:p>
            <a:pPr marR="5429">
              <a:spcBef>
                <a:spcPts val="782"/>
              </a:spcBef>
            </a:pPr>
            <a:endParaRPr lang="ja-JP" altLang="en-US" sz="1400" dirty="0">
              <a:latin typeface="ＭＳ 明朝" panose="02020609040205080304" pitchFamily="17" charset="-128"/>
              <a:ea typeface="ＭＳ 明朝" panose="02020609040205080304" pitchFamily="17" charset="-128"/>
              <a:cs typeface="MingLiU_HKSCS"/>
            </a:endParaRPr>
          </a:p>
        </p:txBody>
      </p:sp>
      <p:sp>
        <p:nvSpPr>
          <p:cNvPr id="13" name="タイトル_小_1_3_1"/>
          <p:cNvSpPr txBox="1">
            <a:spLocks/>
          </p:cNvSpPr>
          <p:nvPr/>
        </p:nvSpPr>
        <p:spPr>
          <a:xfrm>
            <a:off x="912440" y="5322007"/>
            <a:ext cx="4316761"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200" dirty="0">
                <a:latin typeface="ＭＳ 明朝" panose="02020609040205080304" pitchFamily="17" charset="-128"/>
                <a:ea typeface="ＭＳ 明朝" panose="02020609040205080304" pitchFamily="17" charset="-128"/>
                <a:cs typeface="MingLiU_HKSCS"/>
              </a:rPr>
              <a:t>・入院</a:t>
            </a:r>
            <a:r>
              <a:rPr lang="en-US" altLang="ja-JP" sz="1200" dirty="0">
                <a:latin typeface="ＭＳ 明朝" panose="02020609040205080304" pitchFamily="17" charset="-128"/>
                <a:ea typeface="ＭＳ 明朝" panose="02020609040205080304" pitchFamily="17" charset="-128"/>
                <a:cs typeface="MingLiU_HKSCS"/>
              </a:rPr>
              <a:t>(DPC</a:t>
            </a:r>
            <a:r>
              <a:rPr lang="ja-JP" altLang="en-US" sz="1200" dirty="0">
                <a:latin typeface="ＭＳ 明朝" panose="02020609040205080304" pitchFamily="17" charset="-128"/>
                <a:ea typeface="ＭＳ 明朝" panose="02020609040205080304" pitchFamily="17" charset="-128"/>
                <a:cs typeface="MingLiU_HKSCS"/>
              </a:rPr>
              <a:t>を含む</a:t>
            </a:r>
            <a:r>
              <a:rPr lang="en-US" altLang="ja-JP" sz="1200" dirty="0">
                <a:latin typeface="ＭＳ 明朝" panose="02020609040205080304" pitchFamily="17" charset="-128"/>
                <a:ea typeface="ＭＳ 明朝" panose="02020609040205080304" pitchFamily="17" charset="-128"/>
                <a:cs typeface="MingLiU_HKSCS"/>
              </a:rPr>
              <a:t>)</a:t>
            </a:r>
            <a:r>
              <a:rPr lang="ja-JP" altLang="en-US" sz="1200" dirty="0" err="1">
                <a:latin typeface="ＭＳ 明朝" panose="02020609040205080304" pitchFamily="17" charset="-128"/>
                <a:ea typeface="ＭＳ 明朝" panose="02020609040205080304" pitchFamily="17" charset="-128"/>
                <a:cs typeface="MingLiU_HKSCS"/>
              </a:rPr>
              <a:t>、</a:t>
            </a:r>
            <a:r>
              <a:rPr lang="ja-JP" altLang="en-US" sz="1200" dirty="0">
                <a:latin typeface="ＭＳ 明朝" panose="02020609040205080304" pitchFamily="17" charset="-128"/>
                <a:ea typeface="ＭＳ 明朝" panose="02020609040205080304" pitchFamily="17" charset="-128"/>
                <a:cs typeface="MingLiU_HKSCS"/>
              </a:rPr>
              <a:t>入院外、調剤の電子レセプトデータ</a:t>
            </a:r>
          </a:p>
        </p:txBody>
      </p:sp>
      <p:sp>
        <p:nvSpPr>
          <p:cNvPr id="16" name="タイトル_小_1_3_1"/>
          <p:cNvSpPr txBox="1">
            <a:spLocks/>
          </p:cNvSpPr>
          <p:nvPr/>
        </p:nvSpPr>
        <p:spPr>
          <a:xfrm>
            <a:off x="912440" y="5912016"/>
            <a:ext cx="4748809" cy="6979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年度分析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26</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26</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27</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r>
              <a:rPr lang="ja-JP" altLang="en-US" sz="11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29</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a:p>
            <a:pPr marR="5429"/>
            <a:endParaRPr lang="en-US" altLang="ja-JP" sz="1100" dirty="0">
              <a:solidFill>
                <a:schemeClr val="tx1"/>
              </a:solidFill>
              <a:latin typeface="ＭＳ 明朝" panose="02020609040205080304" pitchFamily="17" charset="-128"/>
              <a:ea typeface="ＭＳ 明朝" panose="02020609040205080304" pitchFamily="17" charset="-128"/>
              <a:cs typeface="MingLiU_HKSCS"/>
            </a:endParaRPr>
          </a:p>
          <a:p>
            <a:pPr marR="5429"/>
            <a:endParaRPr lang="en-US" altLang="ja-JP" sz="1100" dirty="0">
              <a:solidFill>
                <a:schemeClr val="tx1"/>
              </a:solidFill>
              <a:latin typeface="ＭＳ 明朝" panose="02020609040205080304" pitchFamily="17" charset="-128"/>
              <a:ea typeface="ＭＳ 明朝" panose="02020609040205080304" pitchFamily="17" charset="-128"/>
              <a:cs typeface="MingLiU_HKSCS"/>
            </a:endParaRPr>
          </a:p>
          <a:p>
            <a:pPr marR="5429"/>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17" name="タイトル_小_1_3_1"/>
          <p:cNvSpPr txBox="1">
            <a:spLocks/>
          </p:cNvSpPr>
          <p:nvPr/>
        </p:nvSpPr>
        <p:spPr>
          <a:xfrm>
            <a:off x="912440" y="5511230"/>
            <a:ext cx="4532785" cy="3343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429"/>
            <a:r>
              <a:rPr lang="ja-JP" altLang="en-US" sz="1200" dirty="0">
                <a:solidFill>
                  <a:schemeClr val="tx1"/>
                </a:solidFill>
                <a:latin typeface="ＭＳ 明朝" panose="02020609040205080304" pitchFamily="17" charset="-128"/>
                <a:ea typeface="ＭＳ 明朝" panose="02020609040205080304" pitchFamily="17" charset="-128"/>
                <a:cs typeface="MingLiU_HKSCS"/>
              </a:rPr>
              <a:t>　　</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28</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月～平成</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29</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1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100" dirty="0">
                <a:solidFill>
                  <a:schemeClr val="tx1"/>
                </a:solidFill>
                <a:latin typeface="ＭＳ 明朝" panose="02020609040205080304" pitchFamily="17" charset="-128"/>
                <a:ea typeface="ＭＳ 明朝" panose="02020609040205080304" pitchFamily="17" charset="-128"/>
                <a:cs typeface="MingLiU_HKSCS"/>
              </a:rPr>
              <a:t>)</a:t>
            </a:r>
          </a:p>
        </p:txBody>
      </p:sp>
      <p:sp>
        <p:nvSpPr>
          <p:cNvPr id="21" name="テキスト ボックス 20"/>
          <p:cNvSpPr txBox="1"/>
          <p:nvPr/>
        </p:nvSpPr>
        <p:spPr>
          <a:xfrm>
            <a:off x="476251" y="3275856"/>
            <a:ext cx="6120680" cy="830997"/>
          </a:xfrm>
          <a:prstGeom prst="rect">
            <a:avLst/>
          </a:prstGeom>
          <a:noFill/>
          <a:ln>
            <a:noFill/>
          </a:ln>
        </p:spPr>
        <p:txBody>
          <a:bodyPr wrap="square" lIns="0" rIns="0" rtlCol="0">
            <a:spAutoFit/>
          </a:bodyPr>
          <a:lstStyle/>
          <a:p>
            <a:pPr marL="1882775" indent="-1882775">
              <a:tabLst>
                <a:tab pos="1882775" algn="l"/>
              </a:tabLst>
            </a:pPr>
            <a:r>
              <a:rPr lang="en-US" altLang="ja-JP" sz="800" dirty="0">
                <a:latin typeface="ＭＳ 明朝"/>
                <a:ea typeface="ＭＳ 明朝"/>
              </a:rPr>
              <a:t>※</a:t>
            </a:r>
            <a:r>
              <a:rPr lang="ja-JP" altLang="en-US" sz="800" dirty="0">
                <a:latin typeface="ＭＳ 明朝"/>
                <a:ea typeface="ＭＳ 明朝"/>
              </a:rPr>
              <a:t>医療費分解技術</a:t>
            </a:r>
            <a:r>
              <a:rPr lang="en-US" altLang="ja-JP" sz="800" dirty="0">
                <a:latin typeface="ＭＳ 明朝"/>
                <a:ea typeface="ＭＳ 明朝"/>
              </a:rPr>
              <a:t>(</a:t>
            </a:r>
            <a:r>
              <a:rPr lang="ja-JP" altLang="en-US" sz="800" dirty="0">
                <a:latin typeface="ＭＳ 明朝"/>
                <a:ea typeface="ＭＳ 明朝"/>
              </a:rPr>
              <a:t>特許第</a:t>
            </a:r>
            <a:r>
              <a:rPr lang="en-US" altLang="ja-JP" sz="800" dirty="0">
                <a:latin typeface="ＭＳ 明朝"/>
                <a:ea typeface="ＭＳ 明朝"/>
              </a:rPr>
              <a:t>4312757</a:t>
            </a:r>
            <a:r>
              <a:rPr lang="ja-JP" altLang="en-US" sz="800" dirty="0">
                <a:latin typeface="ＭＳ 明朝"/>
                <a:ea typeface="ＭＳ 明朝"/>
              </a:rPr>
              <a:t>号</a:t>
            </a:r>
            <a:r>
              <a:rPr lang="en-US" altLang="ja-JP" sz="800" dirty="0">
                <a:latin typeface="ＭＳ 明朝"/>
                <a:ea typeface="ＭＳ 明朝"/>
              </a:rPr>
              <a:t>)	</a:t>
            </a:r>
            <a:r>
              <a:rPr lang="ja-JP" altLang="en-US" sz="800" dirty="0">
                <a:latin typeface="ＭＳ 明朝"/>
                <a:ea typeface="ＭＳ 明朝"/>
              </a:rPr>
              <a:t>レセプトに記載されたすべての傷病名と診療行為</a:t>
            </a:r>
            <a:r>
              <a:rPr lang="en-US" altLang="ja-JP" sz="800" dirty="0">
                <a:latin typeface="ＭＳ 明朝"/>
                <a:ea typeface="ＭＳ 明朝"/>
              </a:rPr>
              <a:t>(</a:t>
            </a:r>
            <a:r>
              <a:rPr lang="ja-JP" altLang="en-US" sz="800" dirty="0">
                <a:latin typeface="ＭＳ 明朝"/>
                <a:ea typeface="ＭＳ 明朝"/>
              </a:rPr>
              <a:t>医薬品、検査、手術、処置、指導料など</a:t>
            </a:r>
            <a:r>
              <a:rPr lang="en-US" altLang="ja-JP" sz="800" dirty="0">
                <a:latin typeface="ＭＳ 明朝"/>
                <a:ea typeface="ＭＳ 明朝"/>
              </a:rPr>
              <a:t>)</a:t>
            </a:r>
            <a:r>
              <a:rPr lang="ja-JP" altLang="en-US" sz="800" dirty="0">
                <a:latin typeface="ＭＳ 明朝"/>
                <a:ea typeface="ＭＳ 明朝"/>
              </a:rPr>
              <a:t>を正しく結び付け、傷病名毎の医療費を算出する。</a:t>
            </a:r>
            <a:endParaRPr lang="en-US" altLang="ja-JP" sz="800" dirty="0">
              <a:latin typeface="ＭＳ 明朝"/>
              <a:ea typeface="ＭＳ 明朝"/>
            </a:endParaRPr>
          </a:p>
          <a:p>
            <a:pPr marL="1889125" indent="-1889125">
              <a:tabLst>
                <a:tab pos="1882775" algn="l"/>
              </a:tabLst>
            </a:pPr>
            <a:r>
              <a:rPr lang="en-US" altLang="ja-JP" sz="800" dirty="0">
                <a:latin typeface="ＭＳ 明朝"/>
                <a:ea typeface="ＭＳ 明朝"/>
              </a:rPr>
              <a:t>※</a:t>
            </a:r>
            <a:r>
              <a:rPr lang="ja-JP" altLang="en-US" sz="800" dirty="0">
                <a:latin typeface="ＭＳ 明朝"/>
                <a:ea typeface="ＭＳ 明朝"/>
              </a:rPr>
              <a:t>傷病管理システム</a:t>
            </a:r>
            <a:r>
              <a:rPr lang="en-US" altLang="ja-JP" sz="800" dirty="0">
                <a:latin typeface="ＭＳ 明朝"/>
                <a:ea typeface="ＭＳ 明朝"/>
              </a:rPr>
              <a:t>(</a:t>
            </a:r>
            <a:r>
              <a:rPr lang="ja-JP" altLang="ja-JP" sz="800" dirty="0">
                <a:latin typeface="ＭＳ 明朝"/>
                <a:ea typeface="ＭＳ 明朝"/>
              </a:rPr>
              <a:t>特許第</a:t>
            </a:r>
            <a:r>
              <a:rPr lang="en-US" altLang="ja-JP" sz="800" dirty="0">
                <a:latin typeface="ＭＳ 明朝"/>
                <a:ea typeface="ＭＳ 明朝"/>
              </a:rPr>
              <a:t>5203481</a:t>
            </a:r>
            <a:r>
              <a:rPr lang="ja-JP" altLang="en-US" sz="800" dirty="0">
                <a:latin typeface="ＭＳ 明朝"/>
                <a:ea typeface="ＭＳ 明朝"/>
              </a:rPr>
              <a:t>号</a:t>
            </a:r>
            <a:r>
              <a:rPr lang="ja-JP" altLang="ja-JP" sz="800" dirty="0">
                <a:latin typeface="ＭＳ 明朝"/>
                <a:ea typeface="ＭＳ 明朝"/>
              </a:rPr>
              <a:t>） </a:t>
            </a:r>
            <a:r>
              <a:rPr lang="en-US" altLang="ja-JP" sz="800" dirty="0">
                <a:latin typeface="ＭＳ 明朝"/>
                <a:ea typeface="ＭＳ 明朝"/>
              </a:rPr>
              <a:t>	</a:t>
            </a:r>
            <a:r>
              <a:rPr lang="ja-JP" altLang="en-US" sz="800" dirty="0">
                <a:latin typeface="ＭＳ 明朝"/>
                <a:ea typeface="ＭＳ 明朝"/>
              </a:rPr>
              <a:t>レセプトに記載されている傷病識別情報、医薬品識別情報及び診療行為識別情報に基づき、傷病の重症度を判定する。</a:t>
            </a:r>
            <a:endParaRPr lang="en-US" altLang="ja-JP" sz="800" dirty="0">
              <a:latin typeface="ＭＳ 明朝"/>
              <a:ea typeface="ＭＳ 明朝"/>
            </a:endParaRPr>
          </a:p>
          <a:p>
            <a:pPr marL="2790000" indent="-2790000">
              <a:tabLst>
                <a:tab pos="1882775" algn="l"/>
              </a:tabLst>
            </a:pPr>
            <a:r>
              <a:rPr lang="en-US" altLang="ja-JP" sz="800" dirty="0">
                <a:latin typeface="ＭＳ 明朝"/>
                <a:ea typeface="ＭＳ 明朝"/>
              </a:rPr>
              <a:t>※</a:t>
            </a:r>
            <a:r>
              <a:rPr lang="ja-JP" altLang="en-US" sz="800" dirty="0">
                <a:latin typeface="ＭＳ 明朝"/>
                <a:ea typeface="ＭＳ 明朝"/>
              </a:rPr>
              <a:t>レセプト分析システムおよび分析方法</a:t>
            </a:r>
            <a:r>
              <a:rPr lang="en-US" altLang="ja-JP" sz="800" dirty="0">
                <a:latin typeface="ＭＳ 明朝"/>
                <a:ea typeface="ＭＳ 明朝"/>
              </a:rPr>
              <a:t>(</a:t>
            </a:r>
            <a:r>
              <a:rPr lang="ja-JP" altLang="en-US" sz="800" dirty="0">
                <a:latin typeface="ＭＳ 明朝"/>
                <a:ea typeface="ＭＳ 明朝"/>
              </a:rPr>
              <a:t>特許第</a:t>
            </a:r>
            <a:r>
              <a:rPr lang="en-US" altLang="ja-JP" sz="800" dirty="0">
                <a:latin typeface="ＭＳ 明朝"/>
                <a:ea typeface="ＭＳ 明朝"/>
              </a:rPr>
              <a:t>5992234</a:t>
            </a:r>
            <a:r>
              <a:rPr lang="ja-JP" altLang="en-US" sz="800" dirty="0">
                <a:latin typeface="ＭＳ 明朝"/>
                <a:ea typeface="ＭＳ 明朝"/>
              </a:rPr>
              <a:t>号</a:t>
            </a:r>
            <a:r>
              <a:rPr lang="en-US" altLang="ja-JP" sz="800" dirty="0">
                <a:latin typeface="ＭＳ 明朝"/>
                <a:ea typeface="ＭＳ 明朝"/>
              </a:rPr>
              <a:t>)</a:t>
            </a:r>
            <a:r>
              <a:rPr lang="ja-JP" altLang="en-US" sz="800" dirty="0">
                <a:latin typeface="ＭＳ 明朝"/>
                <a:ea typeface="ＭＳ 明朝"/>
              </a:rPr>
              <a:t>　中長期にわたるレセプトから特定の患者についてアクティブな傷病名とノンアクティブな傷病名を識別する。</a:t>
            </a:r>
            <a:endParaRPr lang="en-US" altLang="ja-JP" sz="800" dirty="0">
              <a:latin typeface="ＭＳ 明朝"/>
              <a:ea typeface="ＭＳ 明朝"/>
            </a:endParaRPr>
          </a:p>
        </p:txBody>
      </p:sp>
      <p:sp>
        <p:nvSpPr>
          <p:cNvPr id="15" name="タイトル_小_1_3_1"/>
          <p:cNvSpPr txBox="1">
            <a:spLocks/>
          </p:cNvSpPr>
          <p:nvPr/>
        </p:nvSpPr>
        <p:spPr>
          <a:xfrm>
            <a:off x="912440" y="4788024"/>
            <a:ext cx="3380657"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200" dirty="0">
                <a:latin typeface="ＭＳ 明朝"/>
                <a:ea typeface="ＭＳ 明朝"/>
              </a:rPr>
              <a:t>・国保データベース</a:t>
            </a:r>
            <a:r>
              <a:rPr lang="en-US" altLang="ja-JP" sz="1200" dirty="0">
                <a:latin typeface="ＭＳ 明朝"/>
                <a:ea typeface="ＭＳ 明朝"/>
              </a:rPr>
              <a:t>(KDB)</a:t>
            </a:r>
            <a:r>
              <a:rPr lang="ja-JP" altLang="en-US" sz="1200" dirty="0">
                <a:latin typeface="ＭＳ 明朝"/>
                <a:ea typeface="ＭＳ 明朝"/>
              </a:rPr>
              <a:t>システム</a:t>
            </a:r>
            <a:r>
              <a:rPr lang="ja-JP" altLang="en-US" sz="1200" spc="30" dirty="0">
                <a:latin typeface="ＭＳ 明朝" panose="02020609040205080304" pitchFamily="17" charset="-128"/>
                <a:ea typeface="ＭＳ 明朝" panose="02020609040205080304" pitchFamily="17" charset="-128"/>
              </a:rPr>
              <a:t>データ</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22" name="タイトル_小_1_3_1"/>
          <p:cNvSpPr txBox="1">
            <a:spLocks/>
          </p:cNvSpPr>
          <p:nvPr/>
        </p:nvSpPr>
        <p:spPr>
          <a:xfrm>
            <a:off x="912440" y="4973510"/>
            <a:ext cx="3380657" cy="1854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spcBef>
                <a:spcPts val="782"/>
              </a:spcBef>
            </a:pPr>
            <a:r>
              <a:rPr lang="ja-JP" altLang="en-US" sz="1100" dirty="0">
                <a:latin typeface="ＭＳ 明朝" panose="02020609040205080304" pitchFamily="17" charset="-128"/>
                <a:ea typeface="ＭＳ 明朝" panose="02020609040205080304" pitchFamily="17" charset="-128"/>
                <a:cs typeface="MingLiU_HKSCS"/>
              </a:rPr>
              <a:t>　　平成</a:t>
            </a:r>
            <a:r>
              <a:rPr lang="en-US" altLang="ja-JP" sz="1100" dirty="0">
                <a:latin typeface="ＭＳ 明朝" panose="02020609040205080304" pitchFamily="17" charset="-128"/>
                <a:ea typeface="ＭＳ 明朝" panose="02020609040205080304" pitchFamily="17" charset="-128"/>
                <a:cs typeface="MingLiU_HKSCS"/>
              </a:rPr>
              <a:t>26</a:t>
            </a:r>
            <a:r>
              <a:rPr lang="ja-JP" altLang="en-US" sz="1100" dirty="0">
                <a:latin typeface="ＭＳ 明朝" panose="02020609040205080304" pitchFamily="17" charset="-128"/>
                <a:ea typeface="ＭＳ 明朝" panose="02020609040205080304" pitchFamily="17" charset="-128"/>
                <a:cs typeface="MingLiU_HKSCS"/>
              </a:rPr>
              <a:t>年度～平成</a:t>
            </a:r>
            <a:r>
              <a:rPr lang="en-US" altLang="ja-JP" sz="1100" dirty="0">
                <a:latin typeface="ＭＳ 明朝" panose="02020609040205080304" pitchFamily="17" charset="-128"/>
                <a:ea typeface="ＭＳ 明朝" panose="02020609040205080304" pitchFamily="17" charset="-128"/>
                <a:cs typeface="MingLiU_HKSCS"/>
              </a:rPr>
              <a:t>28</a:t>
            </a:r>
            <a:r>
              <a:rPr lang="ja-JP" altLang="en-US" sz="1100" dirty="0">
                <a:latin typeface="ＭＳ 明朝" panose="02020609040205080304" pitchFamily="17" charset="-128"/>
                <a:ea typeface="ＭＳ 明朝" panose="02020609040205080304" pitchFamily="17" charset="-128"/>
                <a:cs typeface="MingLiU_HKSCS"/>
              </a:rPr>
              <a:t>年度</a:t>
            </a:r>
            <a:r>
              <a:rPr lang="en-US" altLang="ja-JP" sz="1100" dirty="0">
                <a:latin typeface="ＭＳ 明朝" panose="02020609040205080304" pitchFamily="17" charset="-128"/>
                <a:ea typeface="ＭＳ 明朝" panose="02020609040205080304" pitchFamily="17" charset="-128"/>
                <a:cs typeface="MingLiU_HKSCS"/>
              </a:rPr>
              <a:t>(3</a:t>
            </a:r>
            <a:r>
              <a:rPr lang="ja-JP" altLang="en-US" sz="1100" dirty="0">
                <a:latin typeface="ＭＳ 明朝" panose="02020609040205080304" pitchFamily="17" charset="-128"/>
                <a:ea typeface="ＭＳ 明朝" panose="02020609040205080304" pitchFamily="17" charset="-128"/>
                <a:cs typeface="MingLiU_HKSCS"/>
              </a:rPr>
              <a:t>年分</a:t>
            </a:r>
            <a:r>
              <a:rPr lang="en-US" altLang="ja-JP" sz="1100" dirty="0">
                <a:latin typeface="ＭＳ 明朝" panose="02020609040205080304" pitchFamily="17" charset="-128"/>
                <a:ea typeface="ＭＳ 明朝" panose="02020609040205080304" pitchFamily="17" charset="-128"/>
                <a:cs typeface="MingLiU_HKSCS"/>
              </a:rPr>
              <a:t>)</a:t>
            </a:r>
            <a:endParaRPr lang="ja-JP" altLang="en-US" sz="1100" dirty="0">
              <a:latin typeface="ＭＳ 明朝" panose="02020609040205080304" pitchFamily="17" charset="-128"/>
              <a:ea typeface="ＭＳ 明朝" panose="02020609040205080304" pitchFamily="17" charset="-128"/>
              <a:cs typeface="MingLiU_HKSCS"/>
            </a:endParaRPr>
          </a:p>
        </p:txBody>
      </p:sp>
      <p:sp>
        <p:nvSpPr>
          <p:cNvPr id="23" name="テキスト ボックス 22"/>
          <p:cNvSpPr txBox="1">
            <a:spLocks noChangeAspect="1"/>
          </p:cNvSpPr>
          <p:nvPr/>
        </p:nvSpPr>
        <p:spPr>
          <a:xfrm>
            <a:off x="369000" y="35496"/>
            <a:ext cx="6120000" cy="338554"/>
          </a:xfrm>
          <a:prstGeom prst="rect">
            <a:avLst/>
          </a:prstGeom>
          <a:noFill/>
          <a:ln>
            <a:noFill/>
          </a:ln>
        </p:spPr>
        <p:txBody>
          <a:bodyPr wrap="square" lIns="0" rtlCol="0">
            <a:spAutoFit/>
          </a:bodyPr>
          <a:lstStyle/>
          <a:p>
            <a:r>
              <a:rPr lang="en-US" altLang="ja-JP" sz="1600" b="1" dirty="0">
                <a:latin typeface="ＭＳ 明朝"/>
                <a:ea typeface="ＭＳ 明朝"/>
              </a:rPr>
              <a:t>1.</a:t>
            </a:r>
            <a:r>
              <a:rPr lang="ja-JP" altLang="en-US" sz="1600" b="1" dirty="0">
                <a:latin typeface="ＭＳ 明朝"/>
                <a:ea typeface="ＭＳ 明朝"/>
              </a:rPr>
              <a:t>分析の背景</a:t>
            </a:r>
            <a:endParaRPr lang="ja-JP" altLang="ja-JP" sz="1600" dirty="0">
              <a:latin typeface="ＭＳ 明朝"/>
              <a:ea typeface="ＭＳ 明朝"/>
            </a:endParaRPr>
          </a:p>
        </p:txBody>
      </p:sp>
      <p:cxnSp>
        <p:nvCxnSpPr>
          <p:cNvPr id="24" name="直線コネクタ 23"/>
          <p:cNvCxnSpPr>
            <a:cxnSpLocks noChangeAspect="1"/>
          </p:cNvCxnSpPr>
          <p:nvPr/>
        </p:nvCxnSpPr>
        <p:spPr>
          <a:xfrm>
            <a:off x="333000" y="323528"/>
            <a:ext cx="619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8596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8660" y="2117409"/>
            <a:ext cx="6239558" cy="1378097"/>
          </a:xfrm>
          <a:prstGeom prst="rect">
            <a:avLst/>
          </a:prstGeom>
        </p:spPr>
      </p:pic>
      <p:sp>
        <p:nvSpPr>
          <p:cNvPr id="6" name="注釈文章 15"/>
          <p:cNvSpPr txBox="1">
            <a:spLocks noChangeAspect="1"/>
          </p:cNvSpPr>
          <p:nvPr/>
        </p:nvSpPr>
        <p:spPr>
          <a:xfrm>
            <a:off x="369340" y="3495506"/>
            <a:ext cx="6120000" cy="584775"/>
          </a:xfrm>
          <a:prstGeom prst="rect">
            <a:avLst/>
          </a:prstGeom>
          <a:noFill/>
        </p:spPr>
        <p:txBody>
          <a:bodyPr wrap="square" lIns="0" rIns="0" rtlCol="0">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pPr lvl="0"/>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pPr lvl="0"/>
            <a:r>
              <a:rPr lang="en-US" altLang="ja-JP" sz="800" dirty="0">
                <a:latin typeface="ＭＳ 明朝"/>
                <a:ea typeface="ＭＳ 明朝"/>
              </a:rPr>
              <a:t>※</a:t>
            </a:r>
            <a:r>
              <a:rPr lang="ja-JP" altLang="en-US" sz="800" dirty="0">
                <a:latin typeface="ＭＳ 明朝"/>
                <a:ea typeface="ＭＳ 明朝"/>
              </a:rPr>
              <a:t>薬剤併用禁忌対象者</a:t>
            </a:r>
            <a:r>
              <a:rPr lang="en-US" altLang="ja-JP" sz="800" dirty="0">
                <a:latin typeface="ＭＳ 明朝"/>
                <a:ea typeface="ＭＳ 明朝"/>
              </a:rPr>
              <a:t>…1</a:t>
            </a:r>
            <a:r>
              <a:rPr lang="ja-JP" altLang="en-US" sz="800" dirty="0">
                <a:latin typeface="ＭＳ 明朝"/>
                <a:ea typeface="ＭＳ 明朝"/>
              </a:rPr>
              <a:t>カ月間に併用禁忌とされる薬剤を処方された人を対象とする。</a:t>
            </a:r>
            <a:endParaRPr lang="en-US" altLang="ja-JP" sz="800" dirty="0">
              <a:latin typeface="ＭＳ 明朝"/>
              <a:ea typeface="ＭＳ 明朝"/>
            </a:endParaRPr>
          </a:p>
        </p:txBody>
      </p:sp>
      <p:sp>
        <p:nvSpPr>
          <p:cNvPr id="41" name="Rectangle 4"/>
          <p:cNvSpPr>
            <a:spLocks noChangeArrowheads="1"/>
          </p:cNvSpPr>
          <p:nvPr/>
        </p:nvSpPr>
        <p:spPr bwMode="auto">
          <a:xfrm>
            <a:off x="392411" y="1835696"/>
            <a:ext cx="6120000"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a:ea typeface="ＭＳ 明朝"/>
                <a:cs typeface="ＭＳ Ｐゴシック" pitchFamily="50" charset="-128"/>
              </a:rPr>
              <a:t>薬剤併用禁忌対象者数</a:t>
            </a:r>
          </a:p>
        </p:txBody>
      </p:sp>
      <p:sp>
        <p:nvSpPr>
          <p:cNvPr id="43" name="タイトル 1"/>
          <p:cNvSpPr txBox="1">
            <a:spLocks noChangeAspect="1"/>
          </p:cNvSpPr>
          <p:nvPr/>
        </p:nvSpPr>
        <p:spPr>
          <a:xfrm>
            <a:off x="368660" y="127000"/>
            <a:ext cx="6120680" cy="1728192"/>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defRPr/>
            </a:pPr>
            <a:r>
              <a:rPr kumimoji="1" lang="en-US" altLang="ja-JP" sz="1400" b="0" i="0" u="none" strike="noStrike" kern="1200" cap="none" spc="0" normalizeH="0" baseline="0" noProof="0" dirty="0">
                <a:ln>
                  <a:noFill/>
                </a:ln>
                <a:effectLst/>
                <a:uLnTx/>
                <a:uFillTx/>
                <a:latin typeface="ＭＳ 明朝"/>
                <a:ea typeface="ＭＳ 明朝"/>
                <a:cs typeface="Times New Roman" pitchFamily="18" charset="0"/>
              </a:rPr>
              <a:t>(9)</a:t>
            </a:r>
            <a:r>
              <a:rPr kumimoji="1" lang="ja-JP" altLang="en-US" sz="1400" b="0" i="0" u="none" strike="noStrike" kern="1200" cap="none" spc="0" normalizeH="0" baseline="0" noProof="0" dirty="0">
                <a:ln>
                  <a:noFill/>
                </a:ln>
                <a:effectLst/>
                <a:uLnTx/>
                <a:uFillTx/>
                <a:latin typeface="ＭＳ 明朝"/>
                <a:ea typeface="ＭＳ 明朝"/>
                <a:cs typeface="Times New Roman" pitchFamily="18" charset="0"/>
              </a:rPr>
              <a:t>薬剤併用禁忌に係る分析</a:t>
            </a:r>
            <a:endParaRPr kumimoji="1" lang="en-US" altLang="ja-JP" sz="1400" b="0" i="0" u="none" strike="noStrike" kern="1200" cap="none" spc="0" normalizeH="0" baseline="0" noProof="0" dirty="0">
              <a:ln>
                <a:noFill/>
              </a:ln>
              <a:effectLst/>
              <a:uLnTx/>
              <a:uFillTx/>
              <a:latin typeface="ＭＳ 明朝"/>
              <a:ea typeface="ＭＳ 明朝"/>
              <a:cs typeface="Times New Roman" pitchFamily="18" charset="0"/>
            </a:endParaRPr>
          </a:p>
          <a:p>
            <a:pPr fontAlgn="base">
              <a:lnSpc>
                <a:spcPct val="125000"/>
              </a:lnSpc>
              <a:spcBef>
                <a:spcPct val="0"/>
              </a:spcBef>
              <a:spcAft>
                <a:spcPct val="0"/>
              </a:spcAft>
            </a:pPr>
            <a:r>
              <a:rPr kumimoji="1" lang="ja-JP" altLang="en-US" sz="1200" b="0" i="0" u="none" strike="noStrike" kern="1200" cap="none" spc="0" normalizeH="0" baseline="0" noProof="0" dirty="0">
                <a:ln>
                  <a:noFill/>
                </a:ln>
                <a:effectLst/>
                <a:uLnTx/>
                <a:uFillTx/>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rPr>
              <a:t>薬剤の相互作用は、効果の増強または減弱、副作用などを生じさせ、時に患者に重大な影響を与える可能性がある。通常、薬剤師がお薬手帳等で薬剤の相互作用等を確認するが、患者がお薬手帳を持たず、さらに処方箋発行医療機関と処方する調剤薬局も異なる場合、すでに処方された薬と新たに処方される薬とで併用禁忌の状態になる可能性がある。</a:t>
            </a:r>
          </a:p>
          <a:p>
            <a:pPr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薬剤併用禁忌が発生していた件数は</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カ月の延べ人数は</a:t>
            </a:r>
            <a:r>
              <a:rPr lang="en-US" altLang="ja-JP" sz="1200" dirty="0">
                <a:latin typeface="ＭＳ 明朝" panose="02020609040205080304" pitchFamily="17" charset="-128"/>
                <a:ea typeface="ＭＳ 明朝" panose="02020609040205080304" pitchFamily="17" charset="-128"/>
              </a:rPr>
              <a:t>182</a:t>
            </a:r>
            <a:r>
              <a:rPr lang="ja-JP" altLang="en-US" sz="1200" dirty="0">
                <a:latin typeface="ＭＳ 明朝" panose="02020609040205080304" pitchFamily="17" charset="-128"/>
                <a:ea typeface="ＭＳ 明朝" panose="02020609040205080304" pitchFamily="17" charset="-128"/>
              </a:rPr>
              <a:t>人、実人数は</a:t>
            </a:r>
            <a:r>
              <a:rPr lang="en-US" altLang="ja-JP" sz="1200" dirty="0">
                <a:latin typeface="ＭＳ 明朝" panose="02020609040205080304" pitchFamily="17" charset="-128"/>
                <a:ea typeface="ＭＳ 明朝" panose="02020609040205080304" pitchFamily="17" charset="-128"/>
              </a:rPr>
              <a:t>120</a:t>
            </a:r>
            <a:r>
              <a:rPr lang="ja-JP" altLang="en-US" sz="1200" dirty="0">
                <a:latin typeface="ＭＳ 明朝" panose="02020609040205080304" pitchFamily="17" charset="-128"/>
                <a:ea typeface="ＭＳ 明朝" panose="02020609040205080304" pitchFamily="17" charset="-128"/>
              </a:rPr>
              <a:t>人である</a:t>
            </a:r>
            <a:r>
              <a:rPr lang="ja-JP" altLang="en-US" sz="1200" dirty="0">
                <a:latin typeface="ＭＳ 明朝"/>
                <a:ea typeface="ＭＳ 明朝"/>
                <a:cs typeface="Times New Roman" pitchFamily="18" charset="0"/>
              </a:rPr>
              <a:t>。</a:t>
            </a:r>
            <a:endParaRPr lang="ja-JP" altLang="en-US" sz="1200" dirty="0">
              <a:latin typeface="ＭＳ 明朝" panose="02020609040205080304" pitchFamily="17" charset="-128"/>
              <a:ea typeface="ＭＳ 明朝" panose="02020609040205080304" pitchFamily="17" charset="-128"/>
            </a:endParaRPr>
          </a:p>
        </p:txBody>
      </p:sp>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59</a:t>
            </a:fld>
            <a:endParaRPr kumimoji="1" lang="ja-JP" altLang="en-US" dirty="0">
              <a:latin typeface="ＭＳ 明朝"/>
              <a:ea typeface="ＭＳ 明朝"/>
            </a:endParaRPr>
          </a:p>
        </p:txBody>
      </p:sp>
    </p:spTree>
    <p:extLst>
      <p:ext uri="{BB962C8B-B14F-4D97-AF65-F5344CB8AC3E}">
        <p14:creationId xmlns:p14="http://schemas.microsoft.com/office/powerpoint/2010/main" val="3970841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60</a:t>
            </a:fld>
            <a:endParaRPr kumimoji="1" lang="ja-JP" altLang="en-US" dirty="0">
              <a:latin typeface="ＭＳ 明朝"/>
              <a:ea typeface="ＭＳ 明朝"/>
            </a:endParaRPr>
          </a:p>
        </p:txBody>
      </p:sp>
      <p:sp>
        <p:nvSpPr>
          <p:cNvPr id="8" name="テキスト ボックス 7"/>
          <p:cNvSpPr txBox="1"/>
          <p:nvPr/>
        </p:nvSpPr>
        <p:spPr>
          <a:xfrm>
            <a:off x="369000" y="221727"/>
            <a:ext cx="6120000" cy="276999"/>
          </a:xfrm>
          <a:prstGeom prst="rect">
            <a:avLst/>
          </a:prstGeom>
          <a:noFill/>
          <a:ln>
            <a:noFill/>
          </a:ln>
        </p:spPr>
        <p:txBody>
          <a:bodyPr wrap="square" lIns="0" rIns="0" rtlCol="0">
            <a:spAutoFit/>
          </a:bodyPr>
          <a:lstStyle/>
          <a:p>
            <a:pPr indent="153988" fontAlgn="base" hangingPunct="0">
              <a:spcBef>
                <a:spcPct val="0"/>
              </a:spcBef>
              <a:spcAft>
                <a:spcPct val="0"/>
              </a:spcAft>
            </a:pPr>
            <a:r>
              <a:rPr lang="ja-JP" altLang="en-US" sz="1200" dirty="0">
                <a:latin typeface="ＭＳ 明朝"/>
                <a:ea typeface="ＭＳ 明朝"/>
              </a:rPr>
              <a:t>主な併用禁忌の組み合わせを以下に示す。</a:t>
            </a:r>
            <a:endParaRPr lang="en-US" altLang="ja-JP" sz="1200" dirty="0">
              <a:latin typeface="ＭＳ 明朝"/>
              <a:ea typeface="ＭＳ 明朝"/>
            </a:endParaRPr>
          </a:p>
        </p:txBody>
      </p:sp>
      <p:sp>
        <p:nvSpPr>
          <p:cNvPr id="9" name="注釈文章 15"/>
          <p:cNvSpPr txBox="1">
            <a:spLocks noChangeAspect="1"/>
          </p:cNvSpPr>
          <p:nvPr/>
        </p:nvSpPr>
        <p:spPr>
          <a:xfrm>
            <a:off x="238374" y="6962937"/>
            <a:ext cx="6120000" cy="584775"/>
          </a:xfrm>
          <a:prstGeom prst="rect">
            <a:avLst/>
          </a:prstGeom>
          <a:noFill/>
        </p:spPr>
        <p:txBody>
          <a:bodyPr wrap="square" lIns="0" rIns="0" rtlCol="0">
            <a:spAutoFit/>
          </a:bodyPr>
          <a:lstStyle/>
          <a:p>
            <a:pPr lvl="0"/>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a:t>
            </a:r>
            <a:r>
              <a:rPr lang="en-US" altLang="ja-JP" sz="800" b="1" dirty="0">
                <a:latin typeface="ＭＳ 明朝"/>
                <a:ea typeface="ＭＳ 明朝"/>
              </a:rPr>
              <a:t>(DPC</a:t>
            </a:r>
            <a:r>
              <a:rPr lang="ja-JP" altLang="en-US" sz="800" b="1" dirty="0">
                <a:latin typeface="ＭＳ 明朝"/>
                <a:ea typeface="ＭＳ 明朝"/>
              </a:rPr>
              <a:t>を含む</a:t>
            </a:r>
            <a:r>
              <a:rPr lang="en-US" altLang="ja-JP" sz="800" b="1" dirty="0">
                <a:latin typeface="ＭＳ 明朝"/>
                <a:ea typeface="ＭＳ 明朝"/>
              </a:rPr>
              <a:t>)</a:t>
            </a:r>
            <a:r>
              <a:rPr lang="ja-JP" altLang="en-US" sz="800" b="1" dirty="0" err="1">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lvl="0"/>
            <a:r>
              <a:rPr lang="ja-JP" altLang="en-US" sz="800" b="1" dirty="0">
                <a:latin typeface="ＭＳ 明朝"/>
                <a:ea typeface="ＭＳ 明朝"/>
              </a:rPr>
              <a:t>　　　　　　　　　　　　対象診療年月は平成</a:t>
            </a:r>
            <a:r>
              <a:rPr lang="en-US" altLang="ja-JP" sz="800" b="1" dirty="0">
                <a:latin typeface="ＭＳ 明朝"/>
                <a:ea typeface="ＭＳ 明朝"/>
              </a:rPr>
              <a:t>27</a:t>
            </a:r>
            <a:r>
              <a:rPr lang="ja-JP" altLang="en-US" sz="800" b="1" dirty="0">
                <a:latin typeface="ＭＳ 明朝"/>
                <a:ea typeface="ＭＳ 明朝"/>
              </a:rPr>
              <a:t>年</a:t>
            </a:r>
            <a:r>
              <a:rPr lang="en-US" altLang="ja-JP" sz="800" b="1" dirty="0">
                <a:latin typeface="ＭＳ 明朝"/>
                <a:ea typeface="ＭＳ 明朝"/>
              </a:rPr>
              <a:t>4</a:t>
            </a:r>
            <a:r>
              <a:rPr lang="ja-JP" altLang="en-US" sz="800" b="1" dirty="0">
                <a:latin typeface="ＭＳ 明朝"/>
                <a:ea typeface="ＭＳ 明朝"/>
              </a:rPr>
              <a:t>月～平成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(12</a:t>
            </a:r>
            <a:r>
              <a:rPr lang="ja-JP" altLang="en-US" sz="800" b="1" dirty="0">
                <a:latin typeface="ＭＳ 明朝"/>
                <a:ea typeface="ＭＳ 明朝"/>
              </a:rPr>
              <a:t>カ月分</a:t>
            </a:r>
            <a:r>
              <a:rPr lang="en-US" altLang="ja-JP" sz="800" b="1" dirty="0">
                <a:latin typeface="ＭＳ 明朝"/>
                <a:ea typeface="ＭＳ 明朝"/>
              </a:rPr>
              <a:t>)</a:t>
            </a:r>
            <a:r>
              <a:rPr lang="ja-JP" altLang="en-US" sz="800" b="1" dirty="0" err="1">
                <a:latin typeface="ＭＳ 明朝"/>
                <a:ea typeface="ＭＳ 明朝"/>
              </a:rPr>
              <a:t>。</a:t>
            </a:r>
            <a:endParaRPr lang="en-US" altLang="ja-JP" sz="800" b="1" dirty="0">
              <a:latin typeface="ＭＳ 明朝"/>
              <a:ea typeface="ＭＳ 明朝"/>
            </a:endParaRPr>
          </a:p>
          <a:p>
            <a:pPr lvl="0"/>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1</a:t>
            </a:r>
            <a:r>
              <a:rPr lang="ja-JP" altLang="en-US" sz="800" b="1" dirty="0">
                <a:latin typeface="ＭＳ 明朝"/>
                <a:ea typeface="ＭＳ 明朝"/>
              </a:rPr>
              <a:t>日時点。</a:t>
            </a:r>
            <a:endParaRPr lang="en-US" altLang="ja-JP" sz="800" b="1" dirty="0">
              <a:latin typeface="ＭＳ 明朝"/>
              <a:ea typeface="ＭＳ 明朝"/>
            </a:endParaRPr>
          </a:p>
          <a:p>
            <a:pPr lvl="0"/>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リストは</a:t>
            </a:r>
            <a:r>
              <a:rPr lang="en-US" altLang="ja-JP" sz="800" dirty="0">
                <a:latin typeface="ＭＳ 明朝"/>
                <a:ea typeface="ＭＳ 明朝"/>
                <a:cs typeface="ＭＳ Ｐゴシック" pitchFamily="50" charset="-128"/>
              </a:rPr>
              <a:t>51</a:t>
            </a:r>
            <a:r>
              <a:rPr lang="ja-JP" altLang="en-US" sz="800" dirty="0">
                <a:latin typeface="ＭＳ 明朝"/>
                <a:ea typeface="ＭＳ 明朝"/>
                <a:cs typeface="ＭＳ Ｐゴシック" pitchFamily="50" charset="-128"/>
              </a:rPr>
              <a:t>件以上省略</a:t>
            </a:r>
          </a:p>
        </p:txBody>
      </p:sp>
      <p:pic>
        <p:nvPicPr>
          <p:cNvPr id="3" name="図 2">
            <a:extLst>
              <a:ext uri="{FF2B5EF4-FFF2-40B4-BE49-F238E27FC236}">
                <a16:creationId xmlns:a16="http://schemas.microsoft.com/office/drawing/2014/main" id="{11F707FA-4D58-4700-BFC5-7022BB92AF8A}"/>
              </a:ext>
            </a:extLst>
          </p:cNvPr>
          <p:cNvPicPr>
            <a:picLocks noChangeAspect="1"/>
          </p:cNvPicPr>
          <p:nvPr/>
        </p:nvPicPr>
        <p:blipFill>
          <a:blip r:embed="rId2"/>
          <a:stretch>
            <a:fillRect/>
          </a:stretch>
        </p:blipFill>
        <p:spPr>
          <a:xfrm>
            <a:off x="254066" y="718617"/>
            <a:ext cx="6462673" cy="6222500"/>
          </a:xfrm>
          <a:prstGeom prst="rect">
            <a:avLst/>
          </a:prstGeom>
        </p:spPr>
      </p:pic>
    </p:spTree>
    <p:extLst>
      <p:ext uri="{BB962C8B-B14F-4D97-AF65-F5344CB8AC3E}">
        <p14:creationId xmlns:p14="http://schemas.microsoft.com/office/powerpoint/2010/main" val="318933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69001" y="2345845"/>
            <a:ext cx="6019800" cy="5392143"/>
          </a:xfrm>
          <a:prstGeom prst="rect">
            <a:avLst/>
          </a:prstGeom>
        </p:spPr>
      </p:pic>
      <p:sp>
        <p:nvSpPr>
          <p:cNvPr id="41" name="タイトル_小_2_1_3"/>
          <p:cNvSpPr txBox="1">
            <a:spLocks noChangeAspect="1"/>
          </p:cNvSpPr>
          <p:nvPr/>
        </p:nvSpPr>
        <p:spPr>
          <a:xfrm>
            <a:off x="369000" y="127000"/>
            <a:ext cx="6120000" cy="315305"/>
          </a:xfrm>
          <a:prstGeom prst="rect">
            <a:avLst/>
          </a:prstGeom>
          <a:noFill/>
        </p:spPr>
        <p:txBody>
          <a:bodyPr wrap="square" lIns="0" rIns="0" rtlCol="0">
            <a:spAutoFit/>
          </a:bodyPr>
          <a:lstStyle/>
          <a:p>
            <a:pPr fontAlgn="ctr"/>
            <a:r>
              <a:rPr lang="en-US" altLang="zh-TW" sz="1400" dirty="0">
                <a:solidFill>
                  <a:srgbClr val="000000"/>
                </a:solidFill>
                <a:latin typeface="ＭＳ 明朝" panose="02020609040205080304" pitchFamily="17" charset="-128"/>
                <a:ea typeface="ＭＳ 明朝" panose="02020609040205080304" pitchFamily="17" charset="-128"/>
              </a:rPr>
              <a:t>(</a:t>
            </a:r>
            <a:r>
              <a:rPr lang="en-US" altLang="ja-JP" sz="1400" dirty="0">
                <a:solidFill>
                  <a:srgbClr val="000000"/>
                </a:solidFill>
                <a:latin typeface="ＭＳ 明朝" panose="02020609040205080304" pitchFamily="17" charset="-128"/>
                <a:ea typeface="ＭＳ 明朝" panose="02020609040205080304" pitchFamily="17" charset="-128"/>
              </a:rPr>
              <a:t>10</a:t>
            </a:r>
            <a:r>
              <a:rPr lang="en-US" altLang="zh-TW" sz="1400" dirty="0">
                <a:solidFill>
                  <a:srgbClr val="000000"/>
                </a:solidFill>
                <a:latin typeface="ＭＳ 明朝" panose="02020609040205080304" pitchFamily="17" charset="-128"/>
                <a:ea typeface="ＭＳ 明朝" panose="02020609040205080304" pitchFamily="17" charset="-128"/>
              </a:rPr>
              <a:t>)</a:t>
            </a:r>
            <a:r>
              <a:rPr lang="ja-JP" altLang="en-US" sz="1400" dirty="0">
                <a:solidFill>
                  <a:srgbClr val="000000"/>
                </a:solidFill>
                <a:latin typeface="ＭＳ 明朝" panose="02020609040205080304" pitchFamily="17" charset="-128"/>
                <a:ea typeface="ＭＳ 明朝" panose="02020609040205080304" pitchFamily="17" charset="-128"/>
              </a:rPr>
              <a:t>服薬情報に係る分析</a:t>
            </a:r>
            <a:endParaRPr lang="zh-TW" altLang="en-US" sz="1400" dirty="0">
              <a:solidFill>
                <a:srgbClr val="000000"/>
              </a:solidFill>
              <a:latin typeface="ＭＳ 明朝" panose="02020609040205080304" pitchFamily="17" charset="-128"/>
              <a:ea typeface="ＭＳ 明朝" panose="02020609040205080304" pitchFamily="17" charset="-128"/>
            </a:endParaRPr>
          </a:p>
        </p:txBody>
      </p:sp>
      <p:sp>
        <p:nvSpPr>
          <p:cNvPr id="46" name="テキスト ボックス 45"/>
          <p:cNvSpPr txBox="1"/>
          <p:nvPr/>
        </p:nvSpPr>
        <p:spPr>
          <a:xfrm>
            <a:off x="369000" y="363637"/>
            <a:ext cx="6120000" cy="1477328"/>
          </a:xfrm>
          <a:prstGeom prst="rect">
            <a:avLst/>
          </a:prstGeom>
          <a:noFill/>
          <a:ln>
            <a:noFill/>
          </a:ln>
        </p:spPr>
        <p:txBody>
          <a:bodyPr wrap="square" lIns="0" rIns="0" rtlCol="0">
            <a:spAutoFit/>
          </a:bodyPr>
          <a:lstStyle/>
          <a:p>
            <a:pPr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薬剤の多剤服薬は、副作用が起こりやすく様々なリスクがある。特に高齢者に起こりやすい副作用にはふらつき･転倒、物忘れがある。転倒による骨折をきっかけに寝たきりになったり、うつ、せん妄、食欲低下、便秘、排尿障害等が起こりやすくなる。</a:t>
            </a:r>
          </a:p>
          <a:p>
            <a:pPr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本分析では、服薬状況を把握し適切な服薬を促すことを目的に、対象となる患者の特定を行う。本町の薬剤種類数別対象者数は以下の通りである。複数医療機関の受診があり</a:t>
            </a:r>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種類以上の薬剤を</a:t>
            </a:r>
            <a:r>
              <a:rPr lang="en-US" altLang="ja-JP" sz="1200" dirty="0">
                <a:latin typeface="ＭＳ 明朝" panose="02020609040205080304" pitchFamily="17" charset="-128"/>
                <a:ea typeface="ＭＳ 明朝" panose="02020609040205080304" pitchFamily="17" charset="-128"/>
              </a:rPr>
              <a:t>14</a:t>
            </a:r>
            <a:r>
              <a:rPr lang="ja-JP" altLang="en-US" sz="1200" dirty="0">
                <a:latin typeface="ＭＳ 明朝" panose="02020609040205080304" pitchFamily="17" charset="-128"/>
                <a:ea typeface="ＭＳ 明朝" panose="02020609040205080304" pitchFamily="17" charset="-128"/>
              </a:rPr>
              <a:t>日以上服薬している対象者は</a:t>
            </a:r>
            <a:r>
              <a:rPr lang="en-US" altLang="ja-JP" sz="1200" dirty="0">
                <a:latin typeface="ＭＳ 明朝" panose="02020609040205080304" pitchFamily="17" charset="-128"/>
                <a:ea typeface="ＭＳ 明朝" panose="02020609040205080304" pitchFamily="17" charset="-128"/>
              </a:rPr>
              <a:t>271</a:t>
            </a:r>
            <a:r>
              <a:rPr lang="ja-JP" altLang="en-US" sz="1200" dirty="0">
                <a:latin typeface="ＭＳ 明朝" panose="02020609040205080304" pitchFamily="17" charset="-128"/>
                <a:ea typeface="ＭＳ 明朝" panose="02020609040205080304" pitchFamily="17" charset="-128"/>
              </a:rPr>
              <a:t>人である</a:t>
            </a:r>
            <a:r>
              <a:rPr lang="ja-JP" altLang="en-US" sz="1200" dirty="0">
                <a:latin typeface="ＭＳ 明朝" panose="02020609040205080304" pitchFamily="17" charset="-128"/>
                <a:ea typeface="ＭＳ 明朝" panose="02020609040205080304" pitchFamily="17" charset="-128"/>
                <a:cs typeface="Times New Roman" pitchFamily="18" charset="0"/>
              </a:rPr>
              <a:t>。</a:t>
            </a:r>
          </a:p>
        </p:txBody>
      </p:sp>
      <p:sp>
        <p:nvSpPr>
          <p:cNvPr id="48" name="テキスト ボックス 47"/>
          <p:cNvSpPr txBox="1">
            <a:spLocks noChangeAspect="1"/>
          </p:cNvSpPr>
          <p:nvPr/>
        </p:nvSpPr>
        <p:spPr>
          <a:xfrm>
            <a:off x="381000" y="2051720"/>
            <a:ext cx="1538883" cy="276999"/>
          </a:xfrm>
          <a:prstGeom prst="rect">
            <a:avLst/>
          </a:prstGeom>
          <a:noFill/>
        </p:spPr>
        <p:txBody>
          <a:bodyPr wrap="none" lIns="0" rIns="0" rtlCol="0">
            <a:spAutoFit/>
          </a:bodyPr>
          <a:lstStyle/>
          <a:p>
            <a:r>
              <a:rPr lang="ja-JP" altLang="en-US" sz="1200" dirty="0">
                <a:latin typeface="ＭＳ 明朝"/>
                <a:ea typeface="ＭＳ 明朝"/>
              </a:rPr>
              <a:t>薬剤種類数別対象者数</a:t>
            </a: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61</a:t>
            </a:fld>
            <a:endParaRPr kumimoji="1" lang="ja-JP" altLang="en-US" dirty="0"/>
          </a:p>
        </p:txBody>
      </p:sp>
      <p:sp>
        <p:nvSpPr>
          <p:cNvPr id="11" name="角丸四角形 10"/>
          <p:cNvSpPr/>
          <p:nvPr/>
        </p:nvSpPr>
        <p:spPr>
          <a:xfrm>
            <a:off x="1556792" y="3909235"/>
            <a:ext cx="4284476" cy="2746813"/>
          </a:xfrm>
          <a:prstGeom prst="roundRect">
            <a:avLst>
              <a:gd name="adj" fmla="val 4200"/>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下矢印 11"/>
          <p:cNvSpPr/>
          <p:nvPr/>
        </p:nvSpPr>
        <p:spPr>
          <a:xfrm>
            <a:off x="5099089" y="6908488"/>
            <a:ext cx="396000" cy="396000"/>
          </a:xfrm>
          <a:prstGeom prst="downArrow">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9"/>
          <p:cNvSpPr>
            <a:spLocks noChangeArrowheads="1"/>
          </p:cNvSpPr>
          <p:nvPr/>
        </p:nvSpPr>
        <p:spPr bwMode="auto">
          <a:xfrm>
            <a:off x="371613" y="7740694"/>
            <a:ext cx="5894467" cy="101726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12</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(4</a:t>
            </a:r>
            <a:r>
              <a:rPr lang="ja-JP" altLang="en-US" sz="800" b="1" dirty="0">
                <a:latin typeface="ＭＳ 明朝"/>
                <a:ea typeface="ＭＳ 明朝"/>
              </a:rPr>
              <a:t>カ月分</a:t>
            </a:r>
            <a:r>
              <a:rPr lang="en-US" altLang="ja-JP" sz="800" b="1" dirty="0">
                <a:latin typeface="ＭＳ 明朝"/>
                <a:ea typeface="ＭＳ 明朝"/>
              </a:rPr>
              <a:t>) </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dirty="0">
                <a:latin typeface="ＭＳ 明朝"/>
                <a:ea typeface="ＭＳ 明朝"/>
                <a:cs typeface="ＭＳ Ｐゴシック" pitchFamily="50" charset="-128"/>
              </a:rPr>
              <a:t>長期</a:t>
            </a:r>
            <a:r>
              <a:rPr lang="en-US" altLang="ja-JP" sz="800" dirty="0">
                <a:latin typeface="ＭＳ 明朝"/>
                <a:ea typeface="ＭＳ 明朝"/>
                <a:cs typeface="ＭＳ Ｐゴシック" pitchFamily="50" charset="-128"/>
              </a:rPr>
              <a:t>(14</a:t>
            </a:r>
            <a:r>
              <a:rPr lang="ja-JP" altLang="en-US" sz="800" dirty="0">
                <a:latin typeface="ＭＳ 明朝"/>
                <a:ea typeface="ＭＳ 明朝"/>
                <a:cs typeface="ＭＳ Ｐゴシック" pitchFamily="50" charset="-128"/>
              </a:rPr>
              <a:t>日以上</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処方されている内服薬を集計対象とする。</a:t>
            </a:r>
          </a:p>
          <a:p>
            <a:r>
              <a:rPr lang="ja-JP" altLang="en-US" sz="800" dirty="0">
                <a:latin typeface="ＭＳ 明朝"/>
                <a:ea typeface="ＭＳ 明朝"/>
                <a:cs typeface="ＭＳ Ｐゴシック" pitchFamily="50" charset="-128"/>
              </a:rPr>
              <a:t>異なる医療機関から同一薬剤が複数処方された場合は</a:t>
            </a:r>
            <a:r>
              <a:rPr lang="en-US" altLang="ja-JP" sz="800" dirty="0">
                <a:latin typeface="ＭＳ 明朝"/>
                <a:ea typeface="ＭＳ 明朝"/>
                <a:cs typeface="ＭＳ Ｐゴシック" pitchFamily="50" charset="-128"/>
              </a:rPr>
              <a:t>1</a:t>
            </a:r>
            <a:r>
              <a:rPr lang="ja-JP" altLang="en-US" sz="800" dirty="0">
                <a:latin typeface="ＭＳ 明朝"/>
                <a:ea typeface="ＭＳ 明朝"/>
                <a:cs typeface="ＭＳ Ｐゴシック" pitchFamily="50" charset="-128"/>
              </a:rPr>
              <a:t>種類として集計する。</a:t>
            </a:r>
          </a:p>
          <a:p>
            <a:r>
              <a:rPr lang="ja-JP" altLang="en-US" sz="800" dirty="0">
                <a:latin typeface="ＭＳ 明朝"/>
                <a:ea typeface="ＭＳ 明朝"/>
                <a:cs typeface="ＭＳ Ｐゴシック" pitchFamily="50" charset="-128"/>
              </a:rPr>
              <a:t>複数医療機関の受診があった者を集計対象とする。</a:t>
            </a:r>
            <a:endParaRPr lang="en-US" altLang="ja-JP" sz="800" dirty="0">
              <a:latin typeface="ＭＳ 明朝"/>
              <a:ea typeface="ＭＳ 明朝"/>
              <a:cs typeface="ＭＳ Ｐゴシック" pitchFamily="50" charset="-128"/>
            </a:endParaRPr>
          </a:p>
          <a:p>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長期多剤服薬者数</a:t>
            </a:r>
            <a:r>
              <a:rPr lang="en-US" altLang="ja-JP" sz="800" dirty="0">
                <a:latin typeface="ＭＳ 明朝"/>
                <a:ea typeface="ＭＳ 明朝"/>
                <a:cs typeface="ＭＳ Ｐゴシック" pitchFamily="50" charset="-128"/>
              </a:rPr>
              <a:t>…6</a:t>
            </a:r>
            <a:r>
              <a:rPr lang="ja-JP" altLang="en-US" sz="800" dirty="0">
                <a:latin typeface="ＭＳ 明朝"/>
                <a:ea typeface="ＭＳ 明朝"/>
                <a:cs typeface="ＭＳ Ｐゴシック" pitchFamily="50" charset="-128"/>
              </a:rPr>
              <a:t>種類以上の薬剤を</a:t>
            </a:r>
            <a:r>
              <a:rPr lang="en-US" altLang="ja-JP" sz="800" dirty="0">
                <a:latin typeface="ＭＳ 明朝"/>
                <a:ea typeface="ＭＳ 明朝"/>
                <a:cs typeface="ＭＳ Ｐゴシック" pitchFamily="50" charset="-128"/>
              </a:rPr>
              <a:t>14</a:t>
            </a:r>
            <a:r>
              <a:rPr lang="ja-JP" altLang="en-US" sz="800" dirty="0">
                <a:latin typeface="ＭＳ 明朝"/>
                <a:ea typeface="ＭＳ 明朝"/>
                <a:cs typeface="ＭＳ Ｐゴシック" pitchFamily="50" charset="-128"/>
              </a:rPr>
              <a:t>日以上服薬している人数。</a:t>
            </a:r>
          </a:p>
        </p:txBody>
      </p:sp>
    </p:spTree>
    <p:extLst>
      <p:ext uri="{BB962C8B-B14F-4D97-AF65-F5344CB8AC3E}">
        <p14:creationId xmlns:p14="http://schemas.microsoft.com/office/powerpoint/2010/main" val="754865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69000" y="1249394"/>
            <a:ext cx="6157704" cy="2206568"/>
          </a:xfrm>
          <a:prstGeom prst="rect">
            <a:avLst/>
          </a:prstGeom>
        </p:spPr>
      </p:pic>
      <p:sp>
        <p:nvSpPr>
          <p:cNvPr id="48" name="テキスト ボックス 47"/>
          <p:cNvSpPr txBox="1">
            <a:spLocks noChangeAspect="1"/>
          </p:cNvSpPr>
          <p:nvPr/>
        </p:nvSpPr>
        <p:spPr>
          <a:xfrm>
            <a:off x="381000" y="972395"/>
            <a:ext cx="1538883" cy="276999"/>
          </a:xfrm>
          <a:prstGeom prst="rect">
            <a:avLst/>
          </a:prstGeom>
          <a:noFill/>
        </p:spPr>
        <p:txBody>
          <a:bodyPr wrap="none" lIns="0" rIns="0" rtlCol="0">
            <a:spAutoFit/>
          </a:bodyPr>
          <a:lstStyle/>
          <a:p>
            <a:r>
              <a:rPr lang="ja-JP" altLang="en-US" sz="1200" dirty="0">
                <a:latin typeface="ＭＳ 明朝"/>
                <a:ea typeface="ＭＳ 明朝"/>
              </a:rPr>
              <a:t>長期多剤服薬者の状況</a:t>
            </a: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62</a:t>
            </a:fld>
            <a:endParaRPr kumimoji="1" lang="ja-JP" altLang="en-US" dirty="0"/>
          </a:p>
        </p:txBody>
      </p:sp>
      <p:sp>
        <p:nvSpPr>
          <p:cNvPr id="12" name="テキスト ボックス 11"/>
          <p:cNvSpPr txBox="1">
            <a:spLocks noChangeAspect="1"/>
          </p:cNvSpPr>
          <p:nvPr/>
        </p:nvSpPr>
        <p:spPr>
          <a:xfrm>
            <a:off x="369000" y="190498"/>
            <a:ext cx="6120000" cy="553998"/>
          </a:xfrm>
          <a:prstGeom prst="rect">
            <a:avLst/>
          </a:prstGeom>
          <a:noFill/>
          <a:ln>
            <a:noFill/>
          </a:ln>
        </p:spPr>
        <p:txBody>
          <a:bodyPr wrap="square" lIns="0" rIns="0" rtlCol="0">
            <a:spAutoFit/>
          </a:bodyPr>
          <a:lstStyle/>
          <a:p>
            <a:pPr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また、長期多剤服薬者</a:t>
            </a:r>
            <a:r>
              <a:rPr lang="en-US" altLang="ja-JP" sz="1200" dirty="0">
                <a:latin typeface="ＭＳ 明朝" panose="02020609040205080304" pitchFamily="17" charset="-128"/>
                <a:ea typeface="ＭＳ 明朝" panose="02020609040205080304" pitchFamily="17" charset="-128"/>
                <a:cs typeface="Times New Roman" pitchFamily="18" charset="0"/>
              </a:rPr>
              <a:t>271</a:t>
            </a:r>
            <a:r>
              <a:rPr lang="ja-JP" altLang="en-US" sz="1200" dirty="0">
                <a:latin typeface="ＭＳ 明朝" panose="02020609040205080304" pitchFamily="17" charset="-128"/>
                <a:ea typeface="ＭＳ 明朝" panose="02020609040205080304" pitchFamily="17" charset="-128"/>
                <a:cs typeface="Times New Roman" pitchFamily="18" charset="0"/>
              </a:rPr>
              <a:t>人が被保険者全体に占める割合は</a:t>
            </a:r>
            <a:r>
              <a:rPr lang="en-US" altLang="ja-JP" sz="1200" dirty="0">
                <a:latin typeface="ＭＳ 明朝" panose="02020609040205080304" pitchFamily="17" charset="-128"/>
                <a:ea typeface="ＭＳ 明朝" panose="02020609040205080304" pitchFamily="17" charset="-128"/>
                <a:cs typeface="Times New Roman" pitchFamily="18" charset="0"/>
              </a:rPr>
              <a:t>5.2%</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長期服薬者全体に占める割合は</a:t>
            </a:r>
            <a:r>
              <a:rPr lang="en-US" altLang="ja-JP" sz="1200" dirty="0">
                <a:latin typeface="ＭＳ 明朝" panose="02020609040205080304" pitchFamily="17" charset="-128"/>
                <a:ea typeface="ＭＳ 明朝" panose="02020609040205080304" pitchFamily="17" charset="-128"/>
                <a:cs typeface="Times New Roman" pitchFamily="18" charset="0"/>
              </a:rPr>
              <a:t>34.3%</a:t>
            </a:r>
            <a:r>
              <a:rPr lang="ja-JP" altLang="en-US" sz="1200" dirty="0">
                <a:latin typeface="ＭＳ 明朝" panose="02020609040205080304" pitchFamily="17" charset="-128"/>
                <a:ea typeface="ＭＳ 明朝" panose="02020609040205080304" pitchFamily="17" charset="-128"/>
                <a:cs typeface="Times New Roman" pitchFamily="18" charset="0"/>
              </a:rPr>
              <a:t>である。</a:t>
            </a:r>
          </a:p>
        </p:txBody>
      </p:sp>
      <p:sp>
        <p:nvSpPr>
          <p:cNvPr id="9" name="Rectangle 9"/>
          <p:cNvSpPr>
            <a:spLocks noChangeArrowheads="1"/>
          </p:cNvSpPr>
          <p:nvPr/>
        </p:nvSpPr>
        <p:spPr bwMode="auto">
          <a:xfrm>
            <a:off x="369000" y="3455962"/>
            <a:ext cx="5894467" cy="113858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Autofit/>
          </a:bodyPr>
          <a:lstStyle/>
          <a:p>
            <a:pPr fontAlgn="base">
              <a:spcBef>
                <a:spcPct val="0"/>
              </a:spcBef>
              <a:spcAft>
                <a:spcPct val="0"/>
              </a:spcAft>
            </a:pPr>
            <a:r>
              <a:rPr lang="ja-JP" altLang="en-US" sz="800" b="1" dirty="0">
                <a:latin typeface="ＭＳ 明朝"/>
                <a:ea typeface="ＭＳ 明朝"/>
              </a:rPr>
              <a:t>データ化範囲</a:t>
            </a:r>
            <a:r>
              <a:rPr lang="en-US" altLang="ja-JP" sz="800" b="1" dirty="0">
                <a:latin typeface="ＭＳ 明朝"/>
                <a:ea typeface="ＭＳ 明朝"/>
              </a:rPr>
              <a:t>(</a:t>
            </a:r>
            <a:r>
              <a:rPr lang="ja-JP" altLang="en-US" sz="800" b="1" dirty="0">
                <a:latin typeface="ＭＳ 明朝"/>
                <a:ea typeface="ＭＳ 明朝"/>
              </a:rPr>
              <a:t>分析対象</a:t>
            </a:r>
            <a:r>
              <a:rPr lang="en-US" altLang="ja-JP" sz="800" b="1" dirty="0">
                <a:latin typeface="ＭＳ 明朝"/>
                <a:ea typeface="ＭＳ 明朝"/>
              </a:rPr>
              <a:t>)…</a:t>
            </a:r>
            <a:r>
              <a:rPr lang="ja-JP" altLang="en-US" sz="800" b="1" dirty="0">
                <a:latin typeface="ＭＳ 明朝"/>
                <a:ea typeface="ＭＳ 明朝"/>
              </a:rPr>
              <a:t>入院外、調剤の電子レセプト。</a:t>
            </a:r>
            <a:endParaRPr lang="en-US" altLang="ja-JP" sz="800" b="1" dirty="0">
              <a:latin typeface="ＭＳ 明朝"/>
              <a:ea typeface="ＭＳ 明朝"/>
            </a:endParaRPr>
          </a:p>
          <a:p>
            <a:pPr fontAlgn="base">
              <a:spcBef>
                <a:spcPct val="0"/>
              </a:spcBef>
              <a:spcAft>
                <a:spcPct val="0"/>
              </a:spcAft>
            </a:pPr>
            <a:r>
              <a:rPr lang="ja-JP" altLang="en-US" sz="800" b="1" dirty="0">
                <a:latin typeface="ＭＳ 明朝"/>
                <a:ea typeface="ＭＳ 明朝"/>
              </a:rPr>
              <a:t>　　　　　　　　　　　　対象診療年月は平成</a:t>
            </a:r>
            <a:r>
              <a:rPr lang="en-US" altLang="ja-JP" sz="800" b="1" dirty="0">
                <a:latin typeface="ＭＳ 明朝"/>
                <a:ea typeface="ＭＳ 明朝"/>
              </a:rPr>
              <a:t>28</a:t>
            </a:r>
            <a:r>
              <a:rPr lang="ja-JP" altLang="en-US" sz="800" b="1" dirty="0">
                <a:latin typeface="ＭＳ 明朝"/>
                <a:ea typeface="ＭＳ 明朝"/>
              </a:rPr>
              <a:t>年</a:t>
            </a:r>
            <a:r>
              <a:rPr lang="en-US" altLang="ja-JP" sz="800" b="1" dirty="0">
                <a:latin typeface="ＭＳ 明朝"/>
                <a:ea typeface="ＭＳ 明朝"/>
              </a:rPr>
              <a:t>12</a:t>
            </a:r>
            <a:r>
              <a:rPr lang="ja-JP" altLang="en-US" sz="800" b="1" dirty="0">
                <a:latin typeface="ＭＳ 明朝"/>
                <a:ea typeface="ＭＳ 明朝"/>
              </a:rPr>
              <a:t>月～平成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月診療分</a:t>
            </a:r>
            <a:r>
              <a:rPr lang="en-US" altLang="ja-JP" sz="800" b="1" dirty="0">
                <a:latin typeface="ＭＳ 明朝"/>
                <a:ea typeface="ＭＳ 明朝"/>
              </a:rPr>
              <a:t>(4</a:t>
            </a:r>
            <a:r>
              <a:rPr lang="ja-JP" altLang="en-US" sz="800" b="1" dirty="0">
                <a:latin typeface="ＭＳ 明朝"/>
                <a:ea typeface="ＭＳ 明朝"/>
              </a:rPr>
              <a:t>カ月分</a:t>
            </a:r>
            <a:r>
              <a:rPr lang="en-US" altLang="ja-JP" sz="800" b="1" dirty="0">
                <a:latin typeface="ＭＳ 明朝"/>
                <a:ea typeface="ＭＳ 明朝"/>
              </a:rPr>
              <a:t>) </a:t>
            </a:r>
            <a:r>
              <a:rPr lang="ja-JP" altLang="en-US" sz="800" b="1" dirty="0" err="1">
                <a:latin typeface="ＭＳ 明朝"/>
                <a:ea typeface="ＭＳ 明朝"/>
              </a:rPr>
              <a:t>。</a:t>
            </a:r>
            <a:endParaRPr lang="en-US" altLang="ja-JP" sz="800" b="1" dirty="0">
              <a:latin typeface="ＭＳ 明朝"/>
              <a:ea typeface="ＭＳ 明朝"/>
            </a:endParaRPr>
          </a:p>
          <a:p>
            <a:r>
              <a:rPr lang="ja-JP" altLang="en-US" sz="800" dirty="0">
                <a:latin typeface="ＭＳ 明朝"/>
                <a:ea typeface="ＭＳ 明朝"/>
                <a:cs typeface="ＭＳ Ｐゴシック" pitchFamily="50" charset="-128"/>
              </a:rPr>
              <a:t>長期</a:t>
            </a:r>
            <a:r>
              <a:rPr lang="en-US" altLang="ja-JP" sz="800" dirty="0">
                <a:latin typeface="ＭＳ 明朝"/>
                <a:ea typeface="ＭＳ 明朝"/>
                <a:cs typeface="ＭＳ Ｐゴシック" pitchFamily="50" charset="-128"/>
              </a:rPr>
              <a:t>(14</a:t>
            </a:r>
            <a:r>
              <a:rPr lang="ja-JP" altLang="en-US" sz="800" dirty="0">
                <a:latin typeface="ＭＳ 明朝"/>
                <a:ea typeface="ＭＳ 明朝"/>
                <a:cs typeface="ＭＳ Ｐゴシック" pitchFamily="50" charset="-128"/>
              </a:rPr>
              <a:t>日以上</a:t>
            </a:r>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処方されている内服薬を集計対象とする。</a:t>
            </a:r>
          </a:p>
          <a:p>
            <a:r>
              <a:rPr lang="ja-JP" altLang="en-US" sz="800" dirty="0">
                <a:latin typeface="ＭＳ 明朝"/>
                <a:ea typeface="ＭＳ 明朝"/>
                <a:cs typeface="ＭＳ Ｐゴシック" pitchFamily="50" charset="-128"/>
              </a:rPr>
              <a:t>異なる医療機関から同一薬剤が複数処方された場合は</a:t>
            </a:r>
            <a:r>
              <a:rPr lang="en-US" altLang="ja-JP" sz="800" dirty="0">
                <a:latin typeface="ＭＳ 明朝"/>
                <a:ea typeface="ＭＳ 明朝"/>
                <a:cs typeface="ＭＳ Ｐゴシック" pitchFamily="50" charset="-128"/>
              </a:rPr>
              <a:t>1</a:t>
            </a:r>
            <a:r>
              <a:rPr lang="ja-JP" altLang="en-US" sz="800" dirty="0">
                <a:latin typeface="ＭＳ 明朝"/>
                <a:ea typeface="ＭＳ 明朝"/>
                <a:cs typeface="ＭＳ Ｐゴシック" pitchFamily="50" charset="-128"/>
              </a:rPr>
              <a:t>種類として集計する。</a:t>
            </a:r>
          </a:p>
          <a:p>
            <a:r>
              <a:rPr lang="ja-JP" altLang="en-US" sz="800" dirty="0">
                <a:latin typeface="ＭＳ 明朝"/>
                <a:ea typeface="ＭＳ 明朝"/>
                <a:cs typeface="ＭＳ Ｐゴシック" pitchFamily="50" charset="-128"/>
              </a:rPr>
              <a:t>複数医療機関の受診があった者を集計対象とする。</a:t>
            </a:r>
            <a:endParaRPr lang="en-US" altLang="ja-JP" sz="800" dirty="0">
              <a:latin typeface="ＭＳ 明朝"/>
              <a:ea typeface="ＭＳ 明朝"/>
              <a:cs typeface="ＭＳ Ｐゴシック" pitchFamily="50" charset="-128"/>
            </a:endParaRPr>
          </a:p>
          <a:p>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長期服薬者数</a:t>
            </a:r>
            <a:r>
              <a:rPr lang="en-US" altLang="ja-JP" sz="800" dirty="0">
                <a:latin typeface="ＭＳ 明朝"/>
                <a:ea typeface="ＭＳ 明朝"/>
                <a:cs typeface="ＭＳ Ｐゴシック" pitchFamily="50" charset="-128"/>
              </a:rPr>
              <a:t>…1</a:t>
            </a:r>
            <a:r>
              <a:rPr lang="ja-JP" altLang="en-US" sz="800" dirty="0">
                <a:latin typeface="ＭＳ 明朝"/>
                <a:ea typeface="ＭＳ 明朝"/>
                <a:cs typeface="ＭＳ Ｐゴシック" pitchFamily="50" charset="-128"/>
              </a:rPr>
              <a:t>種類以上の薬剤を</a:t>
            </a:r>
            <a:r>
              <a:rPr lang="en-US" altLang="ja-JP" sz="800" dirty="0">
                <a:latin typeface="ＭＳ 明朝"/>
                <a:ea typeface="ＭＳ 明朝"/>
                <a:cs typeface="ＭＳ Ｐゴシック" pitchFamily="50" charset="-128"/>
              </a:rPr>
              <a:t>14</a:t>
            </a:r>
            <a:r>
              <a:rPr lang="ja-JP" altLang="en-US" sz="800" dirty="0">
                <a:latin typeface="ＭＳ 明朝"/>
                <a:ea typeface="ＭＳ 明朝"/>
                <a:cs typeface="ＭＳ Ｐゴシック" pitchFamily="50" charset="-128"/>
              </a:rPr>
              <a:t>日以上服薬している人数。</a:t>
            </a:r>
            <a:endParaRPr lang="en-US" altLang="ja-JP" sz="800" dirty="0">
              <a:latin typeface="ＭＳ 明朝"/>
              <a:ea typeface="ＭＳ 明朝"/>
              <a:cs typeface="ＭＳ Ｐゴシック" pitchFamily="50" charset="-128"/>
            </a:endParaRPr>
          </a:p>
          <a:p>
            <a:r>
              <a:rPr lang="en-US" altLang="ja-JP" sz="800" dirty="0">
                <a:latin typeface="ＭＳ 明朝"/>
                <a:ea typeface="ＭＳ 明朝"/>
                <a:cs typeface="ＭＳ Ｐゴシック" pitchFamily="50" charset="-128"/>
              </a:rPr>
              <a:t>※</a:t>
            </a:r>
            <a:r>
              <a:rPr lang="ja-JP" altLang="en-US" sz="800" dirty="0">
                <a:latin typeface="ＭＳ 明朝"/>
                <a:ea typeface="ＭＳ 明朝"/>
                <a:cs typeface="ＭＳ Ｐゴシック" pitchFamily="50" charset="-128"/>
              </a:rPr>
              <a:t>長期多剤服薬者数</a:t>
            </a:r>
            <a:r>
              <a:rPr lang="en-US" altLang="ja-JP" sz="800" dirty="0">
                <a:latin typeface="ＭＳ 明朝"/>
                <a:ea typeface="ＭＳ 明朝"/>
                <a:cs typeface="ＭＳ Ｐゴシック" pitchFamily="50" charset="-128"/>
              </a:rPr>
              <a:t>…6</a:t>
            </a:r>
            <a:r>
              <a:rPr lang="ja-JP" altLang="en-US" sz="800" dirty="0">
                <a:latin typeface="ＭＳ 明朝"/>
                <a:ea typeface="ＭＳ 明朝"/>
                <a:cs typeface="ＭＳ Ｐゴシック" pitchFamily="50" charset="-128"/>
              </a:rPr>
              <a:t>種類以上の薬剤を</a:t>
            </a:r>
            <a:r>
              <a:rPr lang="en-US" altLang="ja-JP" sz="800" dirty="0">
                <a:latin typeface="ＭＳ 明朝"/>
                <a:ea typeface="ＭＳ 明朝"/>
                <a:cs typeface="ＭＳ Ｐゴシック" pitchFamily="50" charset="-128"/>
              </a:rPr>
              <a:t>14</a:t>
            </a:r>
            <a:r>
              <a:rPr lang="ja-JP" altLang="en-US" sz="800" dirty="0">
                <a:latin typeface="ＭＳ 明朝"/>
                <a:ea typeface="ＭＳ 明朝"/>
                <a:cs typeface="ＭＳ Ｐゴシック" pitchFamily="50" charset="-128"/>
              </a:rPr>
              <a:t>日以上服薬している人数。</a:t>
            </a:r>
          </a:p>
          <a:p>
            <a:pPr fontAlgn="base">
              <a:spcBef>
                <a:spcPct val="0"/>
              </a:spcBef>
              <a:spcAft>
                <a:spcPct val="0"/>
              </a:spcAft>
            </a:pPr>
            <a:endParaRPr lang="ja-JP" altLang="en-US" sz="800"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1656974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noChangeAspect="1"/>
          </p:cNvSpPr>
          <p:nvPr/>
        </p:nvSpPr>
        <p:spPr>
          <a:xfrm>
            <a:off x="368660" y="288660"/>
            <a:ext cx="6120680" cy="826956"/>
          </a:xfrm>
          <a:prstGeom prst="rect">
            <a:avLst/>
          </a:prstGeom>
          <a:ln>
            <a:noFill/>
          </a:ln>
        </p:spPr>
        <p:txBody>
          <a:bodyPr vert="horz" lIns="0" tIns="45720" rIns="0" bIns="45720" rtlCol="0" anchor="t">
            <a:noAutofit/>
          </a:bodyPr>
          <a:lstStyle/>
          <a:p>
            <a:pPr>
              <a:lnSpc>
                <a:spcPct val="125000"/>
              </a:lnSpc>
              <a:spcBef>
                <a:spcPct val="0"/>
              </a:spcBef>
            </a:pPr>
            <a:r>
              <a:rPr lang="en-US" altLang="ja-JP" sz="1400" dirty="0">
                <a:latin typeface="ＭＳ 明朝"/>
                <a:ea typeface="ＭＳ 明朝"/>
                <a:cs typeface="Times New Roman" pitchFamily="18" charset="0"/>
              </a:rPr>
              <a:t>(1)</a:t>
            </a:r>
            <a:r>
              <a:rPr lang="ja-JP" altLang="en-US" sz="1400" dirty="0">
                <a:latin typeface="ＭＳ 明朝"/>
                <a:ea typeface="ＭＳ 明朝"/>
                <a:cs typeface="Times New Roman" pitchFamily="18" charset="0"/>
              </a:rPr>
              <a:t>分析結果</a:t>
            </a:r>
            <a:endParaRPr lang="en-US" altLang="ja-JP" sz="1400" dirty="0">
              <a:latin typeface="ＭＳ 明朝"/>
              <a:ea typeface="ＭＳ 明朝"/>
              <a:cs typeface="Times New Roman" pitchFamily="18" charset="0"/>
            </a:endParaRPr>
          </a:p>
          <a:p>
            <a:pPr>
              <a:lnSpc>
                <a:spcPct val="125000"/>
              </a:lnSpc>
              <a:spcBef>
                <a:spcPct val="0"/>
              </a:spcBef>
            </a:pPr>
            <a:r>
              <a:rPr lang="ja-JP" altLang="en-US" sz="1200">
                <a:latin typeface="ＭＳ 明朝"/>
                <a:ea typeface="ＭＳ 明朝"/>
                <a:cs typeface="Times New Roman" pitchFamily="18" charset="0"/>
              </a:rPr>
              <a:t>　平成</a:t>
            </a:r>
            <a:r>
              <a:rPr lang="en-US" altLang="ja-JP" sz="1200">
                <a:latin typeface="ＭＳ 明朝"/>
                <a:ea typeface="ＭＳ 明朝"/>
                <a:cs typeface="Times New Roman" pitchFamily="18" charset="0"/>
              </a:rPr>
              <a:t>28</a:t>
            </a:r>
            <a:r>
              <a:rPr lang="ja-JP" altLang="en-US" sz="1200">
                <a:latin typeface="ＭＳ 明朝"/>
                <a:ea typeface="ＭＳ 明朝"/>
                <a:cs typeface="Times New Roman" pitchFamily="18" charset="0"/>
              </a:rPr>
              <a:t>年</a:t>
            </a:r>
            <a:r>
              <a:rPr lang="en-US" altLang="ja-JP" sz="1200">
                <a:latin typeface="ＭＳ 明朝"/>
                <a:ea typeface="ＭＳ 明朝"/>
                <a:cs typeface="Times New Roman" pitchFamily="18" charset="0"/>
              </a:rPr>
              <a:t>4</a:t>
            </a:r>
            <a:r>
              <a:rPr lang="ja-JP" altLang="en-US" sz="1200">
                <a:latin typeface="ＭＳ 明朝"/>
                <a:ea typeface="ＭＳ 明朝"/>
                <a:cs typeface="Times New Roman" pitchFamily="18" charset="0"/>
              </a:rPr>
              <a:t>月～平成</a:t>
            </a:r>
            <a:r>
              <a:rPr lang="en-US" altLang="ja-JP" sz="1200">
                <a:latin typeface="ＭＳ 明朝"/>
                <a:ea typeface="ＭＳ 明朝"/>
                <a:cs typeface="Times New Roman" pitchFamily="18" charset="0"/>
              </a:rPr>
              <a:t>29</a:t>
            </a:r>
            <a:r>
              <a:rPr lang="ja-JP" altLang="en-US" sz="1200">
                <a:latin typeface="ＭＳ 明朝"/>
                <a:ea typeface="ＭＳ 明朝"/>
                <a:cs typeface="Times New Roman" pitchFamily="18" charset="0"/>
              </a:rPr>
              <a:t>年</a:t>
            </a:r>
            <a:r>
              <a:rPr lang="en-US" altLang="ja-JP" sz="1200">
                <a:latin typeface="ＭＳ 明朝"/>
                <a:ea typeface="ＭＳ 明朝"/>
                <a:cs typeface="Times New Roman" pitchFamily="18" charset="0"/>
              </a:rPr>
              <a:t>3</a:t>
            </a:r>
            <a:r>
              <a:rPr lang="ja-JP" altLang="en-US" sz="1200">
                <a:latin typeface="ＭＳ 明朝"/>
                <a:ea typeface="ＭＳ 明朝"/>
                <a:cs typeface="Times New Roman" pitchFamily="18" charset="0"/>
              </a:rPr>
              <a:t>月診療分</a:t>
            </a:r>
            <a:r>
              <a:rPr lang="en-US" altLang="ja-JP" sz="1200">
                <a:latin typeface="ＭＳ 明朝"/>
                <a:ea typeface="ＭＳ 明朝"/>
                <a:cs typeface="Times New Roman" pitchFamily="18" charset="0"/>
              </a:rPr>
              <a:t>(12</a:t>
            </a:r>
            <a:r>
              <a:rPr lang="ja-JP" altLang="en-US" sz="1200">
                <a:latin typeface="ＭＳ 明朝"/>
                <a:ea typeface="ＭＳ 明朝"/>
                <a:cs typeface="Times New Roman" pitchFamily="18" charset="0"/>
              </a:rPr>
              <a:t>カ月分</a:t>
            </a:r>
            <a:r>
              <a:rPr lang="en-US" altLang="ja-JP" sz="1200">
                <a:latin typeface="ＭＳ 明朝"/>
                <a:ea typeface="ＭＳ 明朝"/>
                <a:cs typeface="Times New Roman" pitchFamily="18" charset="0"/>
              </a:rPr>
              <a:t>)</a:t>
            </a:r>
            <a:r>
              <a:rPr lang="ja-JP" altLang="en-US" sz="1200">
                <a:latin typeface="ＭＳ 明朝"/>
                <a:ea typeface="ＭＳ 明朝"/>
                <a:cs typeface="Times New Roman" pitchFamily="18" charset="0"/>
              </a:rPr>
              <a:t>に</a:t>
            </a:r>
            <a:r>
              <a:rPr lang="ja-JP" altLang="en-US" sz="1200" dirty="0">
                <a:latin typeface="ＭＳ 明朝"/>
                <a:ea typeface="ＭＳ 明朝"/>
                <a:cs typeface="Times New Roman" pitchFamily="18" charset="0"/>
              </a:rPr>
              <a:t>おける分析結果を以下に示す。</a:t>
            </a:r>
            <a:endParaRPr lang="en-US" altLang="ja-JP" sz="1200" dirty="0">
              <a:latin typeface="ＭＳ 明朝"/>
              <a:ea typeface="ＭＳ 明朝"/>
              <a:cs typeface="Times New Roman" pitchFamily="18" charset="0"/>
            </a:endParaRPr>
          </a:p>
        </p:txBody>
      </p:sp>
      <p:sp>
        <p:nvSpPr>
          <p:cNvPr id="7" name="テキスト ボックス 6"/>
          <p:cNvSpPr txBox="1">
            <a:spLocks noChangeAspect="1"/>
          </p:cNvSpPr>
          <p:nvPr/>
        </p:nvSpPr>
        <p:spPr>
          <a:xfrm>
            <a:off x="254000" y="11"/>
            <a:ext cx="6120000" cy="338554"/>
          </a:xfrm>
          <a:prstGeom prst="rect">
            <a:avLst/>
          </a:prstGeom>
          <a:noFill/>
          <a:ln>
            <a:noFill/>
          </a:ln>
        </p:spPr>
        <p:txBody>
          <a:bodyPr wrap="square" lIns="0" rIns="0" rtlCol="0" anchor="ctr" anchorCtr="0">
            <a:spAutoFit/>
          </a:bodyPr>
          <a:lstStyle/>
          <a:p>
            <a:pPr lvl="0" fontAlgn="base">
              <a:spcBef>
                <a:spcPct val="0"/>
              </a:spcBef>
              <a:spcAft>
                <a:spcPct val="0"/>
              </a:spcAft>
            </a:pPr>
            <a:r>
              <a:rPr lang="en-US" altLang="ja-JP" sz="1600" b="1" dirty="0">
                <a:latin typeface="ＭＳ 明朝"/>
                <a:ea typeface="ＭＳ 明朝"/>
              </a:rPr>
              <a:t>4</a:t>
            </a:r>
            <a:r>
              <a:rPr lang="en-US" altLang="ja-JP" sz="1600" b="1" dirty="0">
                <a:latin typeface="ＭＳ 明朝"/>
                <a:ea typeface="ＭＳ 明朝"/>
                <a:cs typeface="Times New Roman" pitchFamily="18" charset="0"/>
              </a:rPr>
              <a:t>.</a:t>
            </a:r>
            <a:r>
              <a:rPr lang="ja-JP" altLang="en-US" sz="1600" b="1" dirty="0">
                <a:latin typeface="ＭＳ 明朝"/>
                <a:ea typeface="ＭＳ 明朝"/>
                <a:cs typeface="Times New Roman" pitchFamily="18" charset="0"/>
              </a:rPr>
              <a:t>分析結果に基づく健康課題の把握</a:t>
            </a:r>
            <a:endParaRPr lang="en-US" altLang="ja-JP" sz="1600" b="1" dirty="0">
              <a:latin typeface="ＭＳ 明朝"/>
              <a:ea typeface="ＭＳ 明朝"/>
              <a:cs typeface="Times New Roman" pitchFamily="18" charset="0"/>
            </a:endParaRPr>
          </a:p>
        </p:txBody>
      </p:sp>
      <p:cxnSp>
        <p:nvCxnSpPr>
          <p:cNvPr id="8" name="直線コネクタ 7"/>
          <p:cNvCxnSpPr>
            <a:cxnSpLocks noChangeAspect="1"/>
          </p:cNvCxnSpPr>
          <p:nvPr/>
        </p:nvCxnSpPr>
        <p:spPr>
          <a:xfrm>
            <a:off x="190500" y="299778"/>
            <a:ext cx="6362000" cy="0"/>
          </a:xfrm>
          <a:prstGeom prst="line">
            <a:avLst/>
          </a:prstGeom>
          <a:effectLst/>
        </p:spPr>
        <p:style>
          <a:lnRef idx="1">
            <a:schemeClr val="dk1"/>
          </a:lnRef>
          <a:fillRef idx="0">
            <a:schemeClr val="dk1"/>
          </a:fillRef>
          <a:effectRef idx="0">
            <a:schemeClr val="dk1"/>
          </a:effectRef>
          <a:fontRef idx="minor">
            <a:schemeClr val="tx1"/>
          </a:fontRef>
        </p:style>
      </p:cxnSp>
      <p:sp>
        <p:nvSpPr>
          <p:cNvPr id="1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63</a:t>
            </a:fld>
            <a:endParaRPr kumimoji="1" lang="ja-JP" altLang="en-US" dirty="0">
              <a:latin typeface="ＭＳ 明朝"/>
              <a:ea typeface="ＭＳ 明朝"/>
            </a:endParaRPr>
          </a:p>
        </p:txBody>
      </p:sp>
      <p:sp>
        <p:nvSpPr>
          <p:cNvPr id="13" name="タイトル 1"/>
          <p:cNvSpPr txBox="1">
            <a:spLocks noChangeAspect="1"/>
          </p:cNvSpPr>
          <p:nvPr/>
        </p:nvSpPr>
        <p:spPr>
          <a:xfrm>
            <a:off x="368660" y="971600"/>
            <a:ext cx="6120680" cy="288032"/>
          </a:xfrm>
          <a:prstGeom prst="rect">
            <a:avLst/>
          </a:prstGeom>
          <a:ln>
            <a:noFill/>
          </a:ln>
        </p:spPr>
        <p:txBody>
          <a:bodyPr vert="horz" lIns="0" tIns="45720" rIns="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疾病大分類別</a:t>
            </a:r>
            <a:r>
              <a:rPr lang="en-US" altLang="ja-JP" sz="1300" dirty="0">
                <a:latin typeface="ＭＳ 明朝"/>
                <a:ea typeface="ＭＳ 明朝"/>
                <a:cs typeface="+mj-cs"/>
              </a:rPr>
              <a:t>】</a:t>
            </a:r>
          </a:p>
        </p:txBody>
      </p:sp>
      <p:sp>
        <p:nvSpPr>
          <p:cNvPr id="14" name="タイトル 1"/>
          <p:cNvSpPr txBox="1">
            <a:spLocks noChangeAspect="1"/>
          </p:cNvSpPr>
          <p:nvPr/>
        </p:nvSpPr>
        <p:spPr>
          <a:xfrm>
            <a:off x="368660" y="4938712"/>
            <a:ext cx="6120680" cy="288032"/>
          </a:xfrm>
          <a:prstGeom prst="rect">
            <a:avLst/>
          </a:prstGeom>
          <a:ln>
            <a:noFill/>
          </a:ln>
        </p:spPr>
        <p:txBody>
          <a:bodyPr vert="horz" lIns="0" tIns="45720" rIns="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疾病中分類別</a:t>
            </a:r>
            <a:r>
              <a:rPr lang="en-US" altLang="ja-JP" sz="1300" dirty="0">
                <a:latin typeface="ＭＳ 明朝"/>
                <a:ea typeface="ＭＳ 明朝"/>
                <a:cs typeface="+mj-cs"/>
              </a:rPr>
              <a:t>】</a:t>
            </a:r>
          </a:p>
        </p:txBody>
      </p:sp>
      <p:graphicFrame>
        <p:nvGraphicFramePr>
          <p:cNvPr id="2" name="table98"/>
          <p:cNvGraphicFramePr>
            <a:graphicFrameLocks noGrp="1"/>
          </p:cNvGraphicFramePr>
          <p:nvPr>
            <p:extLst/>
          </p:nvPr>
        </p:nvGraphicFramePr>
        <p:xfrm>
          <a:off x="381000" y="1257300"/>
          <a:ext cx="6096000" cy="1079500"/>
        </p:xfrm>
        <a:graphic>
          <a:graphicData uri="http://schemas.openxmlformats.org/drawingml/2006/table">
            <a:tbl>
              <a:tblPr/>
              <a:tblGrid>
                <a:gridCol w="629431">
                  <a:extLst>
                    <a:ext uri="{9D8B030D-6E8A-4147-A177-3AD203B41FA5}">
                      <a16:colId xmlns:a16="http://schemas.microsoft.com/office/drawing/2014/main" val="20000"/>
                    </a:ext>
                  </a:extLst>
                </a:gridCol>
                <a:gridCol w="112090">
                  <a:extLst>
                    <a:ext uri="{9D8B030D-6E8A-4147-A177-3AD203B41FA5}">
                      <a16:colId xmlns:a16="http://schemas.microsoft.com/office/drawing/2014/main" val="20001"/>
                    </a:ext>
                  </a:extLst>
                </a:gridCol>
                <a:gridCol w="3569652">
                  <a:extLst>
                    <a:ext uri="{9D8B030D-6E8A-4147-A177-3AD203B41FA5}">
                      <a16:colId xmlns:a16="http://schemas.microsoft.com/office/drawing/2014/main" val="20002"/>
                    </a:ext>
                  </a:extLst>
                </a:gridCol>
                <a:gridCol w="178482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dirty="0">
                          <a:solidFill>
                            <a:srgbClr val="000000"/>
                          </a:solidFill>
                          <a:effectLst/>
                          <a:latin typeface="ＭＳ 明朝"/>
                          <a:ea typeface="ＭＳ 明朝"/>
                        </a:rPr>
                        <a:t> 医療費が高い疾病</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医療費</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dirty="0">
                          <a:solidFill>
                            <a:srgbClr val="000000"/>
                          </a:solidFill>
                          <a:effectLst/>
                          <a:latin typeface="ＭＳ 明朝"/>
                          <a:ea typeface="ＭＳ 明朝"/>
                        </a:rPr>
                        <a:t>1</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ＭＳ 明朝"/>
                          <a:ea typeface="ＭＳ 明朝"/>
                        </a:rPr>
                        <a:t>新生物＜腫瘍＞</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228,624,517</a:t>
                      </a:r>
                      <a:r>
                        <a:rPr lang="ja-JP" altLang="en-US" sz="1200" b="0" i="0" u="none" strike="noStrike">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dirty="0">
                          <a:solidFill>
                            <a:srgbClr val="000000"/>
                          </a:solidFill>
                          <a:effectLst/>
                          <a:latin typeface="ＭＳ 明朝"/>
                          <a:ea typeface="ＭＳ 明朝"/>
                        </a:rPr>
                        <a:t>2</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循環器系の疾患</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226,135,006</a:t>
                      </a:r>
                      <a:r>
                        <a:rPr lang="ja-JP" altLang="en-US" sz="1200" b="0" i="0" u="none" strike="noStrike" dirty="0">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dirty="0">
                          <a:solidFill>
                            <a:srgbClr val="000000"/>
                          </a:solidFill>
                          <a:effectLst/>
                          <a:latin typeface="ＭＳ 明朝"/>
                          <a:ea typeface="ＭＳ 明朝"/>
                        </a:rPr>
                        <a:t>3</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精神及び行動の障害</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144,387,518</a:t>
                      </a:r>
                      <a:r>
                        <a:rPr lang="ja-JP" altLang="en-US" sz="1200" b="0" i="0" u="none" strike="noStrike" dirty="0">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99"/>
          <p:cNvGraphicFramePr>
            <a:graphicFrameLocks noGrp="1"/>
          </p:cNvGraphicFramePr>
          <p:nvPr>
            <p:extLst/>
          </p:nvPr>
        </p:nvGraphicFramePr>
        <p:xfrm>
          <a:off x="381000" y="2425700"/>
          <a:ext cx="6096000" cy="1079500"/>
        </p:xfrm>
        <a:graphic>
          <a:graphicData uri="http://schemas.openxmlformats.org/drawingml/2006/table">
            <a:tbl>
              <a:tblPr/>
              <a:tblGrid>
                <a:gridCol w="629431">
                  <a:extLst>
                    <a:ext uri="{9D8B030D-6E8A-4147-A177-3AD203B41FA5}">
                      <a16:colId xmlns:a16="http://schemas.microsoft.com/office/drawing/2014/main" val="20000"/>
                    </a:ext>
                  </a:extLst>
                </a:gridCol>
                <a:gridCol w="112090">
                  <a:extLst>
                    <a:ext uri="{9D8B030D-6E8A-4147-A177-3AD203B41FA5}">
                      <a16:colId xmlns:a16="http://schemas.microsoft.com/office/drawing/2014/main" val="20001"/>
                    </a:ext>
                  </a:extLst>
                </a:gridCol>
                <a:gridCol w="3569652">
                  <a:extLst>
                    <a:ext uri="{9D8B030D-6E8A-4147-A177-3AD203B41FA5}">
                      <a16:colId xmlns:a16="http://schemas.microsoft.com/office/drawing/2014/main" val="20002"/>
                    </a:ext>
                  </a:extLst>
                </a:gridCol>
                <a:gridCol w="178482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dirty="0">
                          <a:solidFill>
                            <a:srgbClr val="000000"/>
                          </a:solidFill>
                          <a:effectLst/>
                          <a:latin typeface="ＭＳ 明朝"/>
                          <a:ea typeface="ＭＳ 明朝"/>
                        </a:rPr>
                        <a:t> 患者数が多い疾病</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患者数</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dirty="0">
                          <a:solidFill>
                            <a:srgbClr val="000000"/>
                          </a:solidFill>
                          <a:effectLst/>
                          <a:latin typeface="ＭＳ 明朝"/>
                          <a:ea typeface="ＭＳ 明朝"/>
                        </a:rPr>
                        <a:t>1</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呼吸器系の疾患</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2,522</a:t>
                      </a:r>
                      <a:r>
                        <a:rPr lang="ja-JP" altLang="en-US" sz="1200" b="0" i="0" u="none" strike="noStrike">
                          <a:solidFill>
                            <a:srgbClr val="000000"/>
                          </a:solidFill>
                          <a:effectLst/>
                          <a:latin typeface="ＭＳ 明朝"/>
                          <a:ea typeface="ＭＳ 明朝"/>
                        </a:rPr>
                        <a:t>人</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dirty="0">
                          <a:solidFill>
                            <a:srgbClr val="000000"/>
                          </a:solidFill>
                          <a:effectLst/>
                          <a:latin typeface="ＭＳ 明朝"/>
                          <a:ea typeface="ＭＳ 明朝"/>
                        </a:rPr>
                        <a:t>2</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消化器系の疾患</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2,193</a:t>
                      </a:r>
                      <a:r>
                        <a:rPr lang="ja-JP" altLang="en-US" sz="1200" b="0" i="0" u="none" strike="noStrike">
                          <a:solidFill>
                            <a:srgbClr val="000000"/>
                          </a:solidFill>
                          <a:effectLst/>
                          <a:latin typeface="ＭＳ 明朝"/>
                          <a:ea typeface="ＭＳ 明朝"/>
                        </a:rPr>
                        <a:t>人</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dirty="0">
                          <a:solidFill>
                            <a:srgbClr val="000000"/>
                          </a:solidFill>
                          <a:effectLst/>
                          <a:latin typeface="ＭＳ 明朝"/>
                          <a:ea typeface="ＭＳ 明朝"/>
                        </a:rPr>
                        <a:t>3</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循環器系の疾患</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1,979</a:t>
                      </a:r>
                      <a:r>
                        <a:rPr lang="ja-JP" altLang="en-US" sz="1200" b="0" i="0" u="none" strike="noStrike" dirty="0">
                          <a:solidFill>
                            <a:srgbClr val="000000"/>
                          </a:solidFill>
                          <a:effectLst/>
                          <a:latin typeface="ＭＳ 明朝"/>
                          <a:ea typeface="ＭＳ 明朝"/>
                        </a:rPr>
                        <a:t>人</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e100"/>
          <p:cNvGraphicFramePr>
            <a:graphicFrameLocks noGrp="1"/>
          </p:cNvGraphicFramePr>
          <p:nvPr>
            <p:extLst/>
          </p:nvPr>
        </p:nvGraphicFramePr>
        <p:xfrm>
          <a:off x="381000" y="3594100"/>
          <a:ext cx="6096000" cy="1079500"/>
        </p:xfrm>
        <a:graphic>
          <a:graphicData uri="http://schemas.openxmlformats.org/drawingml/2006/table">
            <a:tbl>
              <a:tblPr/>
              <a:tblGrid>
                <a:gridCol w="629431">
                  <a:extLst>
                    <a:ext uri="{9D8B030D-6E8A-4147-A177-3AD203B41FA5}">
                      <a16:colId xmlns:a16="http://schemas.microsoft.com/office/drawing/2014/main" val="20000"/>
                    </a:ext>
                  </a:extLst>
                </a:gridCol>
                <a:gridCol w="112090">
                  <a:extLst>
                    <a:ext uri="{9D8B030D-6E8A-4147-A177-3AD203B41FA5}">
                      <a16:colId xmlns:a16="http://schemas.microsoft.com/office/drawing/2014/main" val="20001"/>
                    </a:ext>
                  </a:extLst>
                </a:gridCol>
                <a:gridCol w="3569652">
                  <a:extLst>
                    <a:ext uri="{9D8B030D-6E8A-4147-A177-3AD203B41FA5}">
                      <a16:colId xmlns:a16="http://schemas.microsoft.com/office/drawing/2014/main" val="20002"/>
                    </a:ext>
                  </a:extLst>
                </a:gridCol>
                <a:gridCol w="178482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dirty="0">
                          <a:solidFill>
                            <a:srgbClr val="000000"/>
                          </a:solidFill>
                          <a:effectLst/>
                          <a:latin typeface="ＭＳ 明朝"/>
                          <a:ea typeface="ＭＳ 明朝"/>
                        </a:rPr>
                        <a:t> 患者一人当たりの医療費が高額な疾病</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患者一人当たりの医療費</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dirty="0">
                          <a:solidFill>
                            <a:srgbClr val="000000"/>
                          </a:solidFill>
                          <a:effectLst/>
                          <a:latin typeface="ＭＳ 明朝"/>
                          <a:ea typeface="ＭＳ 明朝"/>
                        </a:rPr>
                        <a:t>1</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周産期に発生した病態</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1,140,578</a:t>
                      </a:r>
                      <a:r>
                        <a:rPr lang="ja-JP" altLang="en-US" sz="1200" b="0" i="0" u="none" strike="noStrike">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dirty="0">
                          <a:solidFill>
                            <a:srgbClr val="000000"/>
                          </a:solidFill>
                          <a:effectLst/>
                          <a:latin typeface="ＭＳ 明朝"/>
                          <a:ea typeface="ＭＳ 明朝"/>
                        </a:rPr>
                        <a:t>2</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明朝"/>
                          <a:ea typeface="ＭＳ 明朝"/>
                        </a:rPr>
                        <a:t>精神及び行動の障害</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259,224</a:t>
                      </a:r>
                      <a:r>
                        <a:rPr lang="ja-JP" altLang="en-US" sz="1200" b="0" i="0" u="none" strike="noStrike">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dirty="0">
                          <a:solidFill>
                            <a:srgbClr val="000000"/>
                          </a:solidFill>
                          <a:effectLst/>
                          <a:latin typeface="ＭＳ 明朝"/>
                          <a:ea typeface="ＭＳ 明朝"/>
                        </a:rPr>
                        <a:t>3</a:t>
                      </a:r>
                      <a:r>
                        <a:rPr lang="ja-JP" altLang="en-US" sz="1200" b="0" i="0" u="none" strike="noStrike" dirty="0">
                          <a:solidFill>
                            <a:srgbClr val="000000"/>
                          </a:solidFill>
                          <a:effectLst/>
                          <a:latin typeface="ＭＳ 明朝"/>
                          <a:ea typeface="ＭＳ 明朝"/>
                        </a:rPr>
                        <a:t>位</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685" marR="8685" marT="86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ＭＳ 明朝"/>
                          <a:ea typeface="ＭＳ 明朝"/>
                        </a:rPr>
                        <a:t>新生物＜腫瘍＞</a:t>
                      </a:r>
                    </a:p>
                  </a:txBody>
                  <a:tcPr marL="8685" marR="8685" marT="86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218,362</a:t>
                      </a:r>
                      <a:r>
                        <a:rPr lang="ja-JP" altLang="en-US" sz="1200" b="0" i="0" u="none" strike="noStrike" dirty="0">
                          <a:solidFill>
                            <a:srgbClr val="000000"/>
                          </a:solidFill>
                          <a:effectLst/>
                          <a:latin typeface="ＭＳ 明朝"/>
                          <a:ea typeface="ＭＳ 明朝"/>
                        </a:rPr>
                        <a:t>円</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101"/>
          <p:cNvGraphicFramePr>
            <a:graphicFrameLocks noGrp="1"/>
          </p:cNvGraphicFramePr>
          <p:nvPr>
            <p:extLst/>
          </p:nvPr>
        </p:nvGraphicFramePr>
        <p:xfrm>
          <a:off x="381000" y="5219700"/>
          <a:ext cx="6096000" cy="1079500"/>
        </p:xfrm>
        <a:graphic>
          <a:graphicData uri="http://schemas.openxmlformats.org/drawingml/2006/table">
            <a:tbl>
              <a:tblPr/>
              <a:tblGrid>
                <a:gridCol w="595785">
                  <a:extLst>
                    <a:ext uri="{9D8B030D-6E8A-4147-A177-3AD203B41FA5}">
                      <a16:colId xmlns:a16="http://schemas.microsoft.com/office/drawing/2014/main" val="20000"/>
                    </a:ext>
                  </a:extLst>
                </a:gridCol>
                <a:gridCol w="112250">
                  <a:extLst>
                    <a:ext uri="{9D8B030D-6E8A-4147-A177-3AD203B41FA5}">
                      <a16:colId xmlns:a16="http://schemas.microsoft.com/office/drawing/2014/main" val="20001"/>
                    </a:ext>
                  </a:extLst>
                </a:gridCol>
                <a:gridCol w="3574708">
                  <a:extLst>
                    <a:ext uri="{9D8B030D-6E8A-4147-A177-3AD203B41FA5}">
                      <a16:colId xmlns:a16="http://schemas.microsoft.com/office/drawing/2014/main" val="20002"/>
                    </a:ext>
                  </a:extLst>
                </a:gridCol>
                <a:gridCol w="181325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a:solidFill>
                            <a:srgbClr val="000000"/>
                          </a:solidFill>
                          <a:effectLst/>
                          <a:latin typeface="ＭＳ 明朝"/>
                          <a:ea typeface="ＭＳ 明朝"/>
                        </a:rPr>
                        <a:t>　医療費が高い疾病</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医療費</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a:solidFill>
                            <a:srgbClr val="000000"/>
                          </a:solidFill>
                          <a:effectLst/>
                          <a:latin typeface="ＭＳ 明朝"/>
                          <a:ea typeface="ＭＳ 明朝"/>
                        </a:rPr>
                        <a:t>1</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統合失調症，統合失調症型障害及び妄想性障害</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89,725,342</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a:solidFill>
                            <a:srgbClr val="000000"/>
                          </a:solidFill>
                          <a:effectLst/>
                          <a:latin typeface="ＭＳ 明朝"/>
                          <a:ea typeface="ＭＳ 明朝"/>
                        </a:rPr>
                        <a:t>2</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高血圧性疾患</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70,651,729</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a:solidFill>
                            <a:srgbClr val="000000"/>
                          </a:solidFill>
                          <a:effectLst/>
                          <a:latin typeface="ＭＳ 明朝"/>
                          <a:ea typeface="ＭＳ 明朝"/>
                        </a:rPr>
                        <a:t>3</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腎不全</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67,403,218</a:t>
                      </a:r>
                      <a:r>
                        <a:rPr lang="ja-JP" altLang="en-US" sz="1200" b="0" i="0" u="none" strike="noStrike" dirty="0">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le102"/>
          <p:cNvGraphicFramePr>
            <a:graphicFrameLocks noGrp="1"/>
          </p:cNvGraphicFramePr>
          <p:nvPr>
            <p:extLst/>
          </p:nvPr>
        </p:nvGraphicFramePr>
        <p:xfrm>
          <a:off x="381000" y="6388100"/>
          <a:ext cx="6096000" cy="1079500"/>
        </p:xfrm>
        <a:graphic>
          <a:graphicData uri="http://schemas.openxmlformats.org/drawingml/2006/table">
            <a:tbl>
              <a:tblPr/>
              <a:tblGrid>
                <a:gridCol w="595785">
                  <a:extLst>
                    <a:ext uri="{9D8B030D-6E8A-4147-A177-3AD203B41FA5}">
                      <a16:colId xmlns:a16="http://schemas.microsoft.com/office/drawing/2014/main" val="20000"/>
                    </a:ext>
                  </a:extLst>
                </a:gridCol>
                <a:gridCol w="112250">
                  <a:extLst>
                    <a:ext uri="{9D8B030D-6E8A-4147-A177-3AD203B41FA5}">
                      <a16:colId xmlns:a16="http://schemas.microsoft.com/office/drawing/2014/main" val="20001"/>
                    </a:ext>
                  </a:extLst>
                </a:gridCol>
                <a:gridCol w="3574708">
                  <a:extLst>
                    <a:ext uri="{9D8B030D-6E8A-4147-A177-3AD203B41FA5}">
                      <a16:colId xmlns:a16="http://schemas.microsoft.com/office/drawing/2014/main" val="20002"/>
                    </a:ext>
                  </a:extLst>
                </a:gridCol>
                <a:gridCol w="181325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a:solidFill>
                            <a:srgbClr val="000000"/>
                          </a:solidFill>
                          <a:effectLst/>
                          <a:latin typeface="ＭＳ 明朝"/>
                          <a:ea typeface="ＭＳ 明朝"/>
                        </a:rPr>
                        <a:t>　患者数が多い疾病</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患者数</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a:solidFill>
                            <a:srgbClr val="000000"/>
                          </a:solidFill>
                          <a:effectLst/>
                          <a:latin typeface="ＭＳ 明朝"/>
                          <a:ea typeface="ＭＳ 明朝"/>
                        </a:rPr>
                        <a:t>1</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胃炎及び十二指腸炎</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1,434</a:t>
                      </a:r>
                      <a:r>
                        <a:rPr lang="ja-JP" altLang="en-US" sz="1200" b="0" i="0" u="none" strike="noStrike">
                          <a:solidFill>
                            <a:srgbClr val="000000"/>
                          </a:solidFill>
                          <a:effectLst/>
                          <a:latin typeface="ＭＳ 明朝"/>
                          <a:ea typeface="ＭＳ 明朝"/>
                        </a:rPr>
                        <a:t>人</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a:solidFill>
                            <a:srgbClr val="000000"/>
                          </a:solidFill>
                          <a:effectLst/>
                          <a:latin typeface="ＭＳ 明朝"/>
                          <a:ea typeface="ＭＳ 明朝"/>
                        </a:rPr>
                        <a:t>2</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高血圧性疾患</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1,393</a:t>
                      </a:r>
                      <a:r>
                        <a:rPr lang="ja-JP" altLang="en-US" sz="1200" b="0" i="0" u="none" strike="noStrike">
                          <a:solidFill>
                            <a:srgbClr val="000000"/>
                          </a:solidFill>
                          <a:effectLst/>
                          <a:latin typeface="ＭＳ 明朝"/>
                          <a:ea typeface="ＭＳ 明朝"/>
                        </a:rPr>
                        <a:t>人</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a:solidFill>
                            <a:srgbClr val="000000"/>
                          </a:solidFill>
                          <a:effectLst/>
                          <a:latin typeface="ＭＳ 明朝"/>
                          <a:ea typeface="ＭＳ 明朝"/>
                        </a:rPr>
                        <a:t>3</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アレルギー性鼻炎</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1,266</a:t>
                      </a:r>
                      <a:r>
                        <a:rPr lang="ja-JP" altLang="en-US" sz="1200" b="0" i="0" u="none" strike="noStrike" dirty="0">
                          <a:solidFill>
                            <a:srgbClr val="000000"/>
                          </a:solidFill>
                          <a:effectLst/>
                          <a:latin typeface="ＭＳ 明朝"/>
                          <a:ea typeface="ＭＳ 明朝"/>
                        </a:rPr>
                        <a:t>人</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103"/>
          <p:cNvGraphicFramePr>
            <a:graphicFrameLocks noGrp="1"/>
          </p:cNvGraphicFramePr>
          <p:nvPr>
            <p:extLst/>
          </p:nvPr>
        </p:nvGraphicFramePr>
        <p:xfrm>
          <a:off x="381000" y="7658100"/>
          <a:ext cx="6096000" cy="1079500"/>
        </p:xfrm>
        <a:graphic>
          <a:graphicData uri="http://schemas.openxmlformats.org/drawingml/2006/table">
            <a:tbl>
              <a:tblPr/>
              <a:tblGrid>
                <a:gridCol w="595785">
                  <a:extLst>
                    <a:ext uri="{9D8B030D-6E8A-4147-A177-3AD203B41FA5}">
                      <a16:colId xmlns:a16="http://schemas.microsoft.com/office/drawing/2014/main" val="20000"/>
                    </a:ext>
                  </a:extLst>
                </a:gridCol>
                <a:gridCol w="112250">
                  <a:extLst>
                    <a:ext uri="{9D8B030D-6E8A-4147-A177-3AD203B41FA5}">
                      <a16:colId xmlns:a16="http://schemas.microsoft.com/office/drawing/2014/main" val="20001"/>
                    </a:ext>
                  </a:extLst>
                </a:gridCol>
                <a:gridCol w="3574708">
                  <a:extLst>
                    <a:ext uri="{9D8B030D-6E8A-4147-A177-3AD203B41FA5}">
                      <a16:colId xmlns:a16="http://schemas.microsoft.com/office/drawing/2014/main" val="20002"/>
                    </a:ext>
                  </a:extLst>
                </a:gridCol>
                <a:gridCol w="1813257">
                  <a:extLst>
                    <a:ext uri="{9D8B030D-6E8A-4147-A177-3AD203B41FA5}">
                      <a16:colId xmlns:a16="http://schemas.microsoft.com/office/drawing/2014/main" val="20003"/>
                    </a:ext>
                  </a:extLst>
                </a:gridCol>
              </a:tblGrid>
              <a:tr h="269875">
                <a:tc gridSpan="3">
                  <a:txBody>
                    <a:bodyPr/>
                    <a:lstStyle/>
                    <a:p>
                      <a:pPr algn="l" fontAlgn="ctr"/>
                      <a:r>
                        <a:rPr lang="ja-JP" altLang="en-US" sz="1200" b="0" i="0" u="none" strike="noStrike">
                          <a:solidFill>
                            <a:srgbClr val="000000"/>
                          </a:solidFill>
                          <a:effectLst/>
                          <a:latin typeface="ＭＳ 明朝"/>
                          <a:ea typeface="ＭＳ 明朝"/>
                        </a:rPr>
                        <a:t>　患者一人当たりの医療費が高額な疾病</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患者一人当たりの医療費</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75">
                <a:tc>
                  <a:txBody>
                    <a:bodyPr/>
                    <a:lstStyle/>
                    <a:p>
                      <a:pPr algn="ctr" fontAlgn="ctr"/>
                      <a:r>
                        <a:rPr lang="en-US" altLang="ja-JP" sz="1200" b="0" i="0" u="none" strike="noStrike">
                          <a:solidFill>
                            <a:srgbClr val="000000"/>
                          </a:solidFill>
                          <a:effectLst/>
                          <a:latin typeface="ＭＳ 明朝"/>
                          <a:ea typeface="ＭＳ 明朝"/>
                        </a:rPr>
                        <a:t>1</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妊娠及び胎児発育に関連する障害</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2,092,135</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875">
                <a:tc>
                  <a:txBody>
                    <a:bodyPr/>
                    <a:lstStyle/>
                    <a:p>
                      <a:pPr algn="ctr" fontAlgn="ctr"/>
                      <a:r>
                        <a:rPr lang="en-US" altLang="ja-JP" sz="1200" b="0" i="0" u="none" strike="noStrike">
                          <a:solidFill>
                            <a:srgbClr val="000000"/>
                          </a:solidFill>
                          <a:effectLst/>
                          <a:latin typeface="ＭＳ 明朝"/>
                          <a:ea typeface="ＭＳ 明朝"/>
                        </a:rPr>
                        <a:t>2</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腎不全</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962,903</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875">
                <a:tc>
                  <a:txBody>
                    <a:bodyPr/>
                    <a:lstStyle/>
                    <a:p>
                      <a:pPr algn="ctr" fontAlgn="ctr"/>
                      <a:r>
                        <a:rPr lang="en-US" altLang="ja-JP" sz="1200" b="0" i="0" u="none" strike="noStrike">
                          <a:solidFill>
                            <a:srgbClr val="000000"/>
                          </a:solidFill>
                          <a:effectLst/>
                          <a:latin typeface="ＭＳ 明朝"/>
                          <a:ea typeface="ＭＳ 明朝"/>
                        </a:rPr>
                        <a:t>3</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悪性リンパ腫</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904,750</a:t>
                      </a:r>
                      <a:r>
                        <a:rPr lang="ja-JP" altLang="en-US" sz="1200" b="0" i="0" u="none" strike="noStrike" dirty="0">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4698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タイトル 1"/>
          <p:cNvSpPr txBox="1">
            <a:spLocks noChangeAspect="1"/>
          </p:cNvSpPr>
          <p:nvPr/>
        </p:nvSpPr>
        <p:spPr>
          <a:xfrm>
            <a:off x="381000" y="190500"/>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a:latin typeface="ＭＳ 明朝"/>
                <a:ea typeface="ＭＳ 明朝"/>
              </a:rPr>
              <a:t>高額</a:t>
            </a:r>
            <a:r>
              <a:rPr lang="en-US" altLang="ja-JP" sz="1300">
                <a:latin typeface="ＭＳ 明朝"/>
                <a:ea typeface="ＭＳ 明朝"/>
              </a:rPr>
              <a:t>(5</a:t>
            </a:r>
            <a:r>
              <a:rPr lang="ja-JP" altLang="en-US" sz="1300">
                <a:latin typeface="ＭＳ 明朝"/>
                <a:ea typeface="ＭＳ 明朝"/>
              </a:rPr>
              <a:t>万点</a:t>
            </a:r>
            <a:r>
              <a:rPr lang="ja-JP" altLang="en-US" sz="1300" dirty="0">
                <a:latin typeface="ＭＳ 明朝"/>
                <a:ea typeface="ＭＳ 明朝"/>
              </a:rPr>
              <a:t>以上</a:t>
            </a:r>
            <a:r>
              <a:rPr lang="en-US" altLang="ja-JP" sz="1300" dirty="0">
                <a:latin typeface="ＭＳ 明朝"/>
                <a:ea typeface="ＭＳ 明朝"/>
              </a:rPr>
              <a:t>)</a:t>
            </a:r>
            <a:r>
              <a:rPr lang="ja-JP" altLang="en-US" sz="1300" dirty="0">
                <a:latin typeface="ＭＳ 明朝"/>
                <a:ea typeface="ＭＳ 明朝"/>
              </a:rPr>
              <a:t>レセプトの件数と割合</a:t>
            </a:r>
            <a:r>
              <a:rPr lang="en-US" altLang="ja-JP" sz="1300" dirty="0">
                <a:latin typeface="ＭＳ 明朝"/>
                <a:ea typeface="ＭＳ 明朝"/>
              </a:rPr>
              <a:t>】</a:t>
            </a:r>
            <a:endParaRPr lang="en-US" altLang="ja-JP" sz="1300" dirty="0">
              <a:latin typeface="ＭＳ 明朝"/>
              <a:ea typeface="ＭＳ 明朝"/>
              <a:cs typeface="+mj-cs"/>
            </a:endParaRPr>
          </a:p>
        </p:txBody>
      </p:sp>
      <p:sp>
        <p:nvSpPr>
          <p:cNvPr id="13"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64</a:t>
            </a:fld>
            <a:endParaRPr kumimoji="1" lang="ja-JP" altLang="en-US" dirty="0">
              <a:latin typeface="ＭＳ 明朝"/>
              <a:ea typeface="ＭＳ 明朝"/>
            </a:endParaRPr>
          </a:p>
        </p:txBody>
      </p:sp>
      <p:sp>
        <p:nvSpPr>
          <p:cNvPr id="10" name="タイトル 1"/>
          <p:cNvSpPr txBox="1">
            <a:spLocks noChangeAspect="1"/>
          </p:cNvSpPr>
          <p:nvPr/>
        </p:nvSpPr>
        <p:spPr>
          <a:xfrm>
            <a:off x="381000" y="3290121"/>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健診異常値放置者の状況</a:t>
            </a:r>
            <a:r>
              <a:rPr lang="en-US" altLang="ja-JP" sz="1300" dirty="0">
                <a:latin typeface="ＭＳ 明朝"/>
                <a:ea typeface="ＭＳ 明朝"/>
                <a:cs typeface="+mj-cs"/>
              </a:rPr>
              <a:t>】</a:t>
            </a:r>
          </a:p>
        </p:txBody>
      </p:sp>
      <p:sp>
        <p:nvSpPr>
          <p:cNvPr id="11" name="タイトル 1"/>
          <p:cNvSpPr txBox="1">
            <a:spLocks noChangeAspect="1"/>
          </p:cNvSpPr>
          <p:nvPr/>
        </p:nvSpPr>
        <p:spPr>
          <a:xfrm>
            <a:off x="381000" y="4200085"/>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生活習慣病治療中断者の状況</a:t>
            </a:r>
            <a:r>
              <a:rPr lang="en-US" altLang="ja-JP" sz="1300" dirty="0">
                <a:latin typeface="ＭＳ 明朝"/>
                <a:ea typeface="ＭＳ 明朝"/>
                <a:cs typeface="+mj-cs"/>
              </a:rPr>
              <a:t>】</a:t>
            </a:r>
          </a:p>
        </p:txBody>
      </p:sp>
      <p:sp>
        <p:nvSpPr>
          <p:cNvPr id="16" name="タイトル 1"/>
          <p:cNvSpPr txBox="1">
            <a:spLocks noChangeAspect="1"/>
          </p:cNvSpPr>
          <p:nvPr/>
        </p:nvSpPr>
        <p:spPr>
          <a:xfrm>
            <a:off x="381000" y="5122617"/>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rPr>
              <a:t>【</a:t>
            </a:r>
            <a:r>
              <a:rPr lang="ja-JP" altLang="en-US" sz="1300" dirty="0">
                <a:latin typeface="ＭＳ 明朝"/>
                <a:ea typeface="ＭＳ 明朝"/>
              </a:rPr>
              <a:t>人工透析患者の状況</a:t>
            </a:r>
            <a:r>
              <a:rPr lang="en-US" altLang="ja-JP" sz="1300" dirty="0">
                <a:latin typeface="ＭＳ 明朝"/>
                <a:ea typeface="ＭＳ 明朝"/>
              </a:rPr>
              <a:t>】</a:t>
            </a:r>
          </a:p>
        </p:txBody>
      </p:sp>
      <p:sp>
        <p:nvSpPr>
          <p:cNvPr id="17" name="タイトル 1"/>
          <p:cNvSpPr txBox="1">
            <a:spLocks noChangeAspect="1"/>
          </p:cNvSpPr>
          <p:nvPr/>
        </p:nvSpPr>
        <p:spPr>
          <a:xfrm>
            <a:off x="368660" y="6443450"/>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医療機関受診状況</a:t>
            </a:r>
            <a:r>
              <a:rPr lang="en-US" altLang="ja-JP" sz="1300" dirty="0">
                <a:latin typeface="ＭＳ 明朝"/>
                <a:ea typeface="ＭＳ 明朝"/>
                <a:cs typeface="+mj-cs"/>
              </a:rPr>
              <a:t>】</a:t>
            </a:r>
          </a:p>
        </p:txBody>
      </p:sp>
      <p:sp>
        <p:nvSpPr>
          <p:cNvPr id="18" name="注釈文章 15"/>
          <p:cNvSpPr txBox="1">
            <a:spLocks noChangeAspect="1"/>
          </p:cNvSpPr>
          <p:nvPr/>
        </p:nvSpPr>
        <p:spPr>
          <a:xfrm>
            <a:off x="381000" y="7862250"/>
            <a:ext cx="6120000" cy="297516"/>
          </a:xfrm>
          <a:prstGeom prst="rect">
            <a:avLst/>
          </a:prstGeom>
          <a:noFill/>
        </p:spPr>
        <p:txBody>
          <a:bodyPr wrap="square" lIns="0" rIns="0" rtlCol="0">
            <a:spAutoFit/>
          </a:bodyPr>
          <a:lstStyle/>
          <a:p>
            <a:pPr marL="90488" indent="-90488">
              <a:lnSpc>
                <a:spcPts val="1600"/>
              </a:lnSpc>
              <a:spcBef>
                <a:spcPct val="0"/>
              </a:spcBef>
            </a:pPr>
            <a:r>
              <a:rPr lang="en-US" altLang="ja-JP" sz="800">
                <a:latin typeface="ＭＳ 明朝"/>
                <a:ea typeface="ＭＳ 明朝"/>
                <a:cs typeface="Times New Roman" pitchFamily="18" charset="0"/>
              </a:rPr>
              <a:t>※</a:t>
            </a:r>
            <a:r>
              <a:rPr lang="ja-JP" altLang="en-US" sz="800">
                <a:latin typeface="ＭＳ 明朝"/>
                <a:ea typeface="ＭＳ 明朝"/>
              </a:rPr>
              <a:t>平成</a:t>
            </a:r>
            <a:r>
              <a:rPr lang="en-US" altLang="ja-JP" sz="800">
                <a:latin typeface="ＭＳ 明朝"/>
                <a:ea typeface="ＭＳ 明朝"/>
              </a:rPr>
              <a:t>28</a:t>
            </a:r>
            <a:r>
              <a:rPr lang="ja-JP" altLang="en-US" sz="800">
                <a:latin typeface="ＭＳ 明朝"/>
                <a:ea typeface="ＭＳ 明朝"/>
              </a:rPr>
              <a:t>年</a:t>
            </a:r>
            <a:r>
              <a:rPr lang="en-US" altLang="ja-JP" sz="800">
                <a:latin typeface="ＭＳ 明朝"/>
                <a:ea typeface="ＭＳ 明朝"/>
              </a:rPr>
              <a:t>4</a:t>
            </a:r>
            <a:r>
              <a:rPr lang="ja-JP" altLang="en-US" sz="800">
                <a:latin typeface="ＭＳ 明朝"/>
                <a:ea typeface="ＭＳ 明朝"/>
              </a:rPr>
              <a:t>月～平成</a:t>
            </a:r>
            <a:r>
              <a:rPr lang="en-US" altLang="ja-JP" sz="800">
                <a:latin typeface="ＭＳ 明朝"/>
                <a:ea typeface="ＭＳ 明朝"/>
              </a:rPr>
              <a:t>29</a:t>
            </a:r>
            <a:r>
              <a:rPr lang="ja-JP" altLang="en-US" sz="800">
                <a:latin typeface="ＭＳ 明朝"/>
                <a:ea typeface="ＭＳ 明朝"/>
              </a:rPr>
              <a:t>年</a:t>
            </a:r>
            <a:r>
              <a:rPr lang="en-US" altLang="ja-JP" sz="800">
                <a:latin typeface="ＭＳ 明朝"/>
                <a:ea typeface="ＭＳ 明朝"/>
              </a:rPr>
              <a:t>3</a:t>
            </a:r>
            <a:r>
              <a:rPr lang="ja-JP" altLang="en-US" sz="800">
                <a:latin typeface="ＭＳ 明朝"/>
                <a:ea typeface="ＭＳ 明朝"/>
              </a:rPr>
              <a:t>月診療分</a:t>
            </a:r>
            <a:r>
              <a:rPr lang="en-US" altLang="ja-JP" sz="800">
                <a:latin typeface="ＭＳ 明朝"/>
                <a:ea typeface="ＭＳ 明朝"/>
              </a:rPr>
              <a:t>(12</a:t>
            </a:r>
            <a:r>
              <a:rPr lang="ja-JP" altLang="en-US" sz="800">
                <a:latin typeface="ＭＳ 明朝"/>
                <a:ea typeface="ＭＳ 明朝"/>
              </a:rPr>
              <a:t>カ月分</a:t>
            </a:r>
            <a:r>
              <a:rPr lang="en-US" altLang="ja-JP" sz="800">
                <a:latin typeface="ＭＳ 明朝"/>
                <a:ea typeface="ＭＳ 明朝"/>
              </a:rPr>
              <a:t>)</a:t>
            </a:r>
            <a:r>
              <a:rPr lang="ja-JP" altLang="en-US" sz="800">
                <a:latin typeface="ＭＳ 明朝"/>
                <a:ea typeface="ＭＳ 明朝"/>
                <a:cs typeface="Times New Roman" pitchFamily="18" charset="0"/>
              </a:rPr>
              <a:t>期</a:t>
            </a:r>
            <a:r>
              <a:rPr lang="ja-JP" altLang="en-US" sz="800" dirty="0">
                <a:latin typeface="ＭＳ 明朝"/>
                <a:ea typeface="ＭＳ 明朝"/>
                <a:cs typeface="Times New Roman" pitchFamily="18" charset="0"/>
              </a:rPr>
              <a:t>間中の実人数</a:t>
            </a:r>
            <a:endParaRPr lang="en-US" altLang="ja-JP" sz="800" dirty="0">
              <a:latin typeface="ＭＳ 明朝"/>
              <a:ea typeface="ＭＳ 明朝"/>
            </a:endParaRPr>
          </a:p>
        </p:txBody>
      </p:sp>
      <p:graphicFrame>
        <p:nvGraphicFramePr>
          <p:cNvPr id="2" name="table104"/>
          <p:cNvGraphicFramePr>
            <a:graphicFrameLocks noGrp="1"/>
          </p:cNvGraphicFramePr>
          <p:nvPr>
            <p:extLst/>
          </p:nvPr>
        </p:nvGraphicFramePr>
        <p:xfrm>
          <a:off x="381000" y="482600"/>
          <a:ext cx="6172200" cy="1041399"/>
        </p:xfrm>
        <a:graphic>
          <a:graphicData uri="http://schemas.openxmlformats.org/drawingml/2006/table">
            <a:tbl>
              <a:tblPr/>
              <a:tblGrid>
                <a:gridCol w="4336277">
                  <a:extLst>
                    <a:ext uri="{9D8B030D-6E8A-4147-A177-3AD203B41FA5}">
                      <a16:colId xmlns:a16="http://schemas.microsoft.com/office/drawing/2014/main" val="20000"/>
                    </a:ext>
                  </a:extLst>
                </a:gridCol>
                <a:gridCol w="1835923">
                  <a:extLst>
                    <a:ext uri="{9D8B030D-6E8A-4147-A177-3AD203B41FA5}">
                      <a16:colId xmlns:a16="http://schemas.microsoft.com/office/drawing/2014/main" val="20001"/>
                    </a:ext>
                  </a:extLst>
                </a:gridCol>
              </a:tblGrid>
              <a:tr h="347133">
                <a:tc>
                  <a:txBody>
                    <a:bodyPr/>
                    <a:lstStyle/>
                    <a:p>
                      <a:pPr algn="l" fontAlgn="ctr"/>
                      <a:r>
                        <a:rPr lang="ja-JP" altLang="en-US" sz="1200" b="0" i="0" u="none" strike="noStrike">
                          <a:solidFill>
                            <a:srgbClr val="000000"/>
                          </a:solidFill>
                          <a:effectLst/>
                          <a:latin typeface="ＭＳ 明朝"/>
                          <a:ea typeface="ＭＳ 明朝"/>
                        </a:rPr>
                        <a:t>　高額レセプト件数</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434</a:t>
                      </a:r>
                      <a:r>
                        <a:rPr lang="ja-JP" altLang="en-US" sz="1200" b="0" i="0" u="none" strike="noStrike">
                          <a:solidFill>
                            <a:srgbClr val="000000"/>
                          </a:solidFill>
                          <a:effectLst/>
                          <a:latin typeface="ＭＳ 明朝"/>
                          <a:ea typeface="ＭＳ 明朝"/>
                        </a:rPr>
                        <a:t>件</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7133">
                <a:tc>
                  <a:txBody>
                    <a:bodyPr/>
                    <a:lstStyle/>
                    <a:p>
                      <a:pPr algn="l" fontAlgn="ctr"/>
                      <a:r>
                        <a:rPr lang="ja-JP" altLang="en-US" sz="1200" b="0" i="0" u="none" strike="noStrike">
                          <a:solidFill>
                            <a:srgbClr val="000000"/>
                          </a:solidFill>
                          <a:effectLst/>
                          <a:latin typeface="ＭＳ 明朝"/>
                          <a:ea typeface="ＭＳ 明朝"/>
                        </a:rPr>
                        <a:t>　高額レセプト件数割合</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0.7%</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7133">
                <a:tc>
                  <a:txBody>
                    <a:bodyPr/>
                    <a:lstStyle/>
                    <a:p>
                      <a:pPr algn="l" fontAlgn="ctr"/>
                      <a:r>
                        <a:rPr lang="ja-JP" altLang="en-US" sz="1200" b="0" i="0" u="none" strike="noStrike">
                          <a:solidFill>
                            <a:srgbClr val="000000"/>
                          </a:solidFill>
                          <a:effectLst/>
                          <a:latin typeface="ＭＳ 明朝"/>
                          <a:ea typeface="ＭＳ 明朝"/>
                        </a:rPr>
                        <a:t>　高額レセプト医療費割合</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32.6%</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 name="table105"/>
          <p:cNvGraphicFramePr>
            <a:graphicFrameLocks noGrp="1"/>
          </p:cNvGraphicFramePr>
          <p:nvPr>
            <p:extLst/>
          </p:nvPr>
        </p:nvGraphicFramePr>
        <p:xfrm>
          <a:off x="381000" y="1625600"/>
          <a:ext cx="6172200" cy="1422211"/>
        </p:xfrm>
        <a:graphic>
          <a:graphicData uri="http://schemas.openxmlformats.org/drawingml/2006/table">
            <a:tbl>
              <a:tblPr/>
              <a:tblGrid>
                <a:gridCol w="603232">
                  <a:extLst>
                    <a:ext uri="{9D8B030D-6E8A-4147-A177-3AD203B41FA5}">
                      <a16:colId xmlns:a16="http://schemas.microsoft.com/office/drawing/2014/main" val="20000"/>
                    </a:ext>
                  </a:extLst>
                </a:gridCol>
                <a:gridCol w="113653">
                  <a:extLst>
                    <a:ext uri="{9D8B030D-6E8A-4147-A177-3AD203B41FA5}">
                      <a16:colId xmlns:a16="http://schemas.microsoft.com/office/drawing/2014/main" val="20001"/>
                    </a:ext>
                  </a:extLst>
                </a:gridCol>
                <a:gridCol w="3619392">
                  <a:extLst>
                    <a:ext uri="{9D8B030D-6E8A-4147-A177-3AD203B41FA5}">
                      <a16:colId xmlns:a16="http://schemas.microsoft.com/office/drawing/2014/main" val="20002"/>
                    </a:ext>
                  </a:extLst>
                </a:gridCol>
                <a:gridCol w="1835923">
                  <a:extLst>
                    <a:ext uri="{9D8B030D-6E8A-4147-A177-3AD203B41FA5}">
                      <a16:colId xmlns:a16="http://schemas.microsoft.com/office/drawing/2014/main" val="20003"/>
                    </a:ext>
                  </a:extLst>
                </a:gridCol>
              </a:tblGrid>
              <a:tr h="349250">
                <a:tc gridSpan="3">
                  <a:txBody>
                    <a:bodyPr/>
                    <a:lstStyle/>
                    <a:p>
                      <a:pPr algn="l" fontAlgn="ctr"/>
                      <a:r>
                        <a:rPr lang="ja-JP" altLang="en-US" sz="1200" b="0" i="0" u="none" strike="noStrike">
                          <a:solidFill>
                            <a:srgbClr val="000000"/>
                          </a:solidFill>
                          <a:effectLst/>
                          <a:latin typeface="ＭＳ 明朝"/>
                          <a:ea typeface="ＭＳ 明朝"/>
                        </a:rPr>
                        <a:t>　高額レセプト発生患者の疾病傾向</a:t>
                      </a:r>
                      <a:br>
                        <a:rPr lang="ja-JP" altLang="en-US" sz="1200" b="0" i="0" u="none" strike="noStrike">
                          <a:solidFill>
                            <a:srgbClr val="000000"/>
                          </a:solidFill>
                          <a:effectLst/>
                          <a:latin typeface="ＭＳ 明朝"/>
                          <a:ea typeface="ＭＳ 明朝"/>
                        </a:rPr>
                      </a:br>
                      <a:r>
                        <a:rPr lang="ja-JP" altLang="en-US" sz="1200" b="0" i="0" u="none" strike="noStrike">
                          <a:solidFill>
                            <a:srgbClr val="000000"/>
                          </a:solidFill>
                          <a:effectLst/>
                          <a:latin typeface="ＭＳ 明朝"/>
                          <a:ea typeface="ＭＳ 明朝"/>
                        </a:rPr>
                        <a:t>　患者一人当たりの医療費順</a:t>
                      </a:r>
                      <a:r>
                        <a:rPr lang="en-US" altLang="ja-JP" sz="1200" b="0" i="0" u="none" strike="noStrike">
                          <a:solidFill>
                            <a:srgbClr val="000000"/>
                          </a:solidFill>
                          <a:effectLst/>
                          <a:latin typeface="ＭＳ 明朝"/>
                          <a:ea typeface="ＭＳ 明朝"/>
                        </a:rPr>
                        <a:t>(</a:t>
                      </a:r>
                      <a:r>
                        <a:rPr lang="ja-JP" altLang="en-US" sz="1200" b="0" i="0" u="none" strike="noStrike">
                          <a:solidFill>
                            <a:srgbClr val="000000"/>
                          </a:solidFill>
                          <a:effectLst/>
                          <a:latin typeface="ＭＳ 明朝"/>
                          <a:ea typeface="ＭＳ 明朝"/>
                        </a:rPr>
                        <a:t>中分類</a:t>
                      </a:r>
                      <a:r>
                        <a:rPr lang="en-US" altLang="ja-JP" sz="1200" b="0" i="0" u="none" strike="noStrike">
                          <a:solidFill>
                            <a:srgbClr val="000000"/>
                          </a:solidFill>
                          <a:effectLst/>
                          <a:latin typeface="ＭＳ 明朝"/>
                          <a:ea typeface="ＭＳ 明朝"/>
                        </a:rPr>
                        <a:t>)</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明朝"/>
                          <a:ea typeface="ＭＳ 明朝"/>
                        </a:rPr>
                        <a:t>患者一人当たりの医療費</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250">
                <a:tc>
                  <a:txBody>
                    <a:bodyPr/>
                    <a:lstStyle/>
                    <a:p>
                      <a:pPr algn="ctr" fontAlgn="ctr"/>
                      <a:r>
                        <a:rPr lang="en-US" altLang="ja-JP" sz="1200" b="0" i="0" u="none" strike="noStrike">
                          <a:solidFill>
                            <a:srgbClr val="000000"/>
                          </a:solidFill>
                          <a:effectLst/>
                          <a:latin typeface="ＭＳ 明朝"/>
                          <a:ea typeface="ＭＳ 明朝"/>
                        </a:rPr>
                        <a:t>1</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妊娠及び胎児発育に関連する障害</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13,029,710</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250">
                <a:tc>
                  <a:txBody>
                    <a:bodyPr/>
                    <a:lstStyle/>
                    <a:p>
                      <a:pPr algn="ctr" fontAlgn="ctr"/>
                      <a:r>
                        <a:rPr lang="en-US" altLang="ja-JP" sz="1200" b="0" i="0" u="none" strike="noStrike">
                          <a:solidFill>
                            <a:srgbClr val="000000"/>
                          </a:solidFill>
                          <a:effectLst/>
                          <a:latin typeface="ＭＳ 明朝"/>
                          <a:ea typeface="ＭＳ 明朝"/>
                        </a:rPr>
                        <a:t>2</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白血病</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12,462,330</a:t>
                      </a:r>
                      <a:r>
                        <a:rPr lang="ja-JP" altLang="en-US" sz="1200" b="0" i="0" u="none" strike="noStrike">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250">
                <a:tc>
                  <a:txBody>
                    <a:bodyPr/>
                    <a:lstStyle/>
                    <a:p>
                      <a:pPr algn="ctr" fontAlgn="ctr"/>
                      <a:r>
                        <a:rPr lang="en-US" altLang="ja-JP" sz="1200" b="0" i="0" u="none" strike="noStrike">
                          <a:solidFill>
                            <a:srgbClr val="000000"/>
                          </a:solidFill>
                          <a:effectLst/>
                          <a:latin typeface="ＭＳ 明朝"/>
                          <a:ea typeface="ＭＳ 明朝"/>
                        </a:rPr>
                        <a:t>3</a:t>
                      </a:r>
                      <a:r>
                        <a:rPr lang="ja-JP" altLang="en-US" sz="1200" b="0" i="0" u="none" strike="noStrike">
                          <a:solidFill>
                            <a:srgbClr val="000000"/>
                          </a:solidFill>
                          <a:effectLst/>
                          <a:latin typeface="ＭＳ 明朝"/>
                          <a:ea typeface="ＭＳ 明朝"/>
                        </a:rPr>
                        <a:t>位</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8701" marR="8701" marT="87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悪性リンパ腫</a:t>
                      </a:r>
                    </a:p>
                  </a:txBody>
                  <a:tcPr marL="8701" marR="8701" marT="87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12,343,090</a:t>
                      </a:r>
                      <a:r>
                        <a:rPr lang="ja-JP" altLang="en-US" sz="1200" b="0" i="0" u="none" strike="noStrike" dirty="0">
                          <a:solidFill>
                            <a:srgbClr val="000000"/>
                          </a:solidFill>
                          <a:effectLst/>
                          <a:latin typeface="ＭＳ 明朝"/>
                          <a:ea typeface="ＭＳ 明朝"/>
                        </a:rPr>
                        <a:t>円</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e106"/>
          <p:cNvGraphicFramePr>
            <a:graphicFrameLocks noGrp="1"/>
          </p:cNvGraphicFramePr>
          <p:nvPr>
            <p:extLst/>
          </p:nvPr>
        </p:nvGraphicFramePr>
        <p:xfrm>
          <a:off x="381000" y="3581400"/>
          <a:ext cx="4648200" cy="381000"/>
        </p:xfrm>
        <a:graphic>
          <a:graphicData uri="http://schemas.openxmlformats.org/drawingml/2006/table">
            <a:tbl>
              <a:tblPr/>
              <a:tblGrid>
                <a:gridCol w="2639719">
                  <a:extLst>
                    <a:ext uri="{9D8B030D-6E8A-4147-A177-3AD203B41FA5}">
                      <a16:colId xmlns:a16="http://schemas.microsoft.com/office/drawing/2014/main" val="20000"/>
                    </a:ext>
                  </a:extLst>
                </a:gridCol>
                <a:gridCol w="2008481">
                  <a:extLst>
                    <a:ext uri="{9D8B030D-6E8A-4147-A177-3AD203B41FA5}">
                      <a16:colId xmlns:a16="http://schemas.microsoft.com/office/drawing/2014/main" val="20001"/>
                    </a:ext>
                  </a:extLst>
                </a:gridCol>
              </a:tblGrid>
              <a:tr h="381000">
                <a:tc>
                  <a:txBody>
                    <a:bodyPr/>
                    <a:lstStyle/>
                    <a:p>
                      <a:pPr algn="l" fontAlgn="ctr"/>
                      <a:r>
                        <a:rPr lang="zh-TW" altLang="en-US" sz="1200" b="0" i="0" u="none" strike="noStrike">
                          <a:solidFill>
                            <a:srgbClr val="000000"/>
                          </a:solidFill>
                          <a:effectLst/>
                          <a:latin typeface="ＭＳ 明朝"/>
                          <a:ea typeface="ＭＳ 明朝"/>
                        </a:rPr>
                        <a:t>　健診異常値放置者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300</a:t>
                      </a:r>
                      <a:r>
                        <a:rPr lang="ja-JP" altLang="en-US" sz="1200" b="0" i="0" u="none" strike="noStrike" dirty="0">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107"/>
          <p:cNvGraphicFramePr>
            <a:graphicFrameLocks noGrp="1"/>
          </p:cNvGraphicFramePr>
          <p:nvPr>
            <p:extLst/>
          </p:nvPr>
        </p:nvGraphicFramePr>
        <p:xfrm>
          <a:off x="381000" y="4495800"/>
          <a:ext cx="4648200" cy="381000"/>
        </p:xfrm>
        <a:graphic>
          <a:graphicData uri="http://schemas.openxmlformats.org/drawingml/2006/table">
            <a:tbl>
              <a:tblPr/>
              <a:tblGrid>
                <a:gridCol w="2639719">
                  <a:extLst>
                    <a:ext uri="{9D8B030D-6E8A-4147-A177-3AD203B41FA5}">
                      <a16:colId xmlns:a16="http://schemas.microsoft.com/office/drawing/2014/main" val="20000"/>
                    </a:ext>
                  </a:extLst>
                </a:gridCol>
                <a:gridCol w="2008481">
                  <a:extLst>
                    <a:ext uri="{9D8B030D-6E8A-4147-A177-3AD203B41FA5}">
                      <a16:colId xmlns:a16="http://schemas.microsoft.com/office/drawing/2014/main" val="20001"/>
                    </a:ext>
                  </a:extLst>
                </a:gridCol>
              </a:tblGrid>
              <a:tr h="381000">
                <a:tc>
                  <a:txBody>
                    <a:bodyPr/>
                    <a:lstStyle/>
                    <a:p>
                      <a:pPr algn="l" fontAlgn="ctr"/>
                      <a:r>
                        <a:rPr lang="zh-TW" altLang="en-US" sz="1200" b="0" i="0" u="none" strike="noStrike">
                          <a:solidFill>
                            <a:srgbClr val="000000"/>
                          </a:solidFill>
                          <a:effectLst/>
                          <a:latin typeface="ＭＳ 明朝"/>
                          <a:ea typeface="ＭＳ 明朝"/>
                        </a:rPr>
                        <a:t>　生活習慣病治療中断者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13</a:t>
                      </a:r>
                      <a:r>
                        <a:rPr lang="ja-JP" altLang="en-US" sz="1200" b="0" i="0" u="none" strike="noStrike" dirty="0">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108"/>
          <p:cNvGraphicFramePr>
            <a:graphicFrameLocks noGrp="1"/>
          </p:cNvGraphicFramePr>
          <p:nvPr>
            <p:extLst/>
          </p:nvPr>
        </p:nvGraphicFramePr>
        <p:xfrm>
          <a:off x="381000" y="5422900"/>
          <a:ext cx="4648201" cy="762000"/>
        </p:xfrm>
        <a:graphic>
          <a:graphicData uri="http://schemas.openxmlformats.org/drawingml/2006/table">
            <a:tbl>
              <a:tblPr/>
              <a:tblGrid>
                <a:gridCol w="1318052">
                  <a:extLst>
                    <a:ext uri="{9D8B030D-6E8A-4147-A177-3AD203B41FA5}">
                      <a16:colId xmlns:a16="http://schemas.microsoft.com/office/drawing/2014/main" val="20000"/>
                    </a:ext>
                  </a:extLst>
                </a:gridCol>
                <a:gridCol w="662209">
                  <a:extLst>
                    <a:ext uri="{9D8B030D-6E8A-4147-A177-3AD203B41FA5}">
                      <a16:colId xmlns:a16="http://schemas.microsoft.com/office/drawing/2014/main" val="20001"/>
                    </a:ext>
                  </a:extLst>
                </a:gridCol>
                <a:gridCol w="662209">
                  <a:extLst>
                    <a:ext uri="{9D8B030D-6E8A-4147-A177-3AD203B41FA5}">
                      <a16:colId xmlns:a16="http://schemas.microsoft.com/office/drawing/2014/main" val="20002"/>
                    </a:ext>
                  </a:extLst>
                </a:gridCol>
                <a:gridCol w="2005731">
                  <a:extLst>
                    <a:ext uri="{9D8B030D-6E8A-4147-A177-3AD203B41FA5}">
                      <a16:colId xmlns:a16="http://schemas.microsoft.com/office/drawing/2014/main" val="20003"/>
                    </a:ext>
                  </a:extLst>
                </a:gridCol>
              </a:tblGrid>
              <a:tr h="381000">
                <a:tc>
                  <a:txBody>
                    <a:bodyPr/>
                    <a:lstStyle/>
                    <a:p>
                      <a:pPr algn="l" fontAlgn="ctr"/>
                      <a:r>
                        <a:rPr lang="ja-JP" altLang="en-US" sz="1200" b="0" i="0" u="none" strike="noStrike">
                          <a:solidFill>
                            <a:srgbClr val="000000"/>
                          </a:solidFill>
                          <a:effectLst/>
                          <a:latin typeface="ＭＳ 明朝"/>
                          <a:ea typeface="ＭＳ 明朝"/>
                        </a:rPr>
                        <a:t>　人工透析患者</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明朝"/>
                          <a:ea typeface="ＭＳ 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16</a:t>
                      </a:r>
                      <a:r>
                        <a:rPr lang="ja-JP" altLang="en-US" sz="1200" b="0" i="0" u="none" strike="noStrike">
                          <a:solidFill>
                            <a:srgbClr val="000000"/>
                          </a:solidFill>
                          <a:effectLst/>
                          <a:latin typeface="ＭＳ 明朝"/>
                          <a:ea typeface="ＭＳ 明朝"/>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gridSpan="2">
                  <a:txBody>
                    <a:bodyPr/>
                    <a:lstStyle/>
                    <a:p>
                      <a:pPr algn="l" fontAlgn="ctr"/>
                      <a:r>
                        <a:rPr lang="ja-JP" altLang="en-US" sz="1200" b="0" i="0" u="none" strike="noStrike">
                          <a:solidFill>
                            <a:srgbClr val="000000"/>
                          </a:solidFill>
                          <a:effectLst/>
                          <a:latin typeface="ＭＳ 明朝"/>
                          <a:ea typeface="ＭＳ 明朝"/>
                        </a:rPr>
                        <a:t>　　</a:t>
                      </a:r>
                      <a:r>
                        <a:rPr lang="en-US" altLang="ja-JP" sz="1200" b="0" i="0" u="none" strike="noStrike">
                          <a:solidFill>
                            <a:srgbClr val="000000"/>
                          </a:solidFill>
                          <a:effectLst/>
                          <a:latin typeface="ＭＳ 明朝"/>
                          <a:ea typeface="ＭＳ 明朝"/>
                        </a:rPr>
                        <a:t>(Ⅱ</a:t>
                      </a:r>
                      <a:r>
                        <a:rPr lang="ja-JP" altLang="en-US" sz="1200" b="0" i="0" u="none" strike="noStrike">
                          <a:solidFill>
                            <a:srgbClr val="000000"/>
                          </a:solidFill>
                          <a:effectLst/>
                          <a:latin typeface="ＭＳ 明朝"/>
                          <a:ea typeface="ＭＳ 明朝"/>
                        </a:rPr>
                        <a:t>型糖尿病起因患者</a:t>
                      </a:r>
                      <a:r>
                        <a:rPr lang="en-US" altLang="ja-JP" sz="1200" b="0" i="0" u="none" strike="noStrike">
                          <a:solidFill>
                            <a:srgbClr val="000000"/>
                          </a:solidFill>
                          <a:effectLst/>
                          <a:latin typeface="ＭＳ 明朝"/>
                          <a:ea typeface="ＭＳ 明朝"/>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明朝"/>
                          <a:ea typeface="ＭＳ 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12</a:t>
                      </a:r>
                      <a:r>
                        <a:rPr lang="ja-JP" altLang="en-US" sz="1200" b="0" i="0" u="none" strike="noStrike" dirty="0">
                          <a:solidFill>
                            <a:srgbClr val="000000"/>
                          </a:solidFill>
                          <a:effectLst/>
                          <a:latin typeface="ＭＳ 明朝"/>
                          <a:ea typeface="ＭＳ 明朝"/>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109"/>
          <p:cNvGraphicFramePr>
            <a:graphicFrameLocks noGrp="1"/>
          </p:cNvGraphicFramePr>
          <p:nvPr>
            <p:extLst/>
          </p:nvPr>
        </p:nvGraphicFramePr>
        <p:xfrm>
          <a:off x="381000" y="6731000"/>
          <a:ext cx="4648200" cy="1143000"/>
        </p:xfrm>
        <a:graphic>
          <a:graphicData uri="http://schemas.openxmlformats.org/drawingml/2006/table">
            <a:tbl>
              <a:tblPr/>
              <a:tblGrid>
                <a:gridCol w="2639719">
                  <a:extLst>
                    <a:ext uri="{9D8B030D-6E8A-4147-A177-3AD203B41FA5}">
                      <a16:colId xmlns:a16="http://schemas.microsoft.com/office/drawing/2014/main" val="20000"/>
                    </a:ext>
                  </a:extLst>
                </a:gridCol>
                <a:gridCol w="2008481">
                  <a:extLst>
                    <a:ext uri="{9D8B030D-6E8A-4147-A177-3AD203B41FA5}">
                      <a16:colId xmlns:a16="http://schemas.microsoft.com/office/drawing/2014/main" val="20001"/>
                    </a:ext>
                  </a:extLst>
                </a:gridCol>
              </a:tblGrid>
              <a:tr h="381000">
                <a:tc>
                  <a:txBody>
                    <a:bodyPr/>
                    <a:lstStyle/>
                    <a:p>
                      <a:pPr algn="l" fontAlgn="ctr"/>
                      <a:r>
                        <a:rPr lang="zh-TW" altLang="en-US" sz="1200" b="0" i="0" u="none" strike="noStrike">
                          <a:solidFill>
                            <a:srgbClr val="000000"/>
                          </a:solidFill>
                          <a:effectLst/>
                          <a:latin typeface="ＭＳ 明朝"/>
                          <a:ea typeface="ＭＳ 明朝"/>
                        </a:rPr>
                        <a:t>　重複受診者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31</a:t>
                      </a:r>
                      <a:r>
                        <a:rPr lang="ja-JP" altLang="en-US" sz="1200" b="0" i="0" u="none" strike="noStrike">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ctr"/>
                      <a:r>
                        <a:rPr lang="zh-TW" altLang="en-US" sz="1200" b="0" i="0" u="none" strike="noStrike">
                          <a:solidFill>
                            <a:srgbClr val="000000"/>
                          </a:solidFill>
                          <a:effectLst/>
                          <a:latin typeface="ＭＳ 明朝"/>
                          <a:ea typeface="ＭＳ 明朝"/>
                        </a:rPr>
                        <a:t>　頻回受診者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明朝"/>
                          <a:ea typeface="ＭＳ 明朝"/>
                        </a:rPr>
                        <a:t>105</a:t>
                      </a:r>
                      <a:r>
                        <a:rPr lang="ja-JP" altLang="en-US" sz="1200" b="0" i="0" u="none" strike="noStrike">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ctr"/>
                      <a:r>
                        <a:rPr lang="zh-TW" altLang="en-US" sz="1200" b="0" i="0" u="none" strike="noStrike">
                          <a:solidFill>
                            <a:srgbClr val="000000"/>
                          </a:solidFill>
                          <a:effectLst/>
                          <a:latin typeface="ＭＳ 明朝"/>
                          <a:ea typeface="ＭＳ 明朝"/>
                        </a:rPr>
                        <a:t>　重複服薬者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70</a:t>
                      </a:r>
                      <a:r>
                        <a:rPr lang="ja-JP" altLang="en-US" sz="1200" b="0" i="0" u="none" strike="noStrike" dirty="0">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1418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20EA04B-0610-44E1-BBA9-CB539F9A7CEB}" type="slidenum">
              <a:rPr kumimoji="1" lang="ja-JP" altLang="en-US" smtClean="0"/>
              <a:pPr/>
              <a:t>65</a:t>
            </a:fld>
            <a:endParaRPr kumimoji="1" lang="ja-JP" altLang="en-US" dirty="0"/>
          </a:p>
        </p:txBody>
      </p:sp>
      <p:sp>
        <p:nvSpPr>
          <p:cNvPr id="8" name="タイトル 1"/>
          <p:cNvSpPr txBox="1">
            <a:spLocks noChangeAspect="1"/>
          </p:cNvSpPr>
          <p:nvPr/>
        </p:nvSpPr>
        <p:spPr>
          <a:xfrm>
            <a:off x="381000" y="190500"/>
            <a:ext cx="6120680" cy="288032"/>
          </a:xfrm>
          <a:prstGeom prst="rect">
            <a:avLst/>
          </a:prstGeom>
          <a:ln>
            <a:noFill/>
          </a:ln>
        </p:spPr>
        <p:txBody>
          <a:bodyPr vert="horz" lIns="0" tIns="45720" rIns="91440" bIns="45720" rtlCol="0" anchor="t">
            <a:noAutofit/>
          </a:bodyPr>
          <a:lstStyle/>
          <a:p>
            <a:r>
              <a:rPr lang="en-US" altLang="ja-JP" sz="1300" dirty="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ジェネリック医薬品普及率　数量ベース</a:t>
            </a:r>
            <a:r>
              <a:rPr lang="en-US" altLang="ja-JP" sz="1300" dirty="0">
                <a:latin typeface="ＭＳ 明朝" panose="02020609040205080304" pitchFamily="17" charset="-128"/>
                <a:ea typeface="ＭＳ 明朝" panose="02020609040205080304" pitchFamily="17" charset="-128"/>
              </a:rPr>
              <a:t>】</a:t>
            </a:r>
          </a:p>
        </p:txBody>
      </p:sp>
      <p:sp>
        <p:nvSpPr>
          <p:cNvPr id="9" name="タイトル 1"/>
          <p:cNvSpPr txBox="1">
            <a:spLocks noChangeAspect="1"/>
          </p:cNvSpPr>
          <p:nvPr/>
        </p:nvSpPr>
        <p:spPr>
          <a:xfrm>
            <a:off x="381000" y="2003462"/>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服薬状況</a:t>
            </a:r>
            <a:r>
              <a:rPr lang="en-US" altLang="ja-JP" sz="1300" dirty="0">
                <a:latin typeface="ＭＳ 明朝"/>
                <a:ea typeface="ＭＳ 明朝"/>
                <a:cs typeface="+mj-cs"/>
              </a:rPr>
              <a:t>】</a:t>
            </a:r>
          </a:p>
        </p:txBody>
      </p:sp>
      <p:sp>
        <p:nvSpPr>
          <p:cNvPr id="10" name="タイトル 1"/>
          <p:cNvSpPr txBox="1">
            <a:spLocks noChangeAspect="1"/>
          </p:cNvSpPr>
          <p:nvPr/>
        </p:nvSpPr>
        <p:spPr>
          <a:xfrm>
            <a:off x="381000" y="1091866"/>
            <a:ext cx="6120680" cy="288032"/>
          </a:xfrm>
          <a:prstGeom prst="rect">
            <a:avLst/>
          </a:prstGeom>
          <a:ln>
            <a:noFill/>
          </a:ln>
        </p:spPr>
        <p:txBody>
          <a:bodyPr vert="horz" lIns="0" tIns="45720" rIns="91440" bIns="45720" rtlCol="0" anchor="t">
            <a:noAutofit/>
          </a:bodyPr>
          <a:lstStyle/>
          <a:p>
            <a:pPr marL="90488" indent="-90488">
              <a:lnSpc>
                <a:spcPts val="1600"/>
              </a:lnSpc>
              <a:spcBef>
                <a:spcPct val="0"/>
              </a:spcBef>
            </a:pPr>
            <a:r>
              <a:rPr lang="en-US" altLang="ja-JP" sz="1300" dirty="0">
                <a:latin typeface="ＭＳ 明朝"/>
                <a:ea typeface="ＭＳ 明朝"/>
                <a:cs typeface="+mj-cs"/>
              </a:rPr>
              <a:t>【</a:t>
            </a:r>
            <a:r>
              <a:rPr lang="ja-JP" altLang="en-US" sz="1300" dirty="0">
                <a:latin typeface="ＭＳ 明朝"/>
                <a:ea typeface="ＭＳ 明朝"/>
                <a:cs typeface="+mj-cs"/>
              </a:rPr>
              <a:t>薬剤併用禁忌の発生状況</a:t>
            </a:r>
            <a:r>
              <a:rPr lang="en-US" altLang="ja-JP" sz="1300" dirty="0">
                <a:latin typeface="ＭＳ 明朝"/>
                <a:ea typeface="ＭＳ 明朝"/>
                <a:cs typeface="+mj-cs"/>
              </a:rPr>
              <a:t>】</a:t>
            </a:r>
          </a:p>
        </p:txBody>
      </p:sp>
      <p:graphicFrame>
        <p:nvGraphicFramePr>
          <p:cNvPr id="2" name="table110"/>
          <p:cNvGraphicFramePr>
            <a:graphicFrameLocks noGrp="1"/>
          </p:cNvGraphicFramePr>
          <p:nvPr>
            <p:extLst/>
          </p:nvPr>
        </p:nvGraphicFramePr>
        <p:xfrm>
          <a:off x="381000" y="482600"/>
          <a:ext cx="4648200" cy="381000"/>
        </p:xfrm>
        <a:graphic>
          <a:graphicData uri="http://schemas.openxmlformats.org/drawingml/2006/table">
            <a:tbl>
              <a:tblPr/>
              <a:tblGrid>
                <a:gridCol w="2635578">
                  <a:extLst>
                    <a:ext uri="{9D8B030D-6E8A-4147-A177-3AD203B41FA5}">
                      <a16:colId xmlns:a16="http://schemas.microsoft.com/office/drawing/2014/main" val="20000"/>
                    </a:ext>
                  </a:extLst>
                </a:gridCol>
                <a:gridCol w="2012622">
                  <a:extLst>
                    <a:ext uri="{9D8B030D-6E8A-4147-A177-3AD203B41FA5}">
                      <a16:colId xmlns:a16="http://schemas.microsoft.com/office/drawing/2014/main" val="20001"/>
                    </a:ext>
                  </a:extLst>
                </a:gridCol>
              </a:tblGrid>
              <a:tr h="381000">
                <a:tc>
                  <a:txBody>
                    <a:bodyPr/>
                    <a:lstStyle/>
                    <a:p>
                      <a:pPr algn="l" fontAlgn="ctr"/>
                      <a:r>
                        <a:rPr lang="ja-JP" altLang="en-US" sz="1200" b="0" i="0" u="none" strike="noStrike">
                          <a:solidFill>
                            <a:srgbClr val="000000"/>
                          </a:solidFill>
                          <a:effectLst/>
                          <a:latin typeface="ＭＳ 明朝"/>
                          <a:ea typeface="ＭＳ 明朝"/>
                        </a:rPr>
                        <a:t>　ジェネリック医薬品普及率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table111"/>
          <p:cNvGraphicFramePr>
            <a:graphicFrameLocks noGrp="1"/>
          </p:cNvGraphicFramePr>
          <p:nvPr>
            <p:extLst/>
          </p:nvPr>
        </p:nvGraphicFramePr>
        <p:xfrm>
          <a:off x="381000" y="1384300"/>
          <a:ext cx="4648200" cy="381000"/>
        </p:xfrm>
        <a:graphic>
          <a:graphicData uri="http://schemas.openxmlformats.org/drawingml/2006/table">
            <a:tbl>
              <a:tblPr/>
              <a:tblGrid>
                <a:gridCol w="2635578">
                  <a:extLst>
                    <a:ext uri="{9D8B030D-6E8A-4147-A177-3AD203B41FA5}">
                      <a16:colId xmlns:a16="http://schemas.microsoft.com/office/drawing/2014/main" val="20000"/>
                    </a:ext>
                  </a:extLst>
                </a:gridCol>
                <a:gridCol w="2012622">
                  <a:extLst>
                    <a:ext uri="{9D8B030D-6E8A-4147-A177-3AD203B41FA5}">
                      <a16:colId xmlns:a16="http://schemas.microsoft.com/office/drawing/2014/main" val="20001"/>
                    </a:ext>
                  </a:extLst>
                </a:gridCol>
              </a:tblGrid>
              <a:tr h="381000">
                <a:tc>
                  <a:txBody>
                    <a:bodyPr/>
                    <a:lstStyle/>
                    <a:p>
                      <a:pPr algn="l" fontAlgn="ctr"/>
                      <a:r>
                        <a:rPr lang="zh-TW" altLang="en-US" sz="1200" b="0" i="0" u="none" strike="noStrike">
                          <a:solidFill>
                            <a:srgbClr val="000000"/>
                          </a:solidFill>
                          <a:effectLst/>
                          <a:latin typeface="ＭＳ 明朝"/>
                          <a:ea typeface="ＭＳ 明朝"/>
                        </a:rPr>
                        <a:t>　薬剤併用禁忌対象者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120</a:t>
                      </a:r>
                      <a:r>
                        <a:rPr lang="ja-JP" altLang="en-US" sz="1200" b="0" i="0" u="none" strike="noStrike" dirty="0">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112"/>
          <p:cNvGraphicFramePr>
            <a:graphicFrameLocks noGrp="1"/>
          </p:cNvGraphicFramePr>
          <p:nvPr>
            <p:extLst/>
          </p:nvPr>
        </p:nvGraphicFramePr>
        <p:xfrm>
          <a:off x="381000" y="2298700"/>
          <a:ext cx="4648200" cy="381000"/>
        </p:xfrm>
        <a:graphic>
          <a:graphicData uri="http://schemas.openxmlformats.org/drawingml/2006/table">
            <a:tbl>
              <a:tblPr/>
              <a:tblGrid>
                <a:gridCol w="2635578">
                  <a:extLst>
                    <a:ext uri="{9D8B030D-6E8A-4147-A177-3AD203B41FA5}">
                      <a16:colId xmlns:a16="http://schemas.microsoft.com/office/drawing/2014/main" val="20000"/>
                    </a:ext>
                  </a:extLst>
                </a:gridCol>
                <a:gridCol w="2012622">
                  <a:extLst>
                    <a:ext uri="{9D8B030D-6E8A-4147-A177-3AD203B41FA5}">
                      <a16:colId xmlns:a16="http://schemas.microsoft.com/office/drawing/2014/main" val="20001"/>
                    </a:ext>
                  </a:extLst>
                </a:gridCol>
              </a:tblGrid>
              <a:tr h="381000">
                <a:tc>
                  <a:txBody>
                    <a:bodyPr/>
                    <a:lstStyle/>
                    <a:p>
                      <a:pPr algn="l" fontAlgn="ctr"/>
                      <a:r>
                        <a:rPr lang="zh-TW" altLang="en-US" sz="1200" b="0" i="0" u="none" strike="noStrike">
                          <a:solidFill>
                            <a:srgbClr val="000000"/>
                          </a:solidFill>
                          <a:effectLst/>
                          <a:latin typeface="ＭＳ 明朝"/>
                          <a:ea typeface="ＭＳ 明朝"/>
                        </a:rPr>
                        <a:t>　長期多剤服薬者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明朝"/>
                          <a:ea typeface="ＭＳ 明朝"/>
                        </a:rPr>
                        <a:t>271</a:t>
                      </a:r>
                      <a:r>
                        <a:rPr lang="ja-JP" altLang="en-US" sz="1200" b="0" i="0" u="none" strike="noStrike" dirty="0">
                          <a:solidFill>
                            <a:srgbClr val="000000"/>
                          </a:solidFill>
                          <a:effectLst/>
                          <a:latin typeface="ＭＳ 明朝"/>
                          <a:ea typeface="ＭＳ 明朝"/>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1824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noChangeAspect="1"/>
          </p:cNvSpPr>
          <p:nvPr/>
        </p:nvSpPr>
        <p:spPr>
          <a:xfrm>
            <a:off x="381000" y="126998"/>
            <a:ext cx="6120000" cy="348713"/>
          </a:xfrm>
          <a:prstGeom prst="rect">
            <a:avLst/>
          </a:prstGeom>
          <a:ln>
            <a:noFill/>
          </a:ln>
        </p:spPr>
        <p:txBody>
          <a:bodyPr vert="horz" lIns="0" tIns="45720" rIns="0" bIns="45720" rtlCol="0" anchor="t">
            <a:noAutofit/>
          </a:bodyPr>
          <a:lstStyle/>
          <a:p>
            <a:pPr>
              <a:spcBef>
                <a:spcPct val="0"/>
              </a:spcBef>
            </a:pPr>
            <a:r>
              <a:rPr lang="en-US" altLang="ja-JP" sz="1400" dirty="0">
                <a:latin typeface="ＭＳ 明朝" panose="02020609040205080304" pitchFamily="17" charset="-128"/>
                <a:ea typeface="ＭＳ 明朝" panose="02020609040205080304" pitchFamily="17" charset="-128"/>
                <a:cs typeface="+mj-cs"/>
              </a:rPr>
              <a:t>(2)</a:t>
            </a:r>
            <a:r>
              <a:rPr lang="ja-JP" altLang="en-US" sz="1400" dirty="0">
                <a:latin typeface="ＭＳ 明朝" panose="02020609040205080304" pitchFamily="17" charset="-128"/>
                <a:ea typeface="ＭＳ 明朝" panose="02020609040205080304" pitchFamily="17" charset="-128"/>
                <a:cs typeface="+mj-cs"/>
              </a:rPr>
              <a:t>分析結果に基づく課題とその対策</a:t>
            </a:r>
            <a:endParaRPr lang="en-US" altLang="ja-JP" sz="1400" dirty="0">
              <a:latin typeface="ＭＳ 明朝" panose="02020609040205080304" pitchFamily="17" charset="-128"/>
              <a:ea typeface="ＭＳ 明朝" panose="02020609040205080304" pitchFamily="17" charset="-128"/>
              <a:cs typeface="+mj-cs"/>
            </a:endParaRPr>
          </a:p>
        </p:txBody>
      </p:sp>
      <p:sp>
        <p:nvSpPr>
          <p:cNvPr id="15" name="タイトル_小_1_3_3"/>
          <p:cNvSpPr txBox="1">
            <a:spLocks noChangeAspect="1"/>
          </p:cNvSpPr>
          <p:nvPr/>
        </p:nvSpPr>
        <p:spPr>
          <a:xfrm>
            <a:off x="381000" y="565743"/>
            <a:ext cx="6120000"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ctr" anchorCtr="0">
            <a:spAutoFit/>
          </a:bodyPr>
          <a:lstStyle/>
          <a:p>
            <a:r>
              <a:rPr lang="ja-JP" altLang="en-US" sz="1200" dirty="0">
                <a:latin typeface="ＭＳ 明朝" panose="02020609040205080304" pitchFamily="17" charset="-128"/>
                <a:ea typeface="ＭＳ 明朝" panose="02020609040205080304" pitchFamily="17" charset="-128"/>
              </a:rPr>
              <a:t>分析結果からみた課題と対策</a:t>
            </a:r>
            <a:endParaRPr lang="ja-JP" altLang="ja-JP" sz="1200" dirty="0">
              <a:latin typeface="ＭＳ 明朝" panose="02020609040205080304" pitchFamily="17" charset="-128"/>
              <a:ea typeface="ＭＳ 明朝" panose="02020609040205080304" pitchFamily="17" charset="-128"/>
            </a:endParaRP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66</a:t>
            </a:fld>
            <a:endParaRPr kumimoji="1" lang="ja-JP" altLang="en-US" dirty="0">
              <a:latin typeface="ＭＳ 明朝"/>
              <a:ea typeface="ＭＳ 明朝"/>
            </a:endParaRPr>
          </a:p>
        </p:txBody>
      </p:sp>
      <p:graphicFrame>
        <p:nvGraphicFramePr>
          <p:cNvPr id="8" name="表 7"/>
          <p:cNvGraphicFramePr>
            <a:graphicFrameLocks noGrp="1" noChangeAspect="1"/>
          </p:cNvGraphicFramePr>
          <p:nvPr>
            <p:extLst/>
          </p:nvPr>
        </p:nvGraphicFramePr>
        <p:xfrm>
          <a:off x="381000" y="866194"/>
          <a:ext cx="6096000" cy="7156800"/>
        </p:xfrm>
        <a:graphic>
          <a:graphicData uri="http://schemas.openxmlformats.org/drawingml/2006/table">
            <a:tbl>
              <a:tblPr firstRow="1" bandRow="1">
                <a:tableStyleId>{5C22544A-7EE6-4342-B048-85BDC9FD1C3A}</a:tableStyleId>
              </a:tblPr>
              <a:tblGrid>
                <a:gridCol w="4608286">
                  <a:extLst>
                    <a:ext uri="{9D8B030D-6E8A-4147-A177-3AD203B41FA5}">
                      <a16:colId xmlns:a16="http://schemas.microsoft.com/office/drawing/2014/main" val="20000"/>
                    </a:ext>
                  </a:extLst>
                </a:gridCol>
                <a:gridCol w="1487714">
                  <a:extLst>
                    <a:ext uri="{9D8B030D-6E8A-4147-A177-3AD203B41FA5}">
                      <a16:colId xmlns:a16="http://schemas.microsoft.com/office/drawing/2014/main" val="20002"/>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課題と対策</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対策となる事業</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◆特定健康診査受診率及び特定保健指導実施率</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　疾病大分類や疾病中分類において生活習慣病患者が多数存在し、医療費も多額である。特定健康診査の受診率向上を図り、必要な人に特定保健指導を行うことにより生活習慣病を予防する必要がある。</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・特定健康診査の受診</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勧奨</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r>
                        <a:rPr kumimoji="1"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・特定保健指導の実施</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l" fontAlgn="ct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8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◆健診異常値放置者･生活習慣病治療中断者</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　健診異常値放置者、生活習慣病治療中断者が存在する。医療機関への受診勧奨を行うことで適切な医療につなぎ重症化を予防する</a:t>
                      </a:r>
                      <a:r>
                        <a:rPr lang="ja-JP" altLang="en-US" sz="1000" dirty="0">
                          <a:latin typeface="ＭＳ 明朝" panose="02020609040205080304" pitchFamily="17" charset="-128"/>
                          <a:ea typeface="ＭＳ 明朝" panose="02020609040205080304" pitchFamily="17" charset="-128"/>
                        </a:rPr>
                        <a:t>。</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・健診異常値放置者</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受診勧奨</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・生活習慣病治療中断者</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受診勧奨</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l" fontAlgn="ct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8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◆糖尿病性腎症</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　人工透析患者のうち</a:t>
                      </a:r>
                      <a:r>
                        <a:rPr lang="en-US" altLang="ja-JP" sz="1000" b="0" i="0" u="none" strike="noStrike" dirty="0">
                          <a:solidFill>
                            <a:srgbClr val="000000"/>
                          </a:solidFill>
                          <a:effectLst/>
                          <a:latin typeface="ＭＳ 明朝"/>
                          <a:ea typeface="ＭＳ 明朝"/>
                        </a:rPr>
                        <a:t>Ⅱ</a:t>
                      </a:r>
                      <a:r>
                        <a:rPr lang="ja-JP" altLang="en-US" sz="1000" b="0" i="0" u="none" strike="noStrike" dirty="0">
                          <a:solidFill>
                            <a:srgbClr val="000000"/>
                          </a:solidFill>
                          <a:effectLst/>
                          <a:latin typeface="ＭＳ 明朝"/>
                          <a:ea typeface="ＭＳ 明朝"/>
                        </a:rPr>
                        <a:t>型糖尿病起因</a:t>
                      </a:r>
                      <a:r>
                        <a:rPr kumimoji="1" lang="ja-JP" altLang="en-US" sz="1000" b="0" dirty="0">
                          <a:solidFill>
                            <a:schemeClr val="dk1"/>
                          </a:solidFill>
                          <a:latin typeface="ＭＳ 明朝" panose="02020609040205080304" pitchFamily="17" charset="-128"/>
                          <a:ea typeface="ＭＳ 明朝" panose="02020609040205080304" pitchFamily="17" charset="-128"/>
                        </a:rPr>
                        <a:t>の患者が存在する。糖尿病は進行すると腎症に至り透析が必要になる。そこで早期に保健指導を行い生活習慣を改善することで、腎症の悪化を遅延させることができると考える</a:t>
                      </a:r>
                      <a:r>
                        <a:rPr lang="ja-JP" altLang="en-US" sz="1000" dirty="0">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・糖尿病性腎症</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重症化予防</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986400">
                <a:tc>
                  <a:txBody>
                    <a:bodyPr/>
                    <a:lstStyle/>
                    <a:p>
                      <a:pPr algn="l" rtl="0" fontAlgn="ctr"/>
                      <a:r>
                        <a:rPr kumimoji="1" lang="ja-JP" altLang="en-US" sz="1000" b="0" dirty="0">
                          <a:solidFill>
                            <a:schemeClr val="tx1"/>
                          </a:solidFill>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重複･頻回受診者、重複服薬者</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rtl="0" fontAlgn="ctr"/>
                      <a:r>
                        <a:rPr kumimoji="1" lang="ja-JP" altLang="en-US" sz="1000" b="0" dirty="0">
                          <a:solidFill>
                            <a:schemeClr val="tx1"/>
                          </a:solidFill>
                          <a:latin typeface="ＭＳ 明朝" panose="02020609040205080304" pitchFamily="17" charset="-128"/>
                          <a:ea typeface="ＭＳ 明朝" panose="02020609040205080304" pitchFamily="17" charset="-128"/>
                        </a:rPr>
                        <a:t>　重複受診者、頻回受診者、重複服薬者が多数存在し、それらの患者を正しい受診行動に導く指導が必要である。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・受診行動適正化指導</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8640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◆ジェネリック医薬品の普及率</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r>
                        <a:rPr kumimoji="1" lang="ja-JP" altLang="en-US" sz="1000" b="0" dirty="0">
                          <a:solidFill>
                            <a:schemeClr val="tx1"/>
                          </a:solidFill>
                          <a:latin typeface="ＭＳ 明朝" panose="02020609040205080304" pitchFamily="17" charset="-128"/>
                          <a:ea typeface="ＭＳ 明朝" panose="02020609040205080304" pitchFamily="17" charset="-128"/>
                        </a:rPr>
                        <a:t>　国が定める現在の目標</a:t>
                      </a:r>
                      <a:r>
                        <a:rPr kumimoji="1" lang="en-US" altLang="ja-JP" sz="1000" b="0" dirty="0">
                          <a:solidFill>
                            <a:schemeClr val="tx1"/>
                          </a:solidFill>
                          <a:latin typeface="ＭＳ 明朝" panose="02020609040205080304" pitchFamily="17" charset="-128"/>
                          <a:ea typeface="ＭＳ 明朝" panose="02020609040205080304" pitchFamily="17" charset="-128"/>
                        </a:rPr>
                        <a:t>(80%</a:t>
                      </a:r>
                      <a:r>
                        <a:rPr kumimoji="1" lang="ja-JP" altLang="en-US" sz="1000" b="0" dirty="0">
                          <a:solidFill>
                            <a:schemeClr val="tx1"/>
                          </a:solidFill>
                          <a:latin typeface="ＭＳ 明朝" panose="02020609040205080304" pitchFamily="17" charset="-128"/>
                          <a:ea typeface="ＭＳ 明朝" panose="02020609040205080304" pitchFamily="17" charset="-128"/>
                        </a:rPr>
                        <a:t>以上</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と比較して低いため、切り替え勧奨を行う必要がある。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差額通知</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8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a:t>
                      </a:r>
                      <a:r>
                        <a:rPr lang="ja-JP" altLang="en-US" sz="1000" dirty="0">
                          <a:latin typeface="ＭＳ 明朝"/>
                          <a:ea typeface="ＭＳ 明朝"/>
                          <a:cs typeface="Times New Roman" pitchFamily="18" charset="0"/>
                        </a:rPr>
                        <a:t>薬剤併用禁忌</a:t>
                      </a:r>
                      <a:endParaRPr lang="en-US" altLang="ja-JP" sz="1000" dirty="0">
                        <a:latin typeface="ＭＳ 明朝"/>
                        <a:ea typeface="ＭＳ 明朝"/>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　多数の薬剤併用禁忌対象者が存在する。医療機関等に情報提供し、併用禁忌となる薬剤の処方を防止する</a:t>
                      </a:r>
                      <a:r>
                        <a:rPr lang="ja-JP" altLang="en-US" sz="1000" dirty="0">
                          <a:latin typeface="ＭＳ 明朝" panose="02020609040205080304" pitchFamily="17" charset="-128"/>
                          <a:ea typeface="ＭＳ 明朝" panose="02020609040205080304" pitchFamily="17" charset="-128"/>
                          <a:cs typeface="Times New Roman" pitchFamily="18" charset="0"/>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・薬剤併用禁忌防止</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8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a:t>
                      </a:r>
                      <a:r>
                        <a:rPr lang="ja-JP" altLang="en-US" sz="1000" dirty="0">
                          <a:latin typeface="ＭＳ 明朝"/>
                          <a:ea typeface="ＭＳ 明朝"/>
                          <a:cs typeface="Times New Roman" pitchFamily="18" charset="0"/>
                        </a:rPr>
                        <a:t>服薬の状況</a:t>
                      </a:r>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　多数の長期多剤服薬者が存在する。多剤服薬は</a:t>
                      </a:r>
                      <a:r>
                        <a:rPr lang="ja-JP" altLang="en-US" sz="1000" dirty="0">
                          <a:latin typeface="ＭＳ 明朝" panose="02020609040205080304" pitchFamily="17" charset="-128"/>
                          <a:ea typeface="ＭＳ 明朝" panose="02020609040205080304" pitchFamily="17" charset="-128"/>
                        </a:rPr>
                        <a:t>副作用が起こりやすく様々なリスクがあるため、適正な服薬を促す必要がある。</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・服薬情報通知</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5570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テキスト ボックス 14"/>
          <p:cNvSpPr txBox="1">
            <a:spLocks noChangeAspect="1"/>
          </p:cNvSpPr>
          <p:nvPr/>
        </p:nvSpPr>
        <p:spPr>
          <a:xfrm>
            <a:off x="254000" y="40514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各事業の目的と概要一覧</a:t>
            </a:r>
            <a:endParaRPr lang="ja-JP" altLang="ja-JP" sz="14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369000" y="718888"/>
            <a:ext cx="6120000" cy="30097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第</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期データヘルス計画にて、実施する事業一覧を以下に示す。</a:t>
            </a:r>
            <a:r>
              <a:rPr lang="en-US" altLang="ja-JP" sz="1200" dirty="0">
                <a:latin typeface="ＭＳ 明朝" panose="02020609040205080304" pitchFamily="17" charset="-128"/>
                <a:ea typeface="ＭＳ 明朝" panose="02020609040205080304" pitchFamily="17" charset="-128"/>
              </a:rPr>
              <a:t> </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67</a:t>
            </a:fld>
            <a:endParaRPr kumimoji="1" lang="ja-JP" altLang="en-US" dirty="0">
              <a:latin typeface="ＭＳ 明朝"/>
              <a:ea typeface="ＭＳ 明朝"/>
            </a:endParaRPr>
          </a:p>
        </p:txBody>
      </p:sp>
      <p:sp>
        <p:nvSpPr>
          <p:cNvPr id="9" name="テキスト ボックス 8"/>
          <p:cNvSpPr txBox="1">
            <a:spLocks noChangeAspect="1"/>
          </p:cNvSpPr>
          <p:nvPr/>
        </p:nvSpPr>
        <p:spPr>
          <a:xfrm>
            <a:off x="296648" y="93411"/>
            <a:ext cx="6120000" cy="338554"/>
          </a:xfrm>
          <a:prstGeom prst="rect">
            <a:avLst/>
          </a:prstGeom>
          <a:noFill/>
          <a:ln>
            <a:noFill/>
          </a:ln>
        </p:spPr>
        <p:txBody>
          <a:bodyPr wrap="square" lIns="0" rtlCol="0">
            <a:spAutoFit/>
          </a:bodyPr>
          <a:lstStyle/>
          <a:p>
            <a:r>
              <a:rPr lang="en-US" altLang="ja-JP" sz="1600" b="1" dirty="0">
                <a:latin typeface="ＭＳ 明朝"/>
                <a:ea typeface="ＭＳ 明朝"/>
              </a:rPr>
              <a:t>5.</a:t>
            </a:r>
            <a:r>
              <a:rPr lang="ja-JP" altLang="en-US" sz="1600" b="1" dirty="0">
                <a:latin typeface="ＭＳ 明朝"/>
                <a:ea typeface="ＭＳ 明朝"/>
              </a:rPr>
              <a:t>保健事業実施計画</a:t>
            </a:r>
            <a:endParaRPr lang="ja-JP" altLang="ja-JP" sz="1600" b="1" dirty="0">
              <a:latin typeface="ＭＳ 明朝"/>
              <a:ea typeface="ＭＳ 明朝"/>
            </a:endParaRPr>
          </a:p>
        </p:txBody>
      </p:sp>
      <p:cxnSp>
        <p:nvCxnSpPr>
          <p:cNvPr id="12" name="直線コネクタ 11"/>
          <p:cNvCxnSpPr>
            <a:cxnSpLocks noChangeAspect="1"/>
          </p:cNvCxnSpPr>
          <p:nvPr/>
        </p:nvCxnSpPr>
        <p:spPr>
          <a:xfrm>
            <a:off x="260648" y="385654"/>
            <a:ext cx="6192000" cy="0"/>
          </a:xfrm>
          <a:prstGeom prst="line">
            <a:avLst/>
          </a:prstGeom>
          <a:effectLst/>
        </p:spPr>
        <p:style>
          <a:lnRef idx="1">
            <a:schemeClr val="dk1"/>
          </a:lnRef>
          <a:fillRef idx="0">
            <a:schemeClr val="dk1"/>
          </a:fillRef>
          <a:effectRef idx="0">
            <a:schemeClr val="dk1"/>
          </a:effectRef>
          <a:fontRef idx="minor">
            <a:schemeClr val="tx1"/>
          </a:fontRef>
        </p:style>
      </p:cxnSp>
      <p:graphicFrame>
        <p:nvGraphicFramePr>
          <p:cNvPr id="13" name="表 12"/>
          <p:cNvGraphicFramePr>
            <a:graphicFrameLocks noGrp="1" noChangeAspect="1"/>
          </p:cNvGraphicFramePr>
          <p:nvPr>
            <p:extLst>
              <p:ext uri="{D42A27DB-BD31-4B8C-83A1-F6EECF244321}">
                <p14:modId xmlns:p14="http://schemas.microsoft.com/office/powerpoint/2010/main" val="4156022428"/>
              </p:ext>
            </p:extLst>
          </p:nvPr>
        </p:nvGraphicFramePr>
        <p:xfrm>
          <a:off x="674495" y="1270749"/>
          <a:ext cx="5568281" cy="5734635"/>
        </p:xfrm>
        <a:graphic>
          <a:graphicData uri="http://schemas.openxmlformats.org/drawingml/2006/table">
            <a:tbl>
              <a:tblPr/>
              <a:tblGrid>
                <a:gridCol w="12961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2"/>
                    </a:ext>
                  </a:extLst>
                </a:gridCol>
                <a:gridCol w="2759969">
                  <a:extLst>
                    <a:ext uri="{9D8B030D-6E8A-4147-A177-3AD203B41FA5}">
                      <a16:colId xmlns:a16="http://schemas.microsoft.com/office/drawing/2014/main" val="20003"/>
                    </a:ext>
                  </a:extLst>
                </a:gridCol>
              </a:tblGrid>
              <a:tr h="3323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0" marR="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事業概要</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310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受診勧奨事業</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prstClr val="black"/>
                          </a:solidFill>
                          <a:effectLst/>
                          <a:latin typeface="ＭＳ 明朝" panose="02020609040205080304" pitchFamily="17" charset="-128"/>
                          <a:ea typeface="ＭＳ 明朝" panose="02020609040205080304" pitchFamily="17" charset="-128"/>
                        </a:rPr>
                        <a:t>特定健康診査の受診率向上</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tabLst>
                          <a:tab pos="0" algn="l"/>
                        </a:tabLst>
                      </a:pPr>
                      <a:r>
                        <a:rPr lang="ja-JP" altLang="en-US" sz="900" dirty="0">
                          <a:solidFill>
                            <a:prstClr val="black"/>
                          </a:solidFill>
                          <a:latin typeface="ＭＳ 明朝" panose="02020609040205080304" pitchFamily="17" charset="-128"/>
                          <a:ea typeface="ＭＳ 明朝" panose="02020609040205080304" pitchFamily="17" charset="-128"/>
                        </a:rPr>
                        <a:t>特定健康診査を受けていない者を対象者とし特定健康診査の受診を促す。</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10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特定保健指導事業</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生活習慣病該当者及び予備群の減少</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dirty="0">
                          <a:solidFill>
                            <a:prstClr val="black"/>
                          </a:solidFill>
                          <a:latin typeface="ＭＳ 明朝" panose="02020609040205080304" pitchFamily="17" charset="-128"/>
                          <a:ea typeface="ＭＳ 明朝" panose="02020609040205080304" pitchFamily="17" charset="-128"/>
                        </a:rPr>
                        <a:t>特定健康診査の結果から特定保健指導対象者を特定し、生活習慣や検査値が改善されるように、専門職による支援を面接や電話、</a:t>
                      </a:r>
                      <a:r>
                        <a:rPr lang="en-US" altLang="ja-JP" sz="900" dirty="0">
                          <a:solidFill>
                            <a:prstClr val="black"/>
                          </a:solidFill>
                          <a:latin typeface="ＭＳ 明朝" panose="02020609040205080304" pitchFamily="17" charset="-128"/>
                          <a:ea typeface="ＭＳ 明朝" panose="02020609040205080304" pitchFamily="17" charset="-128"/>
                        </a:rPr>
                        <a:t>e-mail</a:t>
                      </a:r>
                      <a:r>
                        <a:rPr lang="ja-JP" altLang="en-US" sz="900" dirty="0">
                          <a:solidFill>
                            <a:prstClr val="black"/>
                          </a:solidFill>
                          <a:latin typeface="ＭＳ 明朝" panose="02020609040205080304" pitchFamily="17" charset="-128"/>
                          <a:ea typeface="ＭＳ 明朝" panose="02020609040205080304" pitchFamily="17" charset="-128"/>
                        </a:rPr>
                        <a:t>等で行う</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7791">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受診行動適正化指導事業</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重複･頻回受診、重複服薬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重複･頻回受診者数、重複服薬者数の減少</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レセプトデータから、医療機関への不適切な受診が確認できる対象者、また重複して服薬している対象者を特定し、適正な医療機関へのかかり方について、専門職による指導を行う</a:t>
                      </a:r>
                      <a:r>
                        <a:rPr lang="ja-JP" altLang="en-US" sz="900" b="0" i="0" u="none" strike="noStrike" baseline="0"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7791">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ジェネリック医薬品差額通知事業</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ジェネリック医薬品の普及率向上</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レセプトデータから、ジェネリック医薬品の使用率が低く、ジェネリック医薬品への切り替えによる薬剤費軽減額が一定以上の対象者を特定する。通知書を対象者に送付することで、ジェネリック医薬品への切り替えを促す</a:t>
                      </a:r>
                      <a:r>
                        <a:rPr lang="ja-JP" altLang="en-US" sz="900" b="0" i="0" u="none" strike="noStrike" baseline="0"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84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健診異常値放置者受診勧奨事業</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健診異常値を放置している</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対象者の医療機関受診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dirty="0">
                          <a:solidFill>
                            <a:prstClr val="black"/>
                          </a:solidFill>
                          <a:latin typeface="ＭＳ 明朝" panose="02020609040205080304" pitchFamily="17" charset="-128"/>
                          <a:ea typeface="ＭＳ 明朝" panose="02020609040205080304" pitchFamily="17" charset="-128"/>
                        </a:rPr>
                        <a:t>特定健康診査の受診後、その結果に異常値があるにも関わらず医療機関受診が確認できない対象者を特定し、通知書を送付することで受診勧奨を行う</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baseline="0"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884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糖尿病性</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腎症重症化予防</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糖尿病性腎症患者の病期進行阻止</a:t>
                      </a:r>
                    </a:p>
                  </a:txBody>
                  <a:tcPr marL="36000" marR="18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dirty="0">
                          <a:solidFill>
                            <a:prstClr val="black"/>
                          </a:solidFill>
                          <a:latin typeface="ＭＳ 明朝" panose="02020609040205080304" pitchFamily="17" charset="-128"/>
                          <a:ea typeface="ＭＳ 明朝" panose="02020609040205080304" pitchFamily="17" charset="-128"/>
                        </a:rPr>
                        <a:t>特定健康診査の検査値とレセプトデータから対象者を特定し、正しい生活習慣を身に付けることができるように専門職より対象者に</a:t>
                      </a:r>
                      <a:r>
                        <a:rPr lang="en-US" altLang="ja-JP" sz="900" dirty="0">
                          <a:solidFill>
                            <a:prstClr val="black"/>
                          </a:solidFill>
                          <a:latin typeface="ＭＳ 明朝" panose="02020609040205080304" pitchFamily="17" charset="-128"/>
                          <a:ea typeface="ＭＳ 明朝" panose="02020609040205080304" pitchFamily="17" charset="-128"/>
                        </a:rPr>
                        <a:t>6</a:t>
                      </a:r>
                      <a:r>
                        <a:rPr lang="ja-JP" altLang="en-US" sz="900" dirty="0">
                          <a:solidFill>
                            <a:prstClr val="black"/>
                          </a:solidFill>
                          <a:latin typeface="ＭＳ 明朝" panose="02020609040205080304" pitchFamily="17" charset="-128"/>
                          <a:ea typeface="ＭＳ 明朝" panose="02020609040205080304" pitchFamily="17" charset="-128"/>
                        </a:rPr>
                        <a:t>カ月間の面談指導と電話指導を行う</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87791">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生活習慣病治療</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中断者受診勧奨事業</a:t>
                      </a:r>
                    </a:p>
                  </a:txBody>
                  <a:tcPr marL="36000" marR="36000" marT="3984" marB="332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生活習慣病治療中断者の減少</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dirty="0">
                          <a:solidFill>
                            <a:prstClr val="black"/>
                          </a:solidFill>
                          <a:latin typeface="ＭＳ 明朝" panose="02020609040205080304" pitchFamily="17" charset="-128"/>
                          <a:ea typeface="ＭＳ 明朝" panose="02020609040205080304" pitchFamily="17" charset="-128"/>
                        </a:rPr>
                        <a:t>かつて生活習慣病で定期受診をしていたがその後定期受診を中断した対象者を特定し、通知書を送付することで受診勧奨を行う</a:t>
                      </a:r>
                      <a:r>
                        <a:rPr lang="ja-JP" altLang="en-US" sz="900" b="0" i="0" u="none" strike="noStrike" baseline="0" dirty="0">
                          <a:solidFill>
                            <a:srgbClr val="000000"/>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6297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68</a:t>
            </a:fld>
            <a:endParaRPr kumimoji="1" lang="ja-JP" altLang="en-US" dirty="0">
              <a:latin typeface="ＭＳ 明朝"/>
              <a:ea typeface="ＭＳ 明朝"/>
            </a:endParaRPr>
          </a:p>
        </p:txBody>
      </p:sp>
      <p:graphicFrame>
        <p:nvGraphicFramePr>
          <p:cNvPr id="7" name="表 6"/>
          <p:cNvGraphicFramePr>
            <a:graphicFrameLocks noGrp="1" noChangeAspect="1"/>
          </p:cNvGraphicFramePr>
          <p:nvPr>
            <p:extLst>
              <p:ext uri="{D42A27DB-BD31-4B8C-83A1-F6EECF244321}">
                <p14:modId xmlns:p14="http://schemas.microsoft.com/office/powerpoint/2010/main" val="1485634881"/>
              </p:ext>
            </p:extLst>
          </p:nvPr>
        </p:nvGraphicFramePr>
        <p:xfrm>
          <a:off x="218626" y="1271507"/>
          <a:ext cx="6096000" cy="5733417"/>
        </p:xfrm>
        <a:graphic>
          <a:graphicData uri="http://schemas.openxmlformats.org/drawingml/2006/table">
            <a:tbl>
              <a:tblPr/>
              <a:tblGrid>
                <a:gridCol w="2275218">
                  <a:extLst>
                    <a:ext uri="{9D8B030D-6E8A-4147-A177-3AD203B41FA5}">
                      <a16:colId xmlns:a16="http://schemas.microsoft.com/office/drawing/2014/main" val="20000"/>
                    </a:ext>
                  </a:extLst>
                </a:gridCol>
                <a:gridCol w="1910391">
                  <a:extLst>
                    <a:ext uri="{9D8B030D-6E8A-4147-A177-3AD203B41FA5}">
                      <a16:colId xmlns:a16="http://schemas.microsoft.com/office/drawing/2014/main" val="20002"/>
                    </a:ext>
                  </a:extLst>
                </a:gridCol>
                <a:gridCol w="1910391">
                  <a:extLst>
                    <a:ext uri="{9D8B030D-6E8A-4147-A177-3AD203B41FA5}">
                      <a16:colId xmlns:a16="http://schemas.microsoft.com/office/drawing/2014/main" val="20003"/>
                    </a:ext>
                  </a:extLst>
                </a:gridCol>
              </a:tblGrid>
              <a:tr h="166154">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p>
                  </a:txBody>
                  <a:tcPr marL="36000" marR="36000"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36000" marR="36000"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166154">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879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アウトプット</a:t>
                      </a:r>
                    </a:p>
                  </a:txBody>
                  <a:tcPr marL="36000" marR="36000" marT="879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a:t>
                      </a:r>
                    </a:p>
                  </a:txBody>
                  <a:tcPr marL="36000" marR="36000" marT="8792"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1077">
                <a:tc>
                  <a:txBody>
                    <a:bodyPr/>
                    <a:lstStyle/>
                    <a:p>
                      <a:pPr marL="0" indent="0" algn="l" fontAlgn="ctr"/>
                      <a:r>
                        <a:rPr lang="ja-JP" altLang="en-US" sz="900" b="0" i="0" u="none" strike="noStrike" dirty="0">
                          <a:solidFill>
                            <a:schemeClr val="tx1"/>
                          </a:solidFill>
                          <a:effectLst/>
                          <a:latin typeface="ＭＳ 明朝"/>
                          <a:ea typeface="ＭＳ 明朝"/>
                        </a:rPr>
                        <a:t>対象者を特定し、受診勧奨通知書を作成し、郵送する。通知後に対象者が特定健康診査を受診したかどうかを確認する。</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ja-JP" altLang="en-US" sz="900" dirty="0">
                          <a:solidFill>
                            <a:prstClr val="black"/>
                          </a:solidFill>
                          <a:latin typeface="ＭＳ 明朝" panose="02020609040205080304" pitchFamily="17" charset="-128"/>
                          <a:ea typeface="ＭＳ 明朝" panose="02020609040205080304" pitchFamily="17" charset="-128"/>
                        </a:rPr>
                        <a:t>対象者への通知率</a:t>
                      </a:r>
                      <a:r>
                        <a:rPr lang="ja-JP" altLang="en-US" sz="900" baseline="0" dirty="0">
                          <a:solidFill>
                            <a:prstClr val="black"/>
                          </a:solidFill>
                          <a:latin typeface="ＭＳ 明朝" panose="02020609040205080304" pitchFamily="17" charset="-128"/>
                          <a:ea typeface="ＭＳ 明朝" panose="02020609040205080304" pitchFamily="17" charset="-128"/>
                        </a:rPr>
                        <a:t> </a:t>
                      </a:r>
                      <a:r>
                        <a:rPr lang="en-US" altLang="ja-JP" sz="900" dirty="0">
                          <a:solidFill>
                            <a:prstClr val="black"/>
                          </a:solidFill>
                          <a:latin typeface="ＭＳ 明朝" panose="02020609040205080304" pitchFamily="17" charset="-128"/>
                          <a:ea typeface="ＭＳ 明朝" panose="02020609040205080304" pitchFamily="17" charset="-128"/>
                        </a:rPr>
                        <a:t>100%</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solidFill>
                            <a:prstClr val="black"/>
                          </a:solidFill>
                          <a:latin typeface="ＭＳ 明朝" panose="02020609040205080304" pitchFamily="17" charset="-128"/>
                          <a:ea typeface="ＭＳ 明朝" panose="02020609040205080304" pitchFamily="17" charset="-128"/>
                        </a:rPr>
                        <a:t>対象者の特定健康診査受診率　</a:t>
                      </a:r>
                      <a:r>
                        <a:rPr lang="en-US" altLang="ja-JP" sz="900" dirty="0">
                          <a:solidFill>
                            <a:prstClr val="black"/>
                          </a:solidFill>
                          <a:latin typeface="ＭＳ 明朝" panose="02020609040205080304" pitchFamily="17" charset="-128"/>
                          <a:ea typeface="ＭＳ 明朝" panose="02020609040205080304" pitchFamily="17" charset="-128"/>
                        </a:rPr>
                        <a:t>55%</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solidFill>
                            <a:prstClr val="black"/>
                          </a:solidFill>
                          <a:latin typeface="ＭＳ 明朝" panose="02020609040205080304" pitchFamily="17" charset="-128"/>
                          <a:ea typeface="ＭＳ 明朝" panose="02020609040205080304" pitchFamily="17" charset="-128"/>
                        </a:rPr>
                        <a:t>特定健康診査受診率 </a:t>
                      </a:r>
                      <a:r>
                        <a:rPr lang="en-US" altLang="ja-JP" sz="900" dirty="0">
                          <a:solidFill>
                            <a:prstClr val="black"/>
                          </a:solidFill>
                          <a:latin typeface="ＭＳ 明朝" panose="02020609040205080304" pitchFamily="17" charset="-128"/>
                          <a:ea typeface="ＭＳ 明朝" panose="02020609040205080304" pitchFamily="17" charset="-128"/>
                        </a:rPr>
                        <a:t>10% </a:t>
                      </a:r>
                      <a:r>
                        <a:rPr lang="ja-JP" altLang="en-US" sz="900" dirty="0">
                          <a:solidFill>
                            <a:prstClr val="black"/>
                          </a:solidFill>
                          <a:latin typeface="ＭＳ 明朝" panose="02020609040205080304" pitchFamily="17" charset="-128"/>
                          <a:ea typeface="ＭＳ 明朝" panose="02020609040205080304" pitchFamily="17" charset="-128"/>
                        </a:rPr>
                        <a:t>向上</a:t>
                      </a:r>
                      <a:endParaRPr lang="en-US" altLang="ja-JP" sz="900" dirty="0">
                        <a:solidFill>
                          <a:prstClr val="black"/>
                        </a:solidFill>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0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指導対象者に対して適切な保健指導を行う。</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指導後に健康診査データより検査値の推移を確認する。</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対象者の指導実施率</a:t>
                      </a:r>
                      <a:r>
                        <a:rPr lang="en-US" altLang="ja-JP" sz="900" b="0" i="0" u="none" strike="noStrike" baseline="0" dirty="0">
                          <a:solidFill>
                            <a:schemeClr val="tx1"/>
                          </a:solidFill>
                          <a:effectLst/>
                          <a:latin typeface="ＭＳ 明朝"/>
                          <a:ea typeface="ＭＳ 明朝"/>
                        </a:rPr>
                        <a:t> 45</a:t>
                      </a:r>
                      <a:r>
                        <a:rPr lang="en-US" altLang="ja-JP" sz="900" b="0" i="0" u="none" strike="noStrike" dirty="0">
                          <a:solidFill>
                            <a:schemeClr val="tx1"/>
                          </a:solidFill>
                          <a:effectLst/>
                          <a:latin typeface="ＭＳ 明朝"/>
                          <a:ea typeface="ＭＳ 明朝"/>
                        </a:rPr>
                        <a:t>% </a:t>
                      </a:r>
                      <a:r>
                        <a:rPr lang="ja-JP" altLang="en-US" sz="900" b="0" i="0" u="none" strike="noStrike" dirty="0">
                          <a:solidFill>
                            <a:schemeClr val="tx1"/>
                          </a:solidFill>
                          <a:effectLst/>
                          <a:latin typeface="ＭＳ 明朝"/>
                          <a:ea typeface="ＭＳ 明朝"/>
                        </a:rPr>
                        <a:t>以上</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指導完了者の生活習慣改善率 </a:t>
                      </a:r>
                      <a:r>
                        <a:rPr lang="en-US" altLang="ja-JP" sz="900" b="0" i="0" u="none" strike="noStrike" dirty="0">
                          <a:solidFill>
                            <a:schemeClr val="tx1"/>
                          </a:solidFill>
                          <a:effectLst/>
                          <a:latin typeface="ＭＳ 明朝"/>
                          <a:ea typeface="ＭＳ 明朝"/>
                        </a:rPr>
                        <a:t>10%</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積極的支援及び動機付け支援対象者数 </a:t>
                      </a:r>
                      <a:r>
                        <a:rPr lang="en-US" altLang="ja-JP" sz="900" b="0" i="0" u="none" strike="noStrike" dirty="0">
                          <a:solidFill>
                            <a:schemeClr val="tx1"/>
                          </a:solidFill>
                          <a:effectLst/>
                          <a:latin typeface="ＭＳ 明朝"/>
                          <a:ea typeface="ＭＳ 明朝"/>
                        </a:rPr>
                        <a:t>10% </a:t>
                      </a:r>
                      <a:r>
                        <a:rPr lang="ja-JP" altLang="en-US" sz="900" b="0" i="0" u="none" strike="noStrike" dirty="0">
                          <a:solidFill>
                            <a:schemeClr val="tx1"/>
                          </a:solidFill>
                          <a:effectLst/>
                          <a:latin typeface="ＭＳ 明朝"/>
                          <a:ea typeface="ＭＳ 明朝"/>
                        </a:rPr>
                        <a:t>減少</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7791">
                <a:tc>
                  <a:txBody>
                    <a:bodyPr/>
                    <a:lstStyle/>
                    <a:p>
                      <a:pPr marL="0" indent="0" algn="l" fontAlgn="ctr"/>
                      <a:r>
                        <a:rPr lang="ja-JP" altLang="en-US" sz="900" b="0" i="0" u="none" strike="noStrike" dirty="0">
                          <a:solidFill>
                            <a:schemeClr val="tx1"/>
                          </a:solidFill>
                          <a:effectLst/>
                          <a:latin typeface="ＭＳ 明朝"/>
                          <a:ea typeface="ＭＳ 明朝"/>
                        </a:rPr>
                        <a:t>指導対象者に対して適切な保健指導を行う。</a:t>
                      </a:r>
                    </a:p>
                    <a:p>
                      <a:pPr marL="0" indent="0" algn="l" fontAlgn="ctr"/>
                      <a:r>
                        <a:rPr lang="ja-JP" altLang="en-US" sz="900" b="0" i="0" u="none" strike="noStrike" dirty="0">
                          <a:solidFill>
                            <a:schemeClr val="tx1"/>
                          </a:solidFill>
                          <a:effectLst/>
                          <a:latin typeface="ＭＳ 明朝"/>
                          <a:ea typeface="ＭＳ 明朝"/>
                        </a:rPr>
                        <a:t>指導後に対象者の受診行動が適切となっているかを確認する。</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対象者の指導実施率 </a:t>
                      </a:r>
                      <a:r>
                        <a:rPr lang="en-US" altLang="ja-JP" sz="900" b="0" i="0" u="none" strike="noStrike" dirty="0">
                          <a:solidFill>
                            <a:schemeClr val="tx1"/>
                          </a:solidFill>
                          <a:effectLst/>
                          <a:latin typeface="ＭＳ 明朝"/>
                          <a:ea typeface="ＭＳ 明朝"/>
                        </a:rPr>
                        <a:t>40% </a:t>
                      </a:r>
                      <a:r>
                        <a:rPr lang="ja-JP" altLang="en-US" sz="900" b="0" i="0" u="none" strike="noStrike" dirty="0">
                          <a:solidFill>
                            <a:schemeClr val="tx1"/>
                          </a:solidFill>
                          <a:effectLst/>
                          <a:latin typeface="ＭＳ 明朝"/>
                          <a:ea typeface="ＭＳ 明朝"/>
                        </a:rPr>
                        <a:t>以上</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指導完了者の受診行動適正化 </a:t>
                      </a:r>
                      <a:r>
                        <a:rPr lang="en-US" altLang="ja-JP" sz="900" b="0" i="0" u="none" strike="noStrike" dirty="0">
                          <a:solidFill>
                            <a:schemeClr val="tx1"/>
                          </a:solidFill>
                          <a:effectLst/>
                          <a:latin typeface="ＭＳ 明朝"/>
                          <a:ea typeface="ＭＳ 明朝"/>
                        </a:rPr>
                        <a:t>30%</a:t>
                      </a:r>
                    </a:p>
                    <a:p>
                      <a:pPr indent="-904875">
                        <a:lnSpc>
                          <a:spcPct val="100000"/>
                        </a:lnSpc>
                      </a:pPr>
                      <a:r>
                        <a:rPr lang="ja-JP" altLang="en-US" sz="900" b="0" i="0" u="none" strike="noStrike" dirty="0">
                          <a:solidFill>
                            <a:schemeClr val="tx1"/>
                          </a:solidFill>
                          <a:effectLst/>
                          <a:latin typeface="ＭＳ 明朝"/>
                          <a:ea typeface="ＭＳ 明朝"/>
                        </a:rPr>
                        <a:t>指導完了者の医療費 </a:t>
                      </a:r>
                      <a:r>
                        <a:rPr lang="en-US" altLang="ja-JP" sz="900" b="0" i="0" u="none" strike="noStrike" dirty="0">
                          <a:solidFill>
                            <a:schemeClr val="tx1"/>
                          </a:solidFill>
                          <a:effectLst/>
                          <a:latin typeface="ＭＳ 明朝"/>
                          <a:ea typeface="ＭＳ 明朝"/>
                        </a:rPr>
                        <a:t>20% </a:t>
                      </a:r>
                      <a:r>
                        <a:rPr lang="ja-JP" altLang="en-US" sz="900" b="0" i="0" u="none" strike="noStrike" dirty="0">
                          <a:solidFill>
                            <a:schemeClr val="tx1"/>
                          </a:solidFill>
                          <a:effectLst/>
                          <a:latin typeface="ＭＳ 明朝"/>
                          <a:ea typeface="ＭＳ 明朝"/>
                        </a:rPr>
                        <a:t>減少</a:t>
                      </a:r>
                      <a:endParaRPr lang="en-US" altLang="ja-JP" sz="900" b="0" i="0" u="none" strike="noStrike" dirty="0">
                        <a:solidFill>
                          <a:schemeClr val="tx1"/>
                        </a:solidFill>
                        <a:effectLst/>
                        <a:latin typeface="ＭＳ 明朝"/>
                        <a:ea typeface="ＭＳ 明朝"/>
                      </a:endParaRPr>
                    </a:p>
                    <a:p>
                      <a:pPr marL="0" marR="0" indent="-904875" algn="l" defTabSz="914400" rtl="0" eaLnBrk="1" fontAlgn="auto"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a:ea typeface="ＭＳ 明朝"/>
                        </a:rPr>
                        <a:t>重複･頻回受診者数、重複服薬者数 </a:t>
                      </a:r>
                      <a:r>
                        <a:rPr lang="en-US" altLang="ja-JP" sz="900" b="0" i="0" u="none" strike="noStrike" dirty="0">
                          <a:solidFill>
                            <a:schemeClr val="tx1"/>
                          </a:solidFill>
                          <a:effectLst/>
                          <a:latin typeface="ＭＳ 明朝"/>
                          <a:ea typeface="ＭＳ 明朝"/>
                        </a:rPr>
                        <a:t>20</a:t>
                      </a:r>
                      <a:r>
                        <a:rPr lang="en-US" altLang="zh-TW" sz="900" b="0" i="0" u="none" strike="noStrike" dirty="0">
                          <a:solidFill>
                            <a:schemeClr val="tx1"/>
                          </a:solidFill>
                          <a:effectLst/>
                          <a:latin typeface="ＭＳ 明朝"/>
                          <a:ea typeface="ＭＳ 明朝"/>
                        </a:rPr>
                        <a:t>% </a:t>
                      </a:r>
                      <a:r>
                        <a:rPr lang="zh-TW" altLang="en-US" sz="900" b="0" i="0" u="none" strike="noStrike" dirty="0">
                          <a:solidFill>
                            <a:schemeClr val="tx1"/>
                          </a:solidFill>
                          <a:effectLst/>
                          <a:latin typeface="ＭＳ 明朝"/>
                          <a:ea typeface="ＭＳ 明朝"/>
                        </a:rPr>
                        <a:t>減少</a:t>
                      </a:r>
                      <a:endParaRPr lang="en-US" altLang="zh-TW"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7791">
                <a:tc>
                  <a:txBody>
                    <a:bodyPr/>
                    <a:lstStyle/>
                    <a:p>
                      <a:pPr marL="0" indent="0" algn="l" fontAlgn="ctr"/>
                      <a:r>
                        <a:rPr lang="ja-JP" altLang="en-US" sz="900" b="0" i="0" u="none" strike="noStrike" dirty="0">
                          <a:solidFill>
                            <a:schemeClr val="tx1"/>
                          </a:solidFill>
                          <a:effectLst/>
                          <a:latin typeface="ＭＳ 明朝"/>
                          <a:ea typeface="ＭＳ 明朝"/>
                        </a:rPr>
                        <a:t>ジェネリック医薬品差額通知書を作成し、郵送する。</a:t>
                      </a:r>
                    </a:p>
                    <a:p>
                      <a:pPr marL="0" indent="0" algn="l" fontAlgn="ctr"/>
                      <a:r>
                        <a:rPr lang="ja-JP" altLang="en-US" sz="900" b="0" i="0" u="none" strike="noStrike" dirty="0">
                          <a:solidFill>
                            <a:schemeClr val="tx1"/>
                          </a:solidFill>
                          <a:effectLst/>
                          <a:latin typeface="ＭＳ 明朝"/>
                          <a:ea typeface="ＭＳ 明朝"/>
                        </a:rPr>
                        <a:t>対象者特定方法や効果検証方法、実施後の効果を考慮し、継続を検討する。</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9048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対象者への通知率</a:t>
                      </a:r>
                      <a:r>
                        <a:rPr lang="ja-JP" altLang="en-US" sz="900" b="0" i="0" u="none" strike="noStrike" baseline="0" dirty="0">
                          <a:solidFill>
                            <a:srgbClr val="000000"/>
                          </a:solidFill>
                          <a:effectLst/>
                          <a:latin typeface="ＭＳ 明朝" panose="02020609040205080304" pitchFamily="17" charset="-128"/>
                          <a:ea typeface="ＭＳ 明朝" panose="02020609040205080304" pitchFamily="17" charset="-128"/>
                        </a:rPr>
                        <a:t>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71438" algn="l" fontAlgn="ctr">
                        <a:tabLst/>
                      </a:pPr>
                      <a:r>
                        <a:rPr lang="ja-JP" altLang="en-US" sz="900" b="0" i="0" u="none" strike="noStrike" dirty="0">
                          <a:solidFill>
                            <a:schemeClr val="tx1"/>
                          </a:solidFill>
                          <a:effectLst/>
                          <a:latin typeface="ＭＳ 明朝"/>
                          <a:ea typeface="ＭＳ 明朝"/>
                        </a:rPr>
                        <a:t>ジェネリック医薬品普及率</a:t>
                      </a:r>
                      <a:r>
                        <a:rPr lang="en-US" altLang="ja-JP" sz="900" b="0" i="0" u="none" strike="noStrike" dirty="0">
                          <a:solidFill>
                            <a:schemeClr val="tx1"/>
                          </a:solidFill>
                          <a:effectLst/>
                          <a:latin typeface="ＭＳ 明朝"/>
                          <a:ea typeface="ＭＳ 明朝"/>
                        </a:rPr>
                        <a:t>(</a:t>
                      </a:r>
                      <a:r>
                        <a:rPr lang="ja-JP" altLang="en-US" sz="900" b="0" i="0" u="none" strike="noStrike" dirty="0">
                          <a:solidFill>
                            <a:schemeClr val="tx1"/>
                          </a:solidFill>
                          <a:effectLst/>
                          <a:latin typeface="ＭＳ 明朝"/>
                          <a:ea typeface="ＭＳ 明朝"/>
                        </a:rPr>
                        <a:t>数量ベース</a:t>
                      </a:r>
                      <a:r>
                        <a:rPr lang="en-US" altLang="ja-JP" sz="900" b="0" i="0" u="none" strike="noStrike" dirty="0">
                          <a:solidFill>
                            <a:schemeClr val="tx1"/>
                          </a:solidFill>
                          <a:effectLst/>
                          <a:latin typeface="ＭＳ 明朝"/>
                          <a:ea typeface="ＭＳ 明朝"/>
                        </a:rPr>
                        <a:t>)</a:t>
                      </a:r>
                      <a:r>
                        <a:rPr lang="ja-JP" altLang="en-US" sz="900" b="0" i="0" u="none" strike="noStrike" dirty="0">
                          <a:solidFill>
                            <a:schemeClr val="tx1"/>
                          </a:solidFill>
                          <a:effectLst/>
                          <a:latin typeface="ＭＳ 明朝"/>
                          <a:ea typeface="ＭＳ 明朝"/>
                        </a:rPr>
                        <a:t>通知開始時平均より </a:t>
                      </a:r>
                      <a:r>
                        <a:rPr lang="en-US" altLang="ja-JP" sz="900" b="0" i="0" u="none" strike="noStrike" dirty="0">
                          <a:solidFill>
                            <a:schemeClr val="tx1"/>
                          </a:solidFill>
                          <a:effectLst/>
                          <a:latin typeface="ＭＳ 明朝"/>
                          <a:ea typeface="ＭＳ 明朝"/>
                        </a:rPr>
                        <a:t>15% </a:t>
                      </a:r>
                      <a:r>
                        <a:rPr lang="ja-JP" altLang="en-US" sz="900" b="0" i="0" u="none" strike="noStrike" dirty="0">
                          <a:solidFill>
                            <a:schemeClr val="tx1"/>
                          </a:solidFill>
                          <a:effectLst/>
                          <a:latin typeface="ＭＳ 明朝"/>
                          <a:ea typeface="ＭＳ 明朝"/>
                        </a:rPr>
                        <a:t>向上</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7791">
                <a:tc>
                  <a:txBody>
                    <a:bodyPr/>
                    <a:lstStyle/>
                    <a:p>
                      <a:pPr marL="0" indent="0" algn="l" fontAlgn="ctr"/>
                      <a:r>
                        <a:rPr lang="ja-JP" altLang="en-US" sz="900" b="0" i="0" u="none" strike="noStrike" dirty="0">
                          <a:solidFill>
                            <a:schemeClr val="tx1"/>
                          </a:solidFill>
                          <a:effectLst/>
                          <a:latin typeface="ＭＳ 明朝"/>
                          <a:ea typeface="ＭＳ 明朝"/>
                        </a:rPr>
                        <a:t>健診異常値放置者に医療機関受診勧奨通知書を作成し、郵送する。</a:t>
                      </a:r>
                    </a:p>
                    <a:p>
                      <a:pPr marL="0" indent="0" algn="l" fontAlgn="ctr"/>
                      <a:r>
                        <a:rPr lang="ja-JP" altLang="en-US" sz="900" b="0" i="0" u="none" strike="noStrike" dirty="0">
                          <a:solidFill>
                            <a:schemeClr val="tx1"/>
                          </a:solidFill>
                          <a:effectLst/>
                          <a:latin typeface="ＭＳ 明朝"/>
                          <a:ea typeface="ＭＳ 明朝"/>
                        </a:rPr>
                        <a:t>通知後に医療機関受診があるか確認。受診がない対象者にはフォローを行う。</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対象者への通知率</a:t>
                      </a:r>
                      <a:r>
                        <a:rPr lang="en-US" altLang="ja-JP" sz="900" b="0" i="0" u="none" strike="noStrike" baseline="0" dirty="0">
                          <a:solidFill>
                            <a:schemeClr val="tx1"/>
                          </a:solidFill>
                          <a:effectLst/>
                          <a:latin typeface="ＭＳ 明朝"/>
                          <a:ea typeface="ＭＳ 明朝"/>
                        </a:rPr>
                        <a:t> 100%</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対象者の医療機関受診率 </a:t>
                      </a:r>
                      <a:r>
                        <a:rPr lang="en-US" altLang="ja-JP" sz="900" b="0" i="0" u="none" strike="noStrike" dirty="0">
                          <a:solidFill>
                            <a:schemeClr val="tx1"/>
                          </a:solidFill>
                          <a:effectLst/>
                          <a:latin typeface="ＭＳ 明朝"/>
                          <a:ea typeface="ＭＳ 明朝"/>
                        </a:rPr>
                        <a:t>20%</a:t>
                      </a:r>
                      <a:endParaRPr lang="en-US" altLang="zh-TW" sz="900" b="0" i="0" u="none" strike="noStrike" dirty="0">
                        <a:solidFill>
                          <a:schemeClr val="tx1"/>
                        </a:solidFill>
                        <a:effectLst/>
                        <a:latin typeface="ＭＳ 明朝"/>
                        <a:ea typeface="ＭＳ 明朝"/>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a:ea typeface="ＭＳ 明朝"/>
                        </a:rPr>
                        <a:t>健診異常値放置者数 </a:t>
                      </a:r>
                      <a:r>
                        <a:rPr lang="en-US" altLang="ja-JP" sz="900" b="0" i="0" u="none" strike="noStrike" dirty="0">
                          <a:solidFill>
                            <a:schemeClr val="tx1"/>
                          </a:solidFill>
                          <a:effectLst/>
                          <a:latin typeface="ＭＳ 明朝"/>
                          <a:ea typeface="ＭＳ 明朝"/>
                        </a:rPr>
                        <a:t>10</a:t>
                      </a:r>
                      <a:r>
                        <a:rPr lang="en-US" altLang="zh-TW" sz="900" b="0" i="0" u="none" strike="noStrike" dirty="0">
                          <a:solidFill>
                            <a:schemeClr val="tx1"/>
                          </a:solidFill>
                          <a:effectLst/>
                          <a:latin typeface="ＭＳ 明朝"/>
                          <a:ea typeface="ＭＳ 明朝"/>
                        </a:rPr>
                        <a:t>% </a:t>
                      </a:r>
                      <a:r>
                        <a:rPr lang="zh-TW" altLang="en-US" sz="900" b="0" i="0" u="none" strike="noStrike" dirty="0">
                          <a:solidFill>
                            <a:schemeClr val="tx1"/>
                          </a:solidFill>
                          <a:effectLst/>
                          <a:latin typeface="ＭＳ 明朝"/>
                          <a:ea typeface="ＭＳ 明朝"/>
                        </a:rPr>
                        <a:t>減少</a:t>
                      </a:r>
                      <a:endParaRPr lang="en-US" altLang="zh-TW"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7791">
                <a:tc>
                  <a:txBody>
                    <a:bodyPr/>
                    <a:lstStyle/>
                    <a:p>
                      <a:pPr marL="0" indent="0" algn="l" fontAlgn="ctr"/>
                      <a:r>
                        <a:rPr lang="ja-JP" altLang="en-US" sz="900" b="0" i="0" u="none" strike="noStrike" dirty="0">
                          <a:solidFill>
                            <a:schemeClr val="tx1"/>
                          </a:solidFill>
                          <a:effectLst/>
                          <a:latin typeface="ＭＳ 明朝"/>
                          <a:ea typeface="ＭＳ 明朝"/>
                        </a:rPr>
                        <a:t>指導対象者に対して適切な保健指導を行う。</a:t>
                      </a:r>
                    </a:p>
                    <a:p>
                      <a:pPr marL="0" indent="0" algn="l" fontAlgn="ctr"/>
                      <a:r>
                        <a:rPr lang="ja-JP" altLang="en-US" sz="900" b="0" i="0" u="none" strike="noStrike" dirty="0">
                          <a:solidFill>
                            <a:schemeClr val="tx1"/>
                          </a:solidFill>
                          <a:effectLst/>
                          <a:latin typeface="ＭＳ 明朝"/>
                          <a:ea typeface="ＭＳ 明朝"/>
                        </a:rPr>
                        <a:t>指導後に健康診査データ、レセプトデータより検査値の推移、定期的な通院の有無等を確認する。</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対象者の指導実施率 </a:t>
                      </a:r>
                      <a:r>
                        <a:rPr lang="en-US" altLang="ja-JP" sz="900" b="0" i="0" u="none" strike="noStrike" dirty="0">
                          <a:solidFill>
                            <a:schemeClr val="tx1"/>
                          </a:solidFill>
                          <a:effectLst/>
                          <a:latin typeface="ＭＳ 明朝"/>
                          <a:ea typeface="ＭＳ 明朝"/>
                        </a:rPr>
                        <a:t>60% </a:t>
                      </a:r>
                      <a:r>
                        <a:rPr lang="ja-JP" altLang="en-US" sz="900" b="0" i="0" u="none" strike="noStrike" dirty="0">
                          <a:solidFill>
                            <a:schemeClr val="tx1"/>
                          </a:solidFill>
                          <a:effectLst/>
                          <a:latin typeface="ＭＳ 明朝"/>
                          <a:ea typeface="ＭＳ 明朝"/>
                        </a:rPr>
                        <a:t>以上</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指導完了者の生活習慣改善率 </a:t>
                      </a:r>
                      <a:r>
                        <a:rPr lang="en-US" altLang="ja-JP" sz="900" b="0" i="0" u="none" strike="noStrike" dirty="0">
                          <a:solidFill>
                            <a:schemeClr val="tx1"/>
                          </a:solidFill>
                          <a:effectLst/>
                          <a:latin typeface="ＭＳ 明朝"/>
                          <a:ea typeface="ＭＳ 明朝"/>
                        </a:rPr>
                        <a:t>40%</a:t>
                      </a:r>
                    </a:p>
                    <a:p>
                      <a:pPr indent="-904875">
                        <a:lnSpc>
                          <a:spcPct val="100000"/>
                        </a:lnSpc>
                      </a:pPr>
                      <a:r>
                        <a:rPr lang="ja-JP" altLang="en-US" sz="900" b="0" i="0" u="none" strike="noStrike" dirty="0">
                          <a:solidFill>
                            <a:schemeClr val="tx1"/>
                          </a:solidFill>
                          <a:effectLst/>
                          <a:latin typeface="ＭＳ 明朝"/>
                          <a:ea typeface="ＭＳ 明朝"/>
                        </a:rPr>
                        <a:t>指導完了者の検査値改善率 </a:t>
                      </a:r>
                      <a:r>
                        <a:rPr lang="en-US" altLang="ja-JP" sz="900" b="0" i="0" u="none" strike="noStrike" dirty="0">
                          <a:solidFill>
                            <a:schemeClr val="tx1"/>
                          </a:solidFill>
                          <a:effectLst/>
                          <a:latin typeface="ＭＳ 明朝"/>
                          <a:ea typeface="ＭＳ 明朝"/>
                        </a:rPr>
                        <a:t>40%</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新規人工透析患者割合 </a:t>
                      </a:r>
                      <a:r>
                        <a:rPr lang="en-US" altLang="ja-JP" sz="900" b="0" i="0" u="none" strike="noStrike" dirty="0">
                          <a:solidFill>
                            <a:schemeClr val="tx1"/>
                          </a:solidFill>
                          <a:effectLst/>
                          <a:latin typeface="ＭＳ 明朝"/>
                          <a:ea typeface="ＭＳ 明朝"/>
                        </a:rPr>
                        <a:t>10</a:t>
                      </a:r>
                      <a:r>
                        <a:rPr lang="en-US" altLang="ja-JP" sz="900" b="0" i="0" u="none" strike="noStrike" baseline="0" dirty="0">
                          <a:solidFill>
                            <a:schemeClr val="tx1"/>
                          </a:solidFill>
                          <a:effectLst/>
                          <a:latin typeface="ＭＳ 明朝"/>
                          <a:ea typeface="ＭＳ 明朝"/>
                        </a:rPr>
                        <a:t>%</a:t>
                      </a:r>
                      <a:endParaRPr lang="en-US" altLang="ja-JP" sz="900" b="0" i="0" u="none" strike="noStrike" dirty="0">
                        <a:solidFill>
                          <a:schemeClr val="tx1"/>
                        </a:solidFill>
                        <a:effectLst/>
                        <a:latin typeface="ＭＳ 明朝"/>
                        <a:ea typeface="ＭＳ 明朝"/>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87791">
                <a:tc>
                  <a:txBody>
                    <a:bodyPr/>
                    <a:lstStyle/>
                    <a:p>
                      <a:pPr marL="0" indent="0" algn="l" fontAlgn="ctr"/>
                      <a:r>
                        <a:rPr lang="ja-JP" altLang="en-US" sz="900" b="0" i="0" u="none" strike="noStrike" dirty="0">
                          <a:solidFill>
                            <a:schemeClr val="tx1"/>
                          </a:solidFill>
                          <a:effectLst/>
                          <a:latin typeface="ＭＳ 明朝"/>
                          <a:ea typeface="ＭＳ 明朝"/>
                        </a:rPr>
                        <a:t>生活習慣病治療中断者に医療機関受診勧奨通知書を作成し、郵送する。</a:t>
                      </a:r>
                    </a:p>
                    <a:p>
                      <a:pPr marL="0" indent="0" algn="l" fontAlgn="ctr"/>
                      <a:r>
                        <a:rPr lang="ja-JP" altLang="en-US" sz="900" b="0" i="0" u="none" strike="noStrike" dirty="0">
                          <a:solidFill>
                            <a:schemeClr val="tx1"/>
                          </a:solidFill>
                          <a:effectLst/>
                          <a:latin typeface="ＭＳ 明朝"/>
                          <a:ea typeface="ＭＳ 明朝"/>
                        </a:rPr>
                        <a:t>通知後に医療機関受診があるか確認。受診がない対象者にはフォローを行う。</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nSpc>
                          <a:spcPct val="100000"/>
                        </a:lnSpc>
                      </a:pPr>
                      <a:r>
                        <a:rPr lang="ja-JP" altLang="en-US" sz="900" b="0" i="0" u="none" strike="noStrike" dirty="0">
                          <a:solidFill>
                            <a:schemeClr val="tx1"/>
                          </a:solidFill>
                          <a:effectLst/>
                          <a:latin typeface="ＭＳ 明朝"/>
                          <a:ea typeface="ＭＳ 明朝"/>
                        </a:rPr>
                        <a:t>対象者への通知率 </a:t>
                      </a:r>
                      <a:r>
                        <a:rPr lang="en-US" altLang="ja-JP" sz="900" b="0" i="0" u="none" strike="noStrike" dirty="0">
                          <a:solidFill>
                            <a:schemeClr val="tx1"/>
                          </a:solidFill>
                          <a:effectLst/>
                          <a:latin typeface="ＭＳ 明朝"/>
                          <a:ea typeface="ＭＳ 明朝"/>
                        </a:rPr>
                        <a:t>100%</a:t>
                      </a: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a:ea typeface="ＭＳ 明朝"/>
                        </a:rPr>
                        <a:t>対象者の医療機関受診率 </a:t>
                      </a:r>
                      <a:r>
                        <a:rPr lang="en-US" altLang="ja-JP" sz="900" b="0" i="0" u="none" strike="noStrike" dirty="0">
                          <a:solidFill>
                            <a:schemeClr val="tx1"/>
                          </a:solidFill>
                          <a:effectLst/>
                          <a:latin typeface="ＭＳ 明朝"/>
                          <a:ea typeface="ＭＳ 明朝"/>
                        </a:rPr>
                        <a:t>20%</a:t>
                      </a:r>
                      <a:endParaRPr lang="en-US" altLang="zh-TW" sz="900" b="0" i="0" u="none" strike="noStrike" dirty="0">
                        <a:solidFill>
                          <a:schemeClr val="tx1"/>
                        </a:solidFill>
                        <a:effectLst/>
                        <a:latin typeface="ＭＳ 明朝"/>
                        <a:ea typeface="ＭＳ 明朝"/>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a:ea typeface="ＭＳ 明朝"/>
                        </a:rPr>
                        <a:t>生活習慣病治療中断者数 </a:t>
                      </a:r>
                      <a:r>
                        <a:rPr lang="en-US" altLang="ja-JP" sz="900" b="0" i="0" u="none" strike="noStrike" dirty="0">
                          <a:solidFill>
                            <a:schemeClr val="tx1"/>
                          </a:solidFill>
                          <a:effectLst/>
                          <a:latin typeface="ＭＳ 明朝"/>
                          <a:ea typeface="ＭＳ 明朝"/>
                        </a:rPr>
                        <a:t>10</a:t>
                      </a:r>
                      <a:r>
                        <a:rPr lang="en-US" altLang="zh-TW" sz="900" b="0" i="0" u="none" strike="noStrike" dirty="0">
                          <a:solidFill>
                            <a:schemeClr val="tx1"/>
                          </a:solidFill>
                          <a:effectLst/>
                          <a:latin typeface="ＭＳ 明朝"/>
                          <a:ea typeface="ＭＳ 明朝"/>
                        </a:rPr>
                        <a:t>% </a:t>
                      </a:r>
                      <a:r>
                        <a:rPr lang="zh-TW" altLang="en-US" sz="900" b="0" i="0" u="none" strike="noStrike" dirty="0">
                          <a:solidFill>
                            <a:schemeClr val="tx1"/>
                          </a:solidFill>
                          <a:effectLst/>
                          <a:latin typeface="ＭＳ 明朝"/>
                          <a:ea typeface="ＭＳ 明朝"/>
                        </a:rPr>
                        <a:t>減少</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42203" marB="42203"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左右矢印 6">
            <a:extLst>
              <a:ext uri="{FF2B5EF4-FFF2-40B4-BE49-F238E27FC236}">
                <a16:creationId xmlns:a16="http://schemas.microsoft.com/office/drawing/2014/main" id="{3C65386E-1D47-4AC5-A2E2-3509AE805522}"/>
              </a:ext>
            </a:extLst>
          </p:cNvPr>
          <p:cNvSpPr/>
          <p:nvPr/>
        </p:nvSpPr>
        <p:spPr>
          <a:xfrm rot="5400000">
            <a:off x="3710911" y="3918592"/>
            <a:ext cx="5722806" cy="449862"/>
          </a:xfrm>
          <a:prstGeom prst="leftRightArrow">
            <a:avLst/>
          </a:prstGeom>
          <a:gradFill flip="none" rotWithShape="1">
            <a:gsLst>
              <a:gs pos="0">
                <a:schemeClr val="accent3">
                  <a:lumMod val="60000"/>
                  <a:lumOff val="40000"/>
                </a:schemeClr>
              </a:gs>
              <a:gs pos="67000">
                <a:schemeClr val="accent6">
                  <a:lumMod val="40000"/>
                  <a:lumOff val="60000"/>
                </a:schemeClr>
              </a:gs>
              <a:gs pos="49000">
                <a:schemeClr val="accent3">
                  <a:lumMod val="40000"/>
                  <a:lumOff val="60000"/>
                </a:schemeClr>
              </a:gs>
              <a:gs pos="100000">
                <a:schemeClr val="accent6">
                  <a:lumMod val="60000"/>
                  <a:lumOff val="40000"/>
                </a:schemeClr>
              </a:gs>
            </a:gsLst>
            <a:lin ang="108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9" name="テキスト ボックス 8">
            <a:extLst>
              <a:ext uri="{FF2B5EF4-FFF2-40B4-BE49-F238E27FC236}">
                <a16:creationId xmlns:a16="http://schemas.microsoft.com/office/drawing/2014/main" id="{FFBEE7E4-3358-4A35-A088-41247A06635E}"/>
              </a:ext>
            </a:extLst>
          </p:cNvPr>
          <p:cNvSpPr txBox="1"/>
          <p:nvPr/>
        </p:nvSpPr>
        <p:spPr>
          <a:xfrm>
            <a:off x="6418425" y="962953"/>
            <a:ext cx="274927" cy="276999"/>
          </a:xfrm>
          <a:prstGeom prst="rect">
            <a:avLst/>
          </a:prstGeom>
          <a:noFill/>
        </p:spPr>
        <p:txBody>
          <a:bodyPr wrap="square" rtlCol="0">
            <a:spAutoFit/>
          </a:bodyPr>
          <a:lstStyle/>
          <a:p>
            <a:r>
              <a:rPr kumimoji="1" lang="ja-JP" altLang="en-US" sz="1200" b="1" dirty="0">
                <a:latin typeface="+mn-ea"/>
              </a:rPr>
              <a:t>高</a:t>
            </a:r>
          </a:p>
        </p:txBody>
      </p:sp>
      <p:sp>
        <p:nvSpPr>
          <p:cNvPr id="10" name="テキスト ボックス 9">
            <a:extLst>
              <a:ext uri="{FF2B5EF4-FFF2-40B4-BE49-F238E27FC236}">
                <a16:creationId xmlns:a16="http://schemas.microsoft.com/office/drawing/2014/main" id="{B9304335-3607-4693-B6EF-CD9D12816E9C}"/>
              </a:ext>
            </a:extLst>
          </p:cNvPr>
          <p:cNvSpPr txBox="1"/>
          <p:nvPr/>
        </p:nvSpPr>
        <p:spPr>
          <a:xfrm>
            <a:off x="6418425" y="7047094"/>
            <a:ext cx="274927" cy="276999"/>
          </a:xfrm>
          <a:prstGeom prst="rect">
            <a:avLst/>
          </a:prstGeom>
          <a:noFill/>
        </p:spPr>
        <p:txBody>
          <a:bodyPr wrap="square" rtlCol="0">
            <a:spAutoFit/>
          </a:bodyPr>
          <a:lstStyle/>
          <a:p>
            <a:r>
              <a:rPr lang="ja-JP" altLang="en-US" sz="1200" b="1" dirty="0">
                <a:latin typeface="+mn-ea"/>
              </a:rPr>
              <a:t>低</a:t>
            </a:r>
            <a:endParaRPr kumimoji="1" lang="ja-JP" altLang="en-US" sz="1200" b="1" dirty="0">
              <a:latin typeface="+mn-ea"/>
            </a:endParaRPr>
          </a:p>
        </p:txBody>
      </p:sp>
      <p:sp>
        <p:nvSpPr>
          <p:cNvPr id="11" name="テキスト ボックス 10">
            <a:extLst>
              <a:ext uri="{FF2B5EF4-FFF2-40B4-BE49-F238E27FC236}">
                <a16:creationId xmlns:a16="http://schemas.microsoft.com/office/drawing/2014/main" id="{C7FAD35A-ADA3-48DC-B24E-B381BF7F1B91}"/>
              </a:ext>
            </a:extLst>
          </p:cNvPr>
          <p:cNvSpPr txBox="1"/>
          <p:nvPr/>
        </p:nvSpPr>
        <p:spPr>
          <a:xfrm>
            <a:off x="6403037" y="2218564"/>
            <a:ext cx="338554" cy="4503634"/>
          </a:xfrm>
          <a:prstGeom prst="rect">
            <a:avLst/>
          </a:prstGeom>
          <a:noFill/>
        </p:spPr>
        <p:txBody>
          <a:bodyPr vert="wordArtVertRtl" wrap="square" rtlCol="0">
            <a:spAutoFit/>
          </a:bodyPr>
          <a:lstStyle/>
          <a:p>
            <a:r>
              <a:rPr lang="ja-JP" altLang="en-US" sz="1000" b="1" dirty="0">
                <a:latin typeface="+mn-ea"/>
              </a:rPr>
              <a:t>優先順位</a:t>
            </a:r>
            <a:r>
              <a:rPr lang="ja-JP" altLang="en-US" sz="1000" dirty="0">
                <a:latin typeface="+mn-ea"/>
              </a:rPr>
              <a:t> </a:t>
            </a:r>
            <a:r>
              <a:rPr kumimoji="1" lang="en-US" altLang="ja-JP" sz="1000" b="1" dirty="0">
                <a:latin typeface="+mn-ea"/>
              </a:rPr>
              <a:t>(</a:t>
            </a:r>
            <a:r>
              <a:rPr kumimoji="1" lang="ja-JP" altLang="en-US" sz="1000" b="1" dirty="0">
                <a:latin typeface="+mn-ea"/>
              </a:rPr>
              <a:t>費用対効果、対象者の規模、改善の可能性、緊急性）</a:t>
            </a:r>
          </a:p>
        </p:txBody>
      </p:sp>
    </p:spTree>
    <p:extLst>
      <p:ext uri="{BB962C8B-B14F-4D97-AF65-F5344CB8AC3E}">
        <p14:creationId xmlns:p14="http://schemas.microsoft.com/office/powerpoint/2010/main" val="83870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72048" y="4389930"/>
            <a:ext cx="6090115" cy="4162180"/>
          </a:xfrm>
          <a:prstGeom prst="rect">
            <a:avLst/>
          </a:prstGeom>
        </p:spPr>
      </p:pic>
      <p:sp>
        <p:nvSpPr>
          <p:cNvPr id="17" name="タイトル 1"/>
          <p:cNvSpPr txBox="1">
            <a:spLocks noChangeAspect="1"/>
          </p:cNvSpPr>
          <p:nvPr/>
        </p:nvSpPr>
        <p:spPr>
          <a:xfrm>
            <a:off x="368660" y="467544"/>
            <a:ext cx="6120680" cy="1511410"/>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(1)</a:t>
            </a:r>
            <a:r>
              <a:rPr lang="ja-JP" altLang="en-US" sz="1400" dirty="0">
                <a:latin typeface="ＭＳ 明朝"/>
                <a:ea typeface="ＭＳ 明朝"/>
                <a:cs typeface="Times New Roman" pitchFamily="18" charset="0"/>
              </a:rPr>
              <a:t>基本情報</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tabLst>
                <a:tab pos="3232150" algn="l"/>
              </a:tabLst>
            </a:pPr>
            <a:r>
              <a:rPr lang="ja-JP" altLang="en-US" sz="1200" dirty="0">
                <a:latin typeface="ＭＳ 明朝"/>
                <a:ea typeface="ＭＳ 明朝"/>
                <a:cs typeface="+mj-cs"/>
              </a:rPr>
              <a:t>　本町の平成</a:t>
            </a:r>
            <a:r>
              <a:rPr lang="en-US" altLang="ja-JP" sz="1200" dirty="0">
                <a:latin typeface="ＭＳ 明朝"/>
                <a:ea typeface="ＭＳ 明朝"/>
                <a:cs typeface="+mj-cs"/>
              </a:rPr>
              <a:t>28</a:t>
            </a:r>
            <a:r>
              <a:rPr lang="ja-JP" altLang="en-US" sz="1200" dirty="0">
                <a:latin typeface="ＭＳ 明朝"/>
                <a:ea typeface="ＭＳ 明朝"/>
                <a:cs typeface="+mj-cs"/>
              </a:rPr>
              <a:t>年度における、人口構成概要を以下に示す。高齢化率</a:t>
            </a:r>
            <a:r>
              <a:rPr lang="en-US" altLang="ja-JP" sz="1200" dirty="0">
                <a:latin typeface="ＭＳ 明朝"/>
                <a:ea typeface="ＭＳ 明朝"/>
                <a:cs typeface="+mj-cs"/>
              </a:rPr>
              <a:t>(65</a:t>
            </a:r>
            <a:r>
              <a:rPr lang="ja-JP" altLang="en-US" sz="1200" dirty="0">
                <a:latin typeface="ＭＳ 明朝"/>
                <a:ea typeface="ＭＳ 明朝"/>
                <a:cs typeface="+mj-cs"/>
              </a:rPr>
              <a:t>歳以上</a:t>
            </a:r>
            <a:r>
              <a:rPr lang="en-US" altLang="ja-JP" sz="1200" dirty="0">
                <a:latin typeface="ＭＳ 明朝"/>
                <a:ea typeface="ＭＳ 明朝"/>
                <a:cs typeface="+mj-cs"/>
              </a:rPr>
              <a:t>)</a:t>
            </a:r>
            <a:r>
              <a:rPr lang="ja-JP" altLang="en-US" sz="1200" dirty="0">
                <a:latin typeface="ＭＳ 明朝"/>
                <a:ea typeface="ＭＳ 明朝"/>
                <a:cs typeface="+mj-cs"/>
              </a:rPr>
              <a:t>は</a:t>
            </a:r>
            <a:r>
              <a:rPr lang="en-US" altLang="ja-JP" sz="1200" dirty="0">
                <a:latin typeface="ＭＳ 明朝"/>
                <a:ea typeface="ＭＳ 明朝"/>
                <a:cs typeface="+mj-cs"/>
              </a:rPr>
              <a:t>19.6%</a:t>
            </a:r>
            <a:r>
              <a:rPr lang="ja-JP" altLang="en-US" sz="1200" dirty="0">
                <a:latin typeface="ＭＳ 明朝"/>
                <a:ea typeface="ＭＳ 明朝"/>
                <a:cs typeface="+mj-cs"/>
              </a:rPr>
              <a:t>であり、県との比較で</a:t>
            </a:r>
            <a:r>
              <a:rPr lang="en-US" altLang="ja-JP" sz="1200" dirty="0">
                <a:latin typeface="ＭＳ 明朝"/>
                <a:ea typeface="ＭＳ 明朝"/>
                <a:cs typeface="+mj-cs"/>
              </a:rPr>
              <a:t>0.8</a:t>
            </a:r>
            <a:r>
              <a:rPr lang="ja-JP" altLang="en-US" sz="1200" dirty="0">
                <a:latin typeface="ＭＳ 明朝"/>
                <a:ea typeface="ＭＳ 明朝"/>
                <a:cs typeface="+mj-cs"/>
              </a:rPr>
              <a:t>倍、同規模との比較で</a:t>
            </a:r>
            <a:r>
              <a:rPr lang="en-US" altLang="ja-JP" sz="1200" dirty="0">
                <a:latin typeface="ＭＳ 明朝"/>
                <a:ea typeface="ＭＳ 明朝"/>
                <a:cs typeface="+mj-cs"/>
              </a:rPr>
              <a:t>0.9</a:t>
            </a:r>
            <a:r>
              <a:rPr lang="ja-JP" altLang="en-US" sz="1200" dirty="0">
                <a:latin typeface="ＭＳ 明朝"/>
                <a:ea typeface="ＭＳ 明朝"/>
                <a:cs typeface="+mj-cs"/>
              </a:rPr>
              <a:t>倍となっている。また、</a:t>
            </a:r>
            <a:r>
              <a:rPr lang="ja-JP" altLang="en-US" sz="1200" dirty="0">
                <a:latin typeface="ＭＳ 明朝"/>
                <a:ea typeface="ＭＳ 明朝"/>
              </a:rPr>
              <a:t>国民健康保険被保険者数は</a:t>
            </a:r>
            <a:r>
              <a:rPr lang="en-US" altLang="ja-JP" sz="1200" dirty="0">
                <a:latin typeface="ＭＳ 明朝"/>
                <a:ea typeface="ＭＳ 明朝"/>
              </a:rPr>
              <a:t>4,688</a:t>
            </a:r>
            <a:r>
              <a:rPr lang="ja-JP" altLang="en-US" sz="1200" dirty="0">
                <a:latin typeface="ＭＳ 明朝"/>
                <a:ea typeface="ＭＳ 明朝"/>
              </a:rPr>
              <a:t>人で、町の人口に占める国民健康保険加入率は</a:t>
            </a:r>
            <a:r>
              <a:rPr lang="en-US" altLang="ja-JP" sz="1200" dirty="0">
                <a:latin typeface="ＭＳ 明朝"/>
                <a:ea typeface="ＭＳ 明朝"/>
              </a:rPr>
              <a:t>23.9%</a:t>
            </a:r>
            <a:r>
              <a:rPr lang="ja-JP" altLang="en-US" sz="1200" dirty="0">
                <a:latin typeface="ＭＳ 明朝"/>
                <a:ea typeface="ＭＳ 明朝"/>
              </a:rPr>
              <a:t>である。国民健康保険被保険者平均年齢は</a:t>
            </a:r>
            <a:r>
              <a:rPr lang="en-US" altLang="ja-JP" sz="1200" dirty="0">
                <a:latin typeface="ＭＳ 明朝"/>
                <a:ea typeface="ＭＳ 明朝"/>
              </a:rPr>
              <a:t>50.2</a:t>
            </a:r>
            <a:r>
              <a:rPr lang="ja-JP" altLang="en-US" sz="1200" dirty="0">
                <a:latin typeface="ＭＳ 明朝"/>
                <a:ea typeface="ＭＳ 明朝"/>
              </a:rPr>
              <a:t>歳である。</a:t>
            </a:r>
            <a:endParaRPr lang="ja-JP" altLang="ja-JP" sz="1200" dirty="0">
              <a:latin typeface="ＭＳ 明朝"/>
              <a:ea typeface="ＭＳ 明朝"/>
            </a:endParaRPr>
          </a:p>
        </p:txBody>
      </p:sp>
      <p:sp>
        <p:nvSpPr>
          <p:cNvPr id="14" name="テキスト ボックス 13"/>
          <p:cNvSpPr txBox="1">
            <a:spLocks noChangeAspect="1"/>
          </p:cNvSpPr>
          <p:nvPr/>
        </p:nvSpPr>
        <p:spPr>
          <a:xfrm>
            <a:off x="369000" y="1907704"/>
            <a:ext cx="6120000" cy="262693"/>
          </a:xfrm>
          <a:prstGeom prst="rect">
            <a:avLst/>
          </a:prstGeom>
          <a:noFill/>
          <a:ln>
            <a:noFill/>
          </a:ln>
        </p:spPr>
        <p:txBody>
          <a:bodyPr wrap="square" lIns="0" rIns="0" rtlCol="0">
            <a:spAutoFit/>
          </a:bodyPr>
          <a:lstStyle/>
          <a:p>
            <a:r>
              <a:rPr lang="ja-JP" altLang="en-US" sz="1200" dirty="0">
                <a:latin typeface="ＭＳ 明朝"/>
                <a:ea typeface="ＭＳ 明朝"/>
              </a:rPr>
              <a:t>人口構成概要</a:t>
            </a:r>
            <a:r>
              <a:rPr lang="en-US" altLang="ja-JP" sz="1200" dirty="0">
                <a:latin typeface="ＭＳ 明朝"/>
                <a:ea typeface="ＭＳ 明朝"/>
              </a:rPr>
              <a:t>(</a:t>
            </a:r>
            <a:r>
              <a:rPr lang="ja-JP" altLang="en-US" sz="1200" dirty="0">
                <a:latin typeface="ＭＳ 明朝"/>
                <a:ea typeface="ＭＳ 明朝"/>
              </a:rPr>
              <a:t>平成</a:t>
            </a:r>
            <a:r>
              <a:rPr lang="en-US" altLang="ja-JP" sz="1200" dirty="0">
                <a:latin typeface="ＭＳ 明朝"/>
                <a:ea typeface="ＭＳ 明朝"/>
              </a:rPr>
              <a:t>28</a:t>
            </a:r>
            <a:r>
              <a:rPr lang="ja-JP" altLang="en-US" sz="1200" dirty="0">
                <a:latin typeface="ＭＳ 明朝"/>
                <a:ea typeface="ＭＳ 明朝"/>
              </a:rPr>
              <a:t>年度</a:t>
            </a:r>
            <a:r>
              <a:rPr lang="en-US" altLang="ja-JP" sz="1200" dirty="0">
                <a:latin typeface="ＭＳ 明朝"/>
                <a:ea typeface="ＭＳ 明朝"/>
              </a:rPr>
              <a:t>)</a:t>
            </a:r>
            <a:endParaRPr lang="ja-JP" altLang="en-US" sz="1200" dirty="0">
              <a:latin typeface="ＭＳ 明朝"/>
              <a:ea typeface="ＭＳ 明朝"/>
            </a:endParaRPr>
          </a:p>
        </p:txBody>
      </p:sp>
      <p:sp>
        <p:nvSpPr>
          <p:cNvPr id="15" name="テキスト ボックス 14"/>
          <p:cNvSpPr txBox="1">
            <a:spLocks noChangeAspect="1"/>
          </p:cNvSpPr>
          <p:nvPr/>
        </p:nvSpPr>
        <p:spPr>
          <a:xfrm>
            <a:off x="381000" y="4113355"/>
            <a:ext cx="5697086" cy="276999"/>
          </a:xfrm>
          <a:prstGeom prst="rect">
            <a:avLst/>
          </a:prstGeom>
          <a:noFill/>
          <a:ln>
            <a:noFill/>
          </a:ln>
        </p:spPr>
        <p:txBody>
          <a:bodyPr wrap="square" lIns="0" rtlCol="0">
            <a:spAutoFit/>
          </a:bodyPr>
          <a:lstStyle/>
          <a:p>
            <a:pPr>
              <a:spcBef>
                <a:spcPct val="0"/>
              </a:spcBef>
              <a:defRPr/>
            </a:pPr>
            <a:r>
              <a:rPr lang="ja-JP" altLang="en-US" sz="1200" dirty="0">
                <a:latin typeface="ＭＳ 明朝"/>
                <a:ea typeface="ＭＳ 明朝"/>
              </a:rPr>
              <a:t>男女･年齢階層別 被保険者数構成割合ピラミッド</a:t>
            </a:r>
            <a:r>
              <a:rPr lang="en-US" altLang="ja-JP" sz="1200" dirty="0">
                <a:latin typeface="ＭＳ 明朝"/>
                <a:ea typeface="ＭＳ 明朝"/>
              </a:rPr>
              <a:t>(</a:t>
            </a:r>
            <a:r>
              <a:rPr lang="ja-JP" altLang="en-US" sz="1200" dirty="0">
                <a:latin typeface="ＭＳ 明朝"/>
                <a:ea typeface="ＭＳ 明朝"/>
              </a:rPr>
              <a:t>平成</a:t>
            </a:r>
            <a:r>
              <a:rPr lang="en-US" altLang="ja-JP" sz="1200" dirty="0">
                <a:latin typeface="ＭＳ 明朝"/>
                <a:ea typeface="ＭＳ 明朝"/>
              </a:rPr>
              <a:t>28</a:t>
            </a:r>
            <a:r>
              <a:rPr lang="ja-JP" altLang="en-US" sz="1200" dirty="0">
                <a:latin typeface="ＭＳ 明朝"/>
                <a:ea typeface="ＭＳ 明朝"/>
              </a:rPr>
              <a:t>年度</a:t>
            </a:r>
            <a:r>
              <a:rPr lang="en-US" altLang="ja-JP" sz="1200" dirty="0">
                <a:latin typeface="ＭＳ 明朝"/>
                <a:ea typeface="ＭＳ 明朝"/>
              </a:rPr>
              <a:t>)</a:t>
            </a:r>
          </a:p>
        </p:txBody>
      </p:sp>
      <p:sp>
        <p:nvSpPr>
          <p:cNvPr id="16" name="注釈文章 18"/>
          <p:cNvSpPr txBox="1">
            <a:spLocks noChangeAspect="1"/>
          </p:cNvSpPr>
          <p:nvPr/>
        </p:nvSpPr>
        <p:spPr>
          <a:xfrm>
            <a:off x="381000" y="3613116"/>
            <a:ext cx="6120000" cy="338554"/>
          </a:xfrm>
          <a:prstGeom prst="rect">
            <a:avLst/>
          </a:prstGeom>
          <a:noFill/>
          <a:ln>
            <a:noFill/>
          </a:ln>
        </p:spPr>
        <p:txBody>
          <a:bodyPr wrap="square" lIns="0" rIns="0" rtlCol="0">
            <a:spAutoFit/>
          </a:bodyPr>
          <a:lstStyle/>
          <a:p>
            <a:r>
              <a:rPr lang="en-US" altLang="ja-JP" sz="800" dirty="0">
                <a:latin typeface="ＭＳ 明朝"/>
                <a:ea typeface="ＭＳ 明朝"/>
              </a:rPr>
              <a:t>※｢</a:t>
            </a:r>
            <a:r>
              <a:rPr lang="ja-JP" altLang="en-US" sz="800" dirty="0">
                <a:latin typeface="ＭＳ 明朝"/>
                <a:ea typeface="ＭＳ 明朝"/>
              </a:rPr>
              <a:t>県</a:t>
            </a:r>
            <a:r>
              <a:rPr lang="en-US" altLang="ja-JP" sz="800" dirty="0">
                <a:latin typeface="ＭＳ 明朝"/>
                <a:ea typeface="ＭＳ 明朝"/>
              </a:rPr>
              <a:t>｣</a:t>
            </a:r>
            <a:r>
              <a:rPr lang="ja-JP" altLang="en-US" sz="800" dirty="0">
                <a:latin typeface="ＭＳ 明朝"/>
                <a:ea typeface="ＭＳ 明朝"/>
              </a:rPr>
              <a:t>は群馬県を指す。以下すべての表において同様である。</a:t>
            </a:r>
            <a:endParaRPr lang="en-US" altLang="ja-JP" sz="800" dirty="0">
              <a:latin typeface="ＭＳ 明朝"/>
              <a:ea typeface="ＭＳ 明朝"/>
            </a:endParaRPr>
          </a:p>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健診･医療･介護データからみる地域の健康課題</a:t>
            </a:r>
            <a:r>
              <a:rPr lang="en-US" altLang="ja-JP" sz="800" dirty="0">
                <a:latin typeface="ＭＳ 明朝"/>
                <a:ea typeface="ＭＳ 明朝"/>
              </a:rPr>
              <a:t>｣</a:t>
            </a:r>
            <a:endParaRPr lang="ja-JP" altLang="en-US" sz="800" dirty="0">
              <a:latin typeface="ＭＳ 明朝"/>
              <a:ea typeface="ＭＳ 明朝"/>
            </a:endParaRPr>
          </a:p>
        </p:txBody>
      </p:sp>
      <p:sp>
        <p:nvSpPr>
          <p:cNvPr id="10" name="注釈文章 9"/>
          <p:cNvSpPr txBox="1">
            <a:spLocks noChangeAspect="1"/>
          </p:cNvSpPr>
          <p:nvPr/>
        </p:nvSpPr>
        <p:spPr>
          <a:xfrm>
            <a:off x="381001" y="8556765"/>
            <a:ext cx="6097021"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人口及び被保険者の状況</a:t>
            </a:r>
            <a:r>
              <a:rPr lang="en-US" altLang="ja-JP" sz="800" dirty="0">
                <a:latin typeface="ＭＳ 明朝"/>
                <a:ea typeface="ＭＳ 明朝"/>
              </a:rPr>
              <a:t>｣</a:t>
            </a:r>
            <a:endParaRPr kumimoji="1" lang="ja-JP" altLang="en-US" sz="800" dirty="0">
              <a:latin typeface="ＭＳ 明朝"/>
              <a:ea typeface="ＭＳ 明朝"/>
            </a:endParaRPr>
          </a:p>
        </p:txBody>
      </p:sp>
      <p:sp>
        <p:nvSpPr>
          <p:cNvPr id="13" name="テキスト ボックス 12"/>
          <p:cNvSpPr txBox="1">
            <a:spLocks noChangeAspect="1"/>
          </p:cNvSpPr>
          <p:nvPr/>
        </p:nvSpPr>
        <p:spPr>
          <a:xfrm>
            <a:off x="369000" y="35496"/>
            <a:ext cx="6120000" cy="338554"/>
          </a:xfrm>
          <a:prstGeom prst="rect">
            <a:avLst/>
          </a:prstGeom>
          <a:noFill/>
          <a:ln>
            <a:noFill/>
          </a:ln>
        </p:spPr>
        <p:txBody>
          <a:bodyPr wrap="square" lIns="0" rtlCol="0">
            <a:spAutoFit/>
          </a:bodyPr>
          <a:lstStyle/>
          <a:p>
            <a:r>
              <a:rPr lang="en-US" altLang="ja-JP" sz="1600" b="1" dirty="0">
                <a:latin typeface="ＭＳ 明朝"/>
                <a:ea typeface="ＭＳ 明朝"/>
              </a:rPr>
              <a:t>2.</a:t>
            </a:r>
            <a:r>
              <a:rPr lang="ja-JP" altLang="en-US" sz="1600" b="1" dirty="0">
                <a:latin typeface="ＭＳ 明朝"/>
                <a:ea typeface="ＭＳ 明朝"/>
              </a:rPr>
              <a:t>保険者の特性把握</a:t>
            </a:r>
            <a:endParaRPr lang="ja-JP" altLang="ja-JP" sz="1600" dirty="0">
              <a:latin typeface="ＭＳ 明朝"/>
              <a:ea typeface="ＭＳ 明朝"/>
            </a:endParaRPr>
          </a:p>
        </p:txBody>
      </p:sp>
      <p:cxnSp>
        <p:nvCxnSpPr>
          <p:cNvPr id="19" name="直線コネクタ 18"/>
          <p:cNvCxnSpPr>
            <a:cxnSpLocks noChangeAspect="1"/>
          </p:cNvCxnSpPr>
          <p:nvPr/>
        </p:nvCxnSpPr>
        <p:spPr>
          <a:xfrm>
            <a:off x="333000" y="323528"/>
            <a:ext cx="6192000" cy="0"/>
          </a:xfrm>
          <a:prstGeom prst="line">
            <a:avLst/>
          </a:prstGeom>
          <a:effectLst/>
        </p:spPr>
        <p:style>
          <a:lnRef idx="1">
            <a:schemeClr val="dk1"/>
          </a:lnRef>
          <a:fillRef idx="0">
            <a:schemeClr val="dk1"/>
          </a:fillRef>
          <a:effectRef idx="0">
            <a:schemeClr val="dk1"/>
          </a:effectRef>
          <a:fontRef idx="minor">
            <a:schemeClr val="tx1"/>
          </a:fontRef>
        </p:style>
      </p:cxnSp>
      <p:sp>
        <p:nvSpPr>
          <p:cNvPr id="2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a:t>
            </a:fld>
            <a:endParaRPr kumimoji="1" lang="ja-JP" altLang="en-US" dirty="0">
              <a:latin typeface="ＭＳ 明朝"/>
              <a:ea typeface="ＭＳ 明朝"/>
            </a:endParaRPr>
          </a:p>
        </p:txBody>
      </p:sp>
      <p:pic>
        <p:nvPicPr>
          <p:cNvPr id="4" name="図 3"/>
          <p:cNvPicPr>
            <a:picLocks noChangeAspect="1"/>
          </p:cNvPicPr>
          <p:nvPr/>
        </p:nvPicPr>
        <p:blipFill>
          <a:blip r:embed="rId4"/>
          <a:stretch>
            <a:fillRect/>
          </a:stretch>
        </p:blipFill>
        <p:spPr>
          <a:xfrm>
            <a:off x="368660" y="2165336"/>
            <a:ext cx="6093503" cy="1445221"/>
          </a:xfrm>
          <a:prstGeom prst="rect">
            <a:avLst/>
          </a:prstGeom>
        </p:spPr>
      </p:pic>
    </p:spTree>
    <p:extLst>
      <p:ext uri="{BB962C8B-B14F-4D97-AF65-F5344CB8AC3E}">
        <p14:creationId xmlns:p14="http://schemas.microsoft.com/office/powerpoint/2010/main" val="1390992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 name="テキスト ボックス 179"/>
          <p:cNvSpPr txBox="1">
            <a:spLocks noChangeAspect="1"/>
          </p:cNvSpPr>
          <p:nvPr/>
        </p:nvSpPr>
        <p:spPr>
          <a:xfrm>
            <a:off x="254000" y="0"/>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全体スケジュール</a:t>
            </a:r>
            <a:endParaRPr lang="ja-JP" altLang="ja-JP" sz="1400" dirty="0">
              <a:latin typeface="ＭＳ 明朝" panose="02020609040205080304" pitchFamily="17" charset="-128"/>
              <a:ea typeface="ＭＳ 明朝" panose="02020609040205080304" pitchFamily="17" charset="-128"/>
            </a:endParaRPr>
          </a:p>
        </p:txBody>
      </p:sp>
      <p:graphicFrame>
        <p:nvGraphicFramePr>
          <p:cNvPr id="2" name="表 1"/>
          <p:cNvGraphicFramePr>
            <a:graphicFrameLocks noGrp="1" noChangeAspect="1"/>
          </p:cNvGraphicFramePr>
          <p:nvPr>
            <p:extLst>
              <p:ext uri="{D42A27DB-BD31-4B8C-83A1-F6EECF244321}">
                <p14:modId xmlns:p14="http://schemas.microsoft.com/office/powerpoint/2010/main" val="2802249906"/>
              </p:ext>
            </p:extLst>
          </p:nvPr>
        </p:nvGraphicFramePr>
        <p:xfrm>
          <a:off x="381000" y="863209"/>
          <a:ext cx="6095996" cy="4756272"/>
        </p:xfrm>
        <a:graphic>
          <a:graphicData uri="http://schemas.openxmlformats.org/drawingml/2006/table">
            <a:tbl>
              <a:tblPr/>
              <a:tblGrid>
                <a:gridCol w="1557323">
                  <a:extLst>
                    <a:ext uri="{9D8B030D-6E8A-4147-A177-3AD203B41FA5}">
                      <a16:colId xmlns:a16="http://schemas.microsoft.com/office/drawing/2014/main" val="4101795216"/>
                    </a:ext>
                  </a:extLst>
                </a:gridCol>
                <a:gridCol w="504297">
                  <a:extLst>
                    <a:ext uri="{9D8B030D-6E8A-4147-A177-3AD203B41FA5}">
                      <a16:colId xmlns:a16="http://schemas.microsoft.com/office/drawing/2014/main" val="1331926741"/>
                    </a:ext>
                  </a:extLst>
                </a:gridCol>
                <a:gridCol w="504297">
                  <a:extLst>
                    <a:ext uri="{9D8B030D-6E8A-4147-A177-3AD203B41FA5}">
                      <a16:colId xmlns:a16="http://schemas.microsoft.com/office/drawing/2014/main" val="3288107868"/>
                    </a:ext>
                  </a:extLst>
                </a:gridCol>
                <a:gridCol w="504297">
                  <a:extLst>
                    <a:ext uri="{9D8B030D-6E8A-4147-A177-3AD203B41FA5}">
                      <a16:colId xmlns:a16="http://schemas.microsoft.com/office/drawing/2014/main" val="117358501"/>
                    </a:ext>
                  </a:extLst>
                </a:gridCol>
                <a:gridCol w="504297">
                  <a:extLst>
                    <a:ext uri="{9D8B030D-6E8A-4147-A177-3AD203B41FA5}">
                      <a16:colId xmlns:a16="http://schemas.microsoft.com/office/drawing/2014/main" val="2006960171"/>
                    </a:ext>
                  </a:extLst>
                </a:gridCol>
                <a:gridCol w="504297">
                  <a:extLst>
                    <a:ext uri="{9D8B030D-6E8A-4147-A177-3AD203B41FA5}">
                      <a16:colId xmlns:a16="http://schemas.microsoft.com/office/drawing/2014/main" val="2678914510"/>
                    </a:ext>
                  </a:extLst>
                </a:gridCol>
                <a:gridCol w="504297">
                  <a:extLst>
                    <a:ext uri="{9D8B030D-6E8A-4147-A177-3AD203B41FA5}">
                      <a16:colId xmlns:a16="http://schemas.microsoft.com/office/drawing/2014/main" val="3583837608"/>
                    </a:ext>
                  </a:extLst>
                </a:gridCol>
                <a:gridCol w="504297">
                  <a:extLst>
                    <a:ext uri="{9D8B030D-6E8A-4147-A177-3AD203B41FA5}">
                      <a16:colId xmlns:a16="http://schemas.microsoft.com/office/drawing/2014/main" val="3387802602"/>
                    </a:ext>
                  </a:extLst>
                </a:gridCol>
                <a:gridCol w="504297">
                  <a:extLst>
                    <a:ext uri="{9D8B030D-6E8A-4147-A177-3AD203B41FA5}">
                      <a16:colId xmlns:a16="http://schemas.microsoft.com/office/drawing/2014/main" val="1731444468"/>
                    </a:ext>
                  </a:extLst>
                </a:gridCol>
                <a:gridCol w="504297">
                  <a:extLst>
                    <a:ext uri="{9D8B030D-6E8A-4147-A177-3AD203B41FA5}">
                      <a16:colId xmlns:a16="http://schemas.microsoft.com/office/drawing/2014/main" val="1981046470"/>
                    </a:ext>
                  </a:extLst>
                </a:gridCol>
              </a:tblGrid>
              <a:tr h="225421">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期</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期</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rtl="0" fontAlgn="ct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661" marB="0" anchor="ctr">
                    <a:lnL w="3175" cap="flat" cmpd="sng" algn="ctr">
                      <a:solidFill>
                        <a:schemeClr val="bg1">
                          <a:lumMod val="50000"/>
                        </a:schemeClr>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31557811"/>
                  </a:ext>
                </a:extLst>
              </a:tr>
              <a:tr h="343773">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28513"/>
                  </a:ext>
                </a:extLst>
              </a:tr>
              <a:tr h="598154">
                <a:tc>
                  <a:txBody>
                    <a:bodyPr/>
                    <a:lstStyle/>
                    <a:p>
                      <a:pPr algn="l"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健康診査</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受診勧奨</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695726"/>
                  </a:ext>
                </a:extLst>
              </a:tr>
              <a:tr h="598154">
                <a:tc>
                  <a:txBody>
                    <a:bodyPr/>
                    <a:lstStyle/>
                    <a:p>
                      <a:pPr algn="l"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特定保健指導事業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522325"/>
                  </a:ext>
                </a:extLst>
              </a:tr>
              <a:tr h="598154">
                <a:tc>
                  <a:txBody>
                    <a:bodyPr/>
                    <a:lstStyle/>
                    <a:p>
                      <a:pPr algn="l"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受診行動適正化指導事業</a:t>
                      </a:r>
                      <a:endParaRPr lang="en-US" altLang="zh-TW"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rtl="0" fontAlgn="ct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重複受診、頻回受診</a:t>
                      </a:r>
                      <a:r>
                        <a:rPr lang="ja-JP" altLang="en-US" sz="800" b="0" i="0" u="none" strike="noStrike" dirty="0" err="1">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重複服薬</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359628"/>
                  </a:ext>
                </a:extLst>
              </a:tr>
              <a:tr h="598154">
                <a:tc>
                  <a:txBody>
                    <a:bodyPr/>
                    <a:lstStyle/>
                    <a:p>
                      <a:pPr algn="l"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ジェネリック医薬品差額通知事業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1198499"/>
                  </a:ext>
                </a:extLst>
              </a:tr>
              <a:tr h="598154">
                <a:tc>
                  <a:txBody>
                    <a:bodyPr/>
                    <a:lstStyle/>
                    <a:p>
                      <a:pPr algn="l"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健診異常値放置者受診勧奨事業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423418"/>
                  </a:ext>
                </a:extLst>
              </a:tr>
              <a:tr h="598154">
                <a:tc>
                  <a:txBody>
                    <a:bodyPr/>
                    <a:lstStyle/>
                    <a:p>
                      <a:pPr algn="l"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糖尿病性腎症重症化予防事業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098771"/>
                  </a:ext>
                </a:extLst>
              </a:tr>
              <a:tr h="598154">
                <a:tc>
                  <a:txBody>
                    <a:bodyPr/>
                    <a:lstStyle/>
                    <a:p>
                      <a:pPr algn="l"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生活習慣病治療中断者受診勧奨事業</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661" marR="6661" marT="6149"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6661" marR="6661" marT="6149"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909324"/>
                  </a:ext>
                </a:extLst>
              </a:tr>
            </a:tbl>
          </a:graphicData>
        </a:graphic>
      </p:graphicFrame>
      <p:sp>
        <p:nvSpPr>
          <p:cNvPr id="31" name="テキスト ボックス 30"/>
          <p:cNvSpPr txBox="1"/>
          <p:nvPr/>
        </p:nvSpPr>
        <p:spPr>
          <a:xfrm>
            <a:off x="369000" y="311653"/>
            <a:ext cx="6120000" cy="30896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各事業におけるスケジュールについて以下に示す。</a:t>
            </a:r>
            <a:endParaRPr lang="en-US" altLang="ja-JP" sz="1200" dirty="0">
              <a:latin typeface="ＭＳ 明朝" panose="02020609040205080304" pitchFamily="17" charset="-128"/>
              <a:ea typeface="ＭＳ 明朝" panose="02020609040205080304" pitchFamily="17" charset="-128"/>
            </a:endParaRPr>
          </a:p>
        </p:txBody>
      </p:sp>
      <p:grpSp>
        <p:nvGrpSpPr>
          <p:cNvPr id="5" name="グループ化 4"/>
          <p:cNvGrpSpPr/>
          <p:nvPr/>
        </p:nvGrpSpPr>
        <p:grpSpPr>
          <a:xfrm>
            <a:off x="1942360" y="1540204"/>
            <a:ext cx="1479792" cy="422672"/>
            <a:chOff x="1935734" y="2240716"/>
            <a:chExt cx="1385315" cy="457895"/>
          </a:xfrm>
        </p:grpSpPr>
        <p:sp>
          <p:nvSpPr>
            <p:cNvPr id="54"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55" name="正方形/長方形 54"/>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6" name="グループ化 5"/>
          <p:cNvGrpSpPr/>
          <p:nvPr/>
        </p:nvGrpSpPr>
        <p:grpSpPr>
          <a:xfrm>
            <a:off x="3455039" y="1425562"/>
            <a:ext cx="1498762" cy="587541"/>
            <a:chOff x="3322071" y="2214959"/>
            <a:chExt cx="1403073" cy="636503"/>
          </a:xfrm>
        </p:grpSpPr>
        <p:sp>
          <p:nvSpPr>
            <p:cNvPr id="58" name="右矢印 86"/>
            <p:cNvSpPr/>
            <p:nvPr/>
          </p:nvSpPr>
          <p:spPr>
            <a:xfrm>
              <a:off x="3322071" y="22149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77" name="右矢印 86"/>
            <p:cNvSpPr/>
            <p:nvPr/>
          </p:nvSpPr>
          <p:spPr>
            <a:xfrm>
              <a:off x="3789040" y="23389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78" name="右矢印 86"/>
            <p:cNvSpPr/>
            <p:nvPr/>
          </p:nvSpPr>
          <p:spPr>
            <a:xfrm>
              <a:off x="4264967" y="26030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3" name="グループ化 2"/>
          <p:cNvGrpSpPr/>
          <p:nvPr/>
        </p:nvGrpSpPr>
        <p:grpSpPr>
          <a:xfrm>
            <a:off x="4966449" y="1428905"/>
            <a:ext cx="1498762" cy="587541"/>
            <a:chOff x="3474471" y="2367359"/>
            <a:chExt cx="1403073" cy="636503"/>
          </a:xfrm>
        </p:grpSpPr>
        <p:sp>
          <p:nvSpPr>
            <p:cNvPr id="91"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92"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93"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94" name="グループ化 93"/>
          <p:cNvGrpSpPr/>
          <p:nvPr/>
        </p:nvGrpSpPr>
        <p:grpSpPr>
          <a:xfrm>
            <a:off x="3455039" y="2030602"/>
            <a:ext cx="1498762" cy="587541"/>
            <a:chOff x="3474471" y="2367359"/>
            <a:chExt cx="1403073" cy="636503"/>
          </a:xfrm>
        </p:grpSpPr>
        <p:sp>
          <p:nvSpPr>
            <p:cNvPr id="95"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96"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97"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98" name="グループ化 97"/>
          <p:cNvGrpSpPr/>
          <p:nvPr/>
        </p:nvGrpSpPr>
        <p:grpSpPr>
          <a:xfrm>
            <a:off x="3455039" y="5025962"/>
            <a:ext cx="1498762" cy="587541"/>
            <a:chOff x="3474471" y="2367359"/>
            <a:chExt cx="1403073" cy="636503"/>
          </a:xfrm>
        </p:grpSpPr>
        <p:sp>
          <p:nvSpPr>
            <p:cNvPr id="99"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0"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1"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02" name="グループ化 101"/>
          <p:cNvGrpSpPr/>
          <p:nvPr/>
        </p:nvGrpSpPr>
        <p:grpSpPr>
          <a:xfrm>
            <a:off x="3455039" y="2628182"/>
            <a:ext cx="1498762" cy="587541"/>
            <a:chOff x="3474471" y="2367359"/>
            <a:chExt cx="1403073" cy="636503"/>
          </a:xfrm>
        </p:grpSpPr>
        <p:sp>
          <p:nvSpPr>
            <p:cNvPr id="103"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4"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5"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06" name="グループ化 105"/>
          <p:cNvGrpSpPr/>
          <p:nvPr/>
        </p:nvGrpSpPr>
        <p:grpSpPr>
          <a:xfrm>
            <a:off x="4966449" y="2630408"/>
            <a:ext cx="1498762" cy="587541"/>
            <a:chOff x="3474471" y="2367359"/>
            <a:chExt cx="1403073" cy="636503"/>
          </a:xfrm>
        </p:grpSpPr>
        <p:sp>
          <p:nvSpPr>
            <p:cNvPr id="107"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8"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09"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10" name="グループ化 109"/>
          <p:cNvGrpSpPr/>
          <p:nvPr/>
        </p:nvGrpSpPr>
        <p:grpSpPr>
          <a:xfrm>
            <a:off x="3455039" y="3225762"/>
            <a:ext cx="1498762" cy="587541"/>
            <a:chOff x="3474471" y="2367359"/>
            <a:chExt cx="1403073" cy="636503"/>
          </a:xfrm>
        </p:grpSpPr>
        <p:sp>
          <p:nvSpPr>
            <p:cNvPr id="111"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12"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13"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14" name="グループ化 113"/>
          <p:cNvGrpSpPr/>
          <p:nvPr/>
        </p:nvGrpSpPr>
        <p:grpSpPr>
          <a:xfrm>
            <a:off x="4966449" y="3239473"/>
            <a:ext cx="1498762" cy="587541"/>
            <a:chOff x="3474471" y="2367359"/>
            <a:chExt cx="1403073" cy="636503"/>
          </a:xfrm>
        </p:grpSpPr>
        <p:sp>
          <p:nvSpPr>
            <p:cNvPr id="115"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16"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17"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18" name="グループ化 117"/>
          <p:cNvGrpSpPr/>
          <p:nvPr/>
        </p:nvGrpSpPr>
        <p:grpSpPr>
          <a:xfrm>
            <a:off x="3455039" y="3823342"/>
            <a:ext cx="1498762" cy="587541"/>
            <a:chOff x="3474471" y="2367359"/>
            <a:chExt cx="1403073" cy="636503"/>
          </a:xfrm>
        </p:grpSpPr>
        <p:sp>
          <p:nvSpPr>
            <p:cNvPr id="119"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30"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31"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34" name="グループ化 133"/>
          <p:cNvGrpSpPr/>
          <p:nvPr/>
        </p:nvGrpSpPr>
        <p:grpSpPr>
          <a:xfrm>
            <a:off x="4966449" y="3819225"/>
            <a:ext cx="1498762" cy="587541"/>
            <a:chOff x="3474471" y="2367359"/>
            <a:chExt cx="1403073" cy="636503"/>
          </a:xfrm>
        </p:grpSpPr>
        <p:sp>
          <p:nvSpPr>
            <p:cNvPr id="135"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36"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45"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52" name="グループ化 151"/>
          <p:cNvGrpSpPr/>
          <p:nvPr/>
        </p:nvGrpSpPr>
        <p:grpSpPr>
          <a:xfrm>
            <a:off x="3455039" y="4428382"/>
            <a:ext cx="1498762" cy="587541"/>
            <a:chOff x="3474471" y="2367359"/>
            <a:chExt cx="1403073" cy="636503"/>
          </a:xfrm>
        </p:grpSpPr>
        <p:sp>
          <p:nvSpPr>
            <p:cNvPr id="153"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54"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55"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56" name="グループ化 155"/>
          <p:cNvGrpSpPr/>
          <p:nvPr/>
        </p:nvGrpSpPr>
        <p:grpSpPr>
          <a:xfrm>
            <a:off x="4966449" y="4424265"/>
            <a:ext cx="1498762" cy="587541"/>
            <a:chOff x="3474471" y="2367359"/>
            <a:chExt cx="1403073" cy="636503"/>
          </a:xfrm>
        </p:grpSpPr>
        <p:sp>
          <p:nvSpPr>
            <p:cNvPr id="157"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58"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59"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60" name="グループ化 159"/>
          <p:cNvGrpSpPr/>
          <p:nvPr/>
        </p:nvGrpSpPr>
        <p:grpSpPr>
          <a:xfrm>
            <a:off x="4966449" y="2037243"/>
            <a:ext cx="1498762" cy="587541"/>
            <a:chOff x="3474471" y="2367359"/>
            <a:chExt cx="1403073" cy="636503"/>
          </a:xfrm>
        </p:grpSpPr>
        <p:sp>
          <p:nvSpPr>
            <p:cNvPr id="161"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62"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63"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64" name="グループ化 163"/>
          <p:cNvGrpSpPr/>
          <p:nvPr/>
        </p:nvGrpSpPr>
        <p:grpSpPr>
          <a:xfrm>
            <a:off x="4966449" y="5029305"/>
            <a:ext cx="1498762" cy="587541"/>
            <a:chOff x="3474471" y="2367359"/>
            <a:chExt cx="1403073" cy="636503"/>
          </a:xfrm>
        </p:grpSpPr>
        <p:sp>
          <p:nvSpPr>
            <p:cNvPr id="165" name="右矢印 86"/>
            <p:cNvSpPr/>
            <p:nvPr/>
          </p:nvSpPr>
          <p:spPr>
            <a:xfrm>
              <a:off x="3474471" y="2367359"/>
              <a:ext cx="466969"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Ｐ</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66" name="右矢印 86"/>
            <p:cNvSpPr/>
            <p:nvPr/>
          </p:nvSpPr>
          <p:spPr>
            <a:xfrm>
              <a:off x="3941440" y="2491333"/>
              <a:ext cx="936104"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Ｄ</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67" name="右矢印 86"/>
            <p:cNvSpPr/>
            <p:nvPr/>
          </p:nvSpPr>
          <p:spPr>
            <a:xfrm>
              <a:off x="4417367" y="2755462"/>
              <a:ext cx="460177"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nchorCtr="1"/>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ＣＡ</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grpSp>
      <p:grpSp>
        <p:nvGrpSpPr>
          <p:cNvPr id="123" name="グループ化 122"/>
          <p:cNvGrpSpPr/>
          <p:nvPr/>
        </p:nvGrpSpPr>
        <p:grpSpPr>
          <a:xfrm>
            <a:off x="1942360" y="2145244"/>
            <a:ext cx="1479792" cy="422672"/>
            <a:chOff x="1935734" y="2240716"/>
            <a:chExt cx="1385315" cy="457895"/>
          </a:xfrm>
        </p:grpSpPr>
        <p:sp>
          <p:nvSpPr>
            <p:cNvPr id="124"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25" name="正方形/長方形 124"/>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126" name="グループ化 125"/>
          <p:cNvGrpSpPr/>
          <p:nvPr/>
        </p:nvGrpSpPr>
        <p:grpSpPr>
          <a:xfrm>
            <a:off x="1942360" y="2742824"/>
            <a:ext cx="1479792" cy="422672"/>
            <a:chOff x="1935734" y="2240716"/>
            <a:chExt cx="1385315" cy="457895"/>
          </a:xfrm>
        </p:grpSpPr>
        <p:sp>
          <p:nvSpPr>
            <p:cNvPr id="127"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28" name="正方形/長方形 127"/>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129" name="グループ化 128"/>
          <p:cNvGrpSpPr/>
          <p:nvPr/>
        </p:nvGrpSpPr>
        <p:grpSpPr>
          <a:xfrm>
            <a:off x="1942360" y="3329646"/>
            <a:ext cx="1479792" cy="422672"/>
            <a:chOff x="1935734" y="2240716"/>
            <a:chExt cx="1385315" cy="457895"/>
          </a:xfrm>
        </p:grpSpPr>
        <p:sp>
          <p:nvSpPr>
            <p:cNvPr id="132"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33" name="正方形/長方形 132"/>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137" name="グループ化 136"/>
          <p:cNvGrpSpPr/>
          <p:nvPr/>
        </p:nvGrpSpPr>
        <p:grpSpPr>
          <a:xfrm>
            <a:off x="1942360" y="3937984"/>
            <a:ext cx="1479792" cy="422672"/>
            <a:chOff x="1935734" y="2240716"/>
            <a:chExt cx="1385315" cy="457895"/>
          </a:xfrm>
        </p:grpSpPr>
        <p:sp>
          <p:nvSpPr>
            <p:cNvPr id="138"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39" name="正方形/長方形 138"/>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140" name="グループ化 139"/>
          <p:cNvGrpSpPr/>
          <p:nvPr/>
        </p:nvGrpSpPr>
        <p:grpSpPr>
          <a:xfrm>
            <a:off x="1942360" y="4543024"/>
            <a:ext cx="1479792" cy="422672"/>
            <a:chOff x="1935734" y="2240716"/>
            <a:chExt cx="1385315" cy="457895"/>
          </a:xfrm>
        </p:grpSpPr>
        <p:sp>
          <p:nvSpPr>
            <p:cNvPr id="141"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42" name="正方形/長方形 141"/>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grpSp>
        <p:nvGrpSpPr>
          <p:cNvPr id="143" name="グループ化 142"/>
          <p:cNvGrpSpPr/>
          <p:nvPr/>
        </p:nvGrpSpPr>
        <p:grpSpPr>
          <a:xfrm>
            <a:off x="1942360" y="5129846"/>
            <a:ext cx="1479792" cy="422672"/>
            <a:chOff x="1935734" y="2240716"/>
            <a:chExt cx="1385315" cy="457895"/>
          </a:xfrm>
        </p:grpSpPr>
        <p:sp>
          <p:nvSpPr>
            <p:cNvPr id="144" name="右矢印 87"/>
            <p:cNvSpPr/>
            <p:nvPr/>
          </p:nvSpPr>
          <p:spPr>
            <a:xfrm>
              <a:off x="1935734" y="2240716"/>
              <a:ext cx="1385315" cy="248400"/>
            </a:xfrm>
            <a:prstGeom prst="rightArrow">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 tIns="10800" rIns="10800" bIns="108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実施</a:t>
              </a:r>
              <a:endParaRPr lang="en-US" altLang="ja-JP" sz="700" dirty="0">
                <a:solidFill>
                  <a:schemeClr val="tx1">
                    <a:lumMod val="95000"/>
                    <a:lumOff val="5000"/>
                  </a:schemeClr>
                </a:solidFill>
                <a:latin typeface="ＭＳ 明朝" panose="02020609040205080304" pitchFamily="17" charset="-128"/>
                <a:ea typeface="ＭＳ 明朝" panose="02020609040205080304" pitchFamily="17" charset="-128"/>
              </a:endParaRPr>
            </a:p>
          </p:txBody>
        </p:sp>
        <p:sp>
          <p:nvSpPr>
            <p:cNvPr id="146" name="正方形/長方形 145"/>
            <p:cNvSpPr/>
            <p:nvPr/>
          </p:nvSpPr>
          <p:spPr>
            <a:xfrm>
              <a:off x="2888940" y="2518591"/>
              <a:ext cx="288032" cy="180020"/>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tx1">
                      <a:lumMod val="95000"/>
                      <a:lumOff val="5000"/>
                    </a:schemeClr>
                  </a:solidFill>
                  <a:latin typeface="ＭＳ 明朝" panose="02020609040205080304" pitchFamily="17" charset="-128"/>
                  <a:ea typeface="ＭＳ 明朝" panose="02020609040205080304" pitchFamily="17" charset="-128"/>
                </a:rPr>
                <a:t>評価</a:t>
              </a:r>
            </a:p>
          </p:txBody>
        </p:sp>
      </p:gr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69</a:t>
            </a:fld>
            <a:endParaRPr kumimoji="1" lang="ja-JP" altLang="en-US" dirty="0">
              <a:latin typeface="ＭＳ 明朝"/>
              <a:ea typeface="ＭＳ 明朝"/>
            </a:endParaRPr>
          </a:p>
        </p:txBody>
      </p:sp>
    </p:spTree>
    <p:extLst>
      <p:ext uri="{BB962C8B-B14F-4D97-AF65-F5344CB8AC3E}">
        <p14:creationId xmlns:p14="http://schemas.microsoft.com/office/powerpoint/2010/main" val="15826514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2"/>
          <a:srcRect l="278" t="245" r="66822" b="50269"/>
          <a:stretch/>
        </p:blipFill>
        <p:spPr>
          <a:xfrm>
            <a:off x="4297393" y="5827464"/>
            <a:ext cx="2179605" cy="2921000"/>
          </a:xfrm>
          <a:prstGeom prst="rect">
            <a:avLst/>
          </a:prstGeom>
          <a:solidFill>
            <a:sysClr val="window" lastClr="FFFFFF"/>
          </a:solidFill>
          <a:ln w="3175">
            <a:solidFill>
              <a:sysClr val="windowText" lastClr="000000"/>
            </a:solidFill>
          </a:ln>
        </p:spPr>
      </p:pic>
      <p:sp>
        <p:nvSpPr>
          <p:cNvPr id="13" name="テキスト ボックス 12"/>
          <p:cNvSpPr txBox="1"/>
          <p:nvPr/>
        </p:nvSpPr>
        <p:spPr>
          <a:xfrm>
            <a:off x="369000" y="311653"/>
            <a:ext cx="6120000" cy="361997"/>
          </a:xfrm>
          <a:prstGeom prst="rect">
            <a:avLst/>
          </a:prstGeom>
          <a:noFill/>
          <a:ln>
            <a:noFill/>
          </a:ln>
        </p:spPr>
        <p:txBody>
          <a:bodyPr wrap="square" lIns="0" rIns="0" rtlCol="0">
            <a:noAutofit/>
          </a:bodyPr>
          <a:lstStyle/>
          <a:p>
            <a:pPr lvl="0"/>
            <a:r>
              <a:rPr lang="ja-JP" altLang="en-US" sz="1200" dirty="0">
                <a:latin typeface="ＭＳ 明朝" panose="02020609040205080304" pitchFamily="17" charset="-128"/>
                <a:ea typeface="ＭＳ 明朝" panose="02020609040205080304" pitchFamily="17" charset="-128"/>
              </a:rPr>
              <a:t>　本計画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第</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期データヘルス計画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における実施事業及び評価方法は以下の通りである。　　</a:t>
            </a:r>
            <a:endParaRPr lang="en-US" altLang="ja-JP" sz="1200" dirty="0">
              <a:latin typeface="ＭＳ 明朝" panose="02020609040205080304" pitchFamily="17" charset="-128"/>
              <a:ea typeface="ＭＳ 明朝" panose="02020609040205080304" pitchFamily="17" charset="-128"/>
            </a:endParaRPr>
          </a:p>
        </p:txBody>
      </p:sp>
      <p:grpSp>
        <p:nvGrpSpPr>
          <p:cNvPr id="4" name="グループ化 3"/>
          <p:cNvGrpSpPr>
            <a:grpSpLocks noChangeAspect="1"/>
          </p:cNvGrpSpPr>
          <p:nvPr/>
        </p:nvGrpSpPr>
        <p:grpSpPr>
          <a:xfrm>
            <a:off x="380999" y="2753277"/>
            <a:ext cx="6096000" cy="1903141"/>
            <a:chOff x="584202" y="3374048"/>
            <a:chExt cx="5797549" cy="1960796"/>
          </a:xfrm>
        </p:grpSpPr>
        <p:sp>
          <p:nvSpPr>
            <p:cNvPr id="14" name="正方形/長方形 13"/>
            <p:cNvSpPr/>
            <p:nvPr/>
          </p:nvSpPr>
          <p:spPr>
            <a:xfrm>
              <a:off x="858869" y="39147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①特定健康診査を受診していない者を特定</a:t>
              </a:r>
            </a:p>
          </p:txBody>
        </p:sp>
        <p:sp>
          <p:nvSpPr>
            <p:cNvPr id="17" name="正方形/長方形 16"/>
            <p:cNvSpPr/>
            <p:nvPr/>
          </p:nvSpPr>
          <p:spPr>
            <a:xfrm>
              <a:off x="4797297"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③特定</a:t>
              </a:r>
              <a:r>
                <a:rPr lang="ja-JP" altLang="en-US" sz="900" dirty="0">
                  <a:solidFill>
                    <a:prstClr val="black"/>
                  </a:solidFill>
                  <a:latin typeface="ＭＳ 明朝" panose="02020609040205080304" pitchFamily="17" charset="-128"/>
                  <a:ea typeface="ＭＳ 明朝" panose="02020609040205080304" pitchFamily="17" charset="-128"/>
                </a:rPr>
                <a:t>健康診査の</a:t>
              </a:r>
              <a:endParaRPr lang="en-US" altLang="ja-JP" sz="900" dirty="0">
                <a:solidFill>
                  <a:prstClr val="black"/>
                </a:solidFill>
                <a:latin typeface="ＭＳ 明朝" panose="02020609040205080304" pitchFamily="17" charset="-128"/>
                <a:ea typeface="ＭＳ 明朝" panose="02020609040205080304" pitchFamily="17" charset="-128"/>
              </a:endParaRPr>
            </a:p>
            <a:p>
              <a:pPr algn="ctr"/>
              <a:r>
                <a:rPr lang="ja-JP" altLang="en-US" sz="900" dirty="0">
                  <a:solidFill>
                    <a:prstClr val="black"/>
                  </a:solidFill>
                  <a:latin typeface="ＭＳ 明朝" panose="02020609040205080304" pitchFamily="17" charset="-128"/>
                  <a:ea typeface="ＭＳ 明朝" panose="02020609040205080304" pitchFamily="17" charset="-128"/>
                </a:rPr>
                <a:t>受診</a:t>
              </a:r>
              <a:r>
                <a:rPr lang="ja-JP" altLang="en-US" sz="900" dirty="0">
                  <a:solidFill>
                    <a:schemeClr val="tx1"/>
                  </a:solidFill>
                  <a:latin typeface="ＭＳ 明朝" panose="02020609040205080304" pitchFamily="17" charset="-128"/>
                  <a:ea typeface="ＭＳ 明朝" panose="02020609040205080304" pitchFamily="17" charset="-128"/>
                </a:rPr>
                <a:t>状況を確認</a:t>
              </a:r>
            </a:p>
          </p:txBody>
        </p:sp>
        <p:sp>
          <p:nvSpPr>
            <p:cNvPr id="20" name="右矢印 19"/>
            <p:cNvSpPr/>
            <p:nvPr/>
          </p:nvSpPr>
          <p:spPr>
            <a:xfrm>
              <a:off x="2384885" y="4230228"/>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2" name="正方形/長方形 21"/>
            <p:cNvSpPr/>
            <p:nvPr/>
          </p:nvSpPr>
          <p:spPr>
            <a:xfrm>
              <a:off x="2853081"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②訴求力の高い通知書の作成及び送付</a:t>
              </a:r>
            </a:p>
          </p:txBody>
        </p:sp>
        <p:sp>
          <p:nvSpPr>
            <p:cNvPr id="23" name="右矢印 22"/>
            <p:cNvSpPr/>
            <p:nvPr/>
          </p:nvSpPr>
          <p:spPr>
            <a:xfrm>
              <a:off x="4365105" y="4211542"/>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4" name="正方形/長方形 23"/>
            <p:cNvSpPr/>
            <p:nvPr/>
          </p:nvSpPr>
          <p:spPr>
            <a:xfrm>
              <a:off x="584202" y="3582116"/>
              <a:ext cx="5797549" cy="17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25" name="テキスト プレースホルダー 5"/>
            <p:cNvSpPr txBox="1">
              <a:spLocks/>
            </p:cNvSpPr>
            <p:nvPr/>
          </p:nvSpPr>
          <p:spPr>
            <a:xfrm>
              <a:off x="750857" y="3374048"/>
              <a:ext cx="2102224" cy="432643"/>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特定健康診査受診勧奨事業の流れ</a:t>
              </a:r>
            </a:p>
          </p:txBody>
        </p:sp>
      </p:grpSp>
      <p:pic>
        <p:nvPicPr>
          <p:cNvPr id="30" name="図 29"/>
          <p:cNvPicPr>
            <a:picLocks noChangeAspect="1"/>
          </p:cNvPicPr>
          <p:nvPr/>
        </p:nvPicPr>
        <p:blipFill rotWithShape="1">
          <a:blip r:embed="rId2"/>
          <a:srcRect l="33350" t="50042" r="184" b="314"/>
          <a:stretch/>
        </p:blipFill>
        <p:spPr>
          <a:xfrm>
            <a:off x="380999" y="5323408"/>
            <a:ext cx="4389247" cy="2921000"/>
          </a:xfrm>
          <a:prstGeom prst="rect">
            <a:avLst/>
          </a:prstGeom>
          <a:solidFill>
            <a:sysClr val="window" lastClr="FFFFFF"/>
          </a:solidFill>
          <a:ln w="3175">
            <a:solidFill>
              <a:sysClr val="windowText" lastClr="000000"/>
            </a:solidFill>
          </a:ln>
        </p:spPr>
      </p:pic>
      <p:sp>
        <p:nvSpPr>
          <p:cNvPr id="32" name="テキスト プレースホルダー 5"/>
          <p:cNvSpPr txBox="1">
            <a:spLocks noChangeAspect="1"/>
          </p:cNvSpPr>
          <p:nvPr/>
        </p:nvSpPr>
        <p:spPr>
          <a:xfrm>
            <a:off x="381000" y="5019526"/>
            <a:ext cx="1368634" cy="199681"/>
          </a:xfrm>
          <a:prstGeom prst="rect">
            <a:avLst/>
          </a:prstGeom>
          <a:noFill/>
          <a:ln>
            <a:noFill/>
          </a:ln>
        </p:spPr>
        <p:txBody>
          <a:bodyPr lIns="0" rIns="0" anchor="t" anchorCtr="0"/>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solidFill>
                  <a:prstClr val="black"/>
                </a:solidFill>
                <a:latin typeface="ＭＳ 明朝" panose="02020609040205080304" pitchFamily="17" charset="-128"/>
                <a:ea typeface="ＭＳ 明朝" panose="02020609040205080304" pitchFamily="17" charset="-128"/>
              </a:rPr>
              <a:t>通知書デザイン</a:t>
            </a:r>
          </a:p>
        </p:txBody>
      </p:sp>
      <p:sp>
        <p:nvSpPr>
          <p:cNvPr id="27" name="テキスト ボックス 26"/>
          <p:cNvSpPr txBox="1">
            <a:spLocks noChangeAspect="1"/>
          </p:cNvSpPr>
          <p:nvPr/>
        </p:nvSpPr>
        <p:spPr>
          <a:xfrm>
            <a:off x="254000" y="0"/>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各事業の実施内容と評価方法</a:t>
            </a:r>
            <a:endParaRPr lang="ja-JP" altLang="ja-JP" sz="1400" dirty="0">
              <a:latin typeface="ＭＳ 明朝" panose="02020609040205080304" pitchFamily="17" charset="-128"/>
              <a:ea typeface="ＭＳ 明朝" panose="02020609040205080304" pitchFamily="17" charset="-128"/>
            </a:endParaRPr>
          </a:p>
        </p:txBody>
      </p:sp>
      <p:sp>
        <p:nvSpPr>
          <p:cNvPr id="29" name="テキスト ボックス 28"/>
          <p:cNvSpPr txBox="1"/>
          <p:nvPr/>
        </p:nvSpPr>
        <p:spPr>
          <a:xfrm>
            <a:off x="369000" y="741285"/>
            <a:ext cx="6120000" cy="1837483"/>
          </a:xfrm>
          <a:prstGeom prst="rect">
            <a:avLst/>
          </a:prstGeom>
          <a:noFill/>
          <a:ln>
            <a:noFill/>
          </a:ln>
        </p:spPr>
        <p:txBody>
          <a:bodyPr wrap="square" lIns="0" rIns="0" rtlCol="0">
            <a:noAutofit/>
          </a:bodyPr>
          <a:lstStyle/>
          <a:p>
            <a:pPr>
              <a:lnSpc>
                <a:spcPct val="125000"/>
              </a:lnSpc>
              <a:defRPr/>
            </a:pPr>
            <a:r>
              <a:rPr kumimoji="0" lang="ja-JP" altLang="en-US" sz="1300" kern="0" dirty="0">
                <a:latin typeface="ＭＳ 明朝" panose="02020609040205080304" pitchFamily="17" charset="-128"/>
                <a:ea typeface="ＭＳ 明朝" panose="02020609040205080304" pitchFamily="17" charset="-128"/>
              </a:rPr>
              <a:t>①特定健康診査受診勧奨事業</a:t>
            </a:r>
            <a:endParaRPr kumimoji="0" lang="en-US" altLang="ja-JP" sz="13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特定健康診査の受診率向上</a:t>
            </a:r>
            <a:endParaRPr kumimoji="0" lang="en-US" altLang="ja-JP" sz="1200" kern="0" dirty="0">
              <a:latin typeface="ＭＳ 明朝" panose="02020609040205080304" pitchFamily="17" charset="-128"/>
              <a:ea typeface="ＭＳ 明朝" panose="02020609040205080304" pitchFamily="17" charset="-128"/>
            </a:endParaRPr>
          </a:p>
          <a:p>
            <a:pPr marL="85725">
              <a:lnSpc>
                <a:spcPct val="125000"/>
              </a:lnSpc>
              <a:defRPr/>
            </a:pP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事業概要</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特定健康診査を受診していない者を対象者とし特定健康診査の受診を促す</a:t>
            </a:r>
            <a:r>
              <a:rPr kumimoji="0" lang="ja-JP" altLang="en-US" sz="1200" kern="0" dirty="0">
                <a:latin typeface="ＭＳ 明朝" panose="02020609040205080304" pitchFamily="17" charset="-128"/>
                <a:ea typeface="ＭＳ 明朝" panose="02020609040205080304" pitchFamily="17" charset="-128"/>
              </a:rPr>
              <a:t>。</a:t>
            </a: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実施内容</a:t>
            </a:r>
            <a:r>
              <a:rPr kumimoji="0" lang="en-US" altLang="ja-JP" sz="1200" kern="0" dirty="0">
                <a:latin typeface="ＭＳ 明朝" panose="02020609040205080304" pitchFamily="17" charset="-128"/>
                <a:ea typeface="ＭＳ 明朝" panose="02020609040205080304" pitchFamily="17" charset="-128"/>
              </a:rPr>
              <a:t>】</a:t>
            </a:r>
          </a:p>
        </p:txBody>
      </p:sp>
      <p:sp>
        <p:nvSpPr>
          <p:cNvPr id="2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70</a:t>
            </a:fld>
            <a:endParaRPr kumimoji="1" lang="ja-JP" altLang="en-US" dirty="0">
              <a:latin typeface="ＭＳ 明朝"/>
              <a:ea typeface="ＭＳ 明朝"/>
            </a:endParaRPr>
          </a:p>
        </p:txBody>
      </p:sp>
    </p:spTree>
    <p:extLst>
      <p:ext uri="{BB962C8B-B14F-4D97-AF65-F5344CB8AC3E}">
        <p14:creationId xmlns:p14="http://schemas.microsoft.com/office/powerpoint/2010/main" val="2388671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a:spLocks noChangeAspect="1"/>
          </p:cNvSpPr>
          <p:nvPr/>
        </p:nvSpPr>
        <p:spPr>
          <a:xfrm>
            <a:off x="369000" y="190501"/>
            <a:ext cx="6120000" cy="565076"/>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71</a:t>
            </a:fld>
            <a:endParaRPr kumimoji="1" lang="ja-JP" altLang="en-US" dirty="0">
              <a:latin typeface="ＭＳ 明朝"/>
              <a:ea typeface="ＭＳ 明朝"/>
            </a:endParaRPr>
          </a:p>
        </p:txBody>
      </p:sp>
      <p:graphicFrame>
        <p:nvGraphicFramePr>
          <p:cNvPr id="10" name="表 9"/>
          <p:cNvGraphicFramePr>
            <a:graphicFrameLocks noGrp="1" noChangeAspect="1"/>
          </p:cNvGraphicFramePr>
          <p:nvPr>
            <p:extLst>
              <p:ext uri="{D42A27DB-BD31-4B8C-83A1-F6EECF244321}">
                <p14:modId xmlns:p14="http://schemas.microsoft.com/office/powerpoint/2010/main" val="4161608753"/>
              </p:ext>
            </p:extLst>
          </p:nvPr>
        </p:nvGraphicFramePr>
        <p:xfrm>
          <a:off x="380998" y="827584"/>
          <a:ext cx="6120000" cy="1512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dirty="0">
                          <a:solidFill>
                            <a:prstClr val="black"/>
                          </a:solidFill>
                          <a:latin typeface="ＭＳ 明朝" panose="02020609040205080304" pitchFamily="17" charset="-128"/>
                          <a:ea typeface="ＭＳ 明朝" panose="02020609040205080304" pitchFamily="17" charset="-128"/>
                        </a:rPr>
                        <a:t>対象者への通知率　</a:t>
                      </a:r>
                      <a:r>
                        <a:rPr lang="en-US" altLang="ja-JP" sz="1000" dirty="0">
                          <a:solidFill>
                            <a:prstClr val="black"/>
                          </a:solidFill>
                          <a:latin typeface="ＭＳ 明朝" panose="02020609040205080304" pitchFamily="17" charset="-128"/>
                          <a:ea typeface="ＭＳ 明朝" panose="02020609040205080304" pitchFamily="17" charset="-128"/>
                        </a:rPr>
                        <a:t>100%</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dirty="0">
                          <a:solidFill>
                            <a:prstClr val="black"/>
                          </a:solidFill>
                          <a:latin typeface="ＭＳ 明朝" panose="02020609040205080304" pitchFamily="17" charset="-128"/>
                          <a:ea typeface="ＭＳ 明朝" panose="02020609040205080304" pitchFamily="17" charset="-128"/>
                        </a:rPr>
                        <a:t>対象者の特定健康診査受診率　</a:t>
                      </a:r>
                      <a:r>
                        <a:rPr lang="en-US" altLang="ja-JP" sz="1000" dirty="0">
                          <a:solidFill>
                            <a:prstClr val="black"/>
                          </a:solidFill>
                          <a:latin typeface="ＭＳ 明朝" panose="02020609040205080304" pitchFamily="17" charset="-128"/>
                          <a:ea typeface="ＭＳ 明朝" panose="02020609040205080304" pitchFamily="17" charset="-128"/>
                        </a:rPr>
                        <a:t>55%</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事業対象者のうち特定健康診査を受診した人数より確認する。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a:ea typeface="ＭＳ 明朝"/>
                        </a:rPr>
                        <a:t>特定健康診査受診率 </a:t>
                      </a:r>
                      <a:r>
                        <a:rPr lang="en-US" altLang="ja-JP" sz="1000" b="0" i="0" u="none" strike="noStrike" dirty="0">
                          <a:solidFill>
                            <a:schemeClr val="tx1"/>
                          </a:solidFill>
                          <a:effectLst/>
                          <a:latin typeface="ＭＳ 明朝"/>
                          <a:ea typeface="ＭＳ 明朝"/>
                        </a:rPr>
                        <a:t>10</a:t>
                      </a:r>
                      <a:r>
                        <a:rPr lang="en-US" altLang="zh-TW" sz="1000" b="0" i="0" u="none" strike="noStrike" dirty="0">
                          <a:solidFill>
                            <a:schemeClr val="tx1"/>
                          </a:solidFill>
                          <a:effectLst/>
                          <a:latin typeface="ＭＳ 明朝"/>
                          <a:ea typeface="ＭＳ 明朝"/>
                        </a:rPr>
                        <a:t>%</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特定健康診査受診率を確認する。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542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 name="表 20"/>
          <p:cNvGraphicFramePr>
            <a:graphicFrameLocks noGrp="1" noChangeAspect="1"/>
          </p:cNvGraphicFramePr>
          <p:nvPr>
            <p:extLst>
              <p:ext uri="{D42A27DB-BD31-4B8C-83A1-F6EECF244321}">
                <p14:modId xmlns:p14="http://schemas.microsoft.com/office/powerpoint/2010/main" val="1924449752"/>
              </p:ext>
            </p:extLst>
          </p:nvPr>
        </p:nvGraphicFramePr>
        <p:xfrm>
          <a:off x="380999" y="5212184"/>
          <a:ext cx="6120056" cy="1512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00000"/>
                        </a:lnSpc>
                      </a:pPr>
                      <a:r>
                        <a:rPr lang="ja-JP" altLang="en-US" sz="1000" b="0" i="0" u="none" strike="noStrike" dirty="0">
                          <a:solidFill>
                            <a:schemeClr val="tx1"/>
                          </a:solidFill>
                          <a:effectLst/>
                          <a:latin typeface="ＭＳ 明朝"/>
                          <a:ea typeface="ＭＳ 明朝"/>
                        </a:rPr>
                        <a:t>対象者の指導実施率 </a:t>
                      </a:r>
                      <a:r>
                        <a:rPr lang="en-US" altLang="ja-JP" sz="1000" b="0" i="0" u="none" strike="noStrike" dirty="0">
                          <a:solidFill>
                            <a:schemeClr val="tx1"/>
                          </a:solidFill>
                          <a:effectLst/>
                          <a:latin typeface="ＭＳ 明朝"/>
                          <a:ea typeface="ＭＳ 明朝"/>
                        </a:rPr>
                        <a:t>45% </a:t>
                      </a:r>
                      <a:r>
                        <a:rPr lang="ja-JP" altLang="en-US" sz="1000" b="0" i="0" u="none" strike="noStrike" dirty="0">
                          <a:solidFill>
                            <a:schemeClr val="tx1"/>
                          </a:solidFill>
                          <a:effectLst/>
                          <a:latin typeface="ＭＳ 明朝"/>
                          <a:ea typeface="ＭＳ 明朝"/>
                        </a:rPr>
                        <a:t>以上</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指導完了者の生活習慣改善率 </a:t>
                      </a:r>
                      <a:r>
                        <a:rPr lang="en-US" altLang="ja-JP" sz="1000" b="0" i="0" u="none" strike="noStrike" dirty="0">
                          <a:solidFill>
                            <a:schemeClr val="tx1"/>
                          </a:solidFill>
                          <a:effectLst/>
                          <a:latin typeface="ＭＳ 明朝"/>
                          <a:ea typeface="ＭＳ 明朝"/>
                        </a:rPr>
                        <a:t>10%</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指導前後の健康診査データから生活習慣の改善状況を確認する。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積極的支援及び動機付け支援対象者 </a:t>
                      </a:r>
                      <a:r>
                        <a:rPr lang="en-US" altLang="ja-JP" sz="1000" b="0" i="0" u="none" strike="noStrike" dirty="0">
                          <a:solidFill>
                            <a:schemeClr val="tx1"/>
                          </a:solidFill>
                          <a:effectLst/>
                          <a:latin typeface="ＭＳ 明朝"/>
                          <a:ea typeface="ＭＳ 明朝"/>
                        </a:rPr>
                        <a:t>10% </a:t>
                      </a:r>
                      <a:r>
                        <a:rPr lang="ja-JP" altLang="en-US" sz="1000" b="0" i="0" u="none" strike="noStrike" dirty="0">
                          <a:solidFill>
                            <a:schemeClr val="tx1"/>
                          </a:solidFill>
                          <a:effectLst/>
                          <a:latin typeface="ＭＳ 明朝"/>
                          <a:ea typeface="ＭＳ 明朝"/>
                        </a:rPr>
                        <a:t>減少</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特定保健指導対象者割合の推移を確認する。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3" name="テキスト ボックス 22"/>
          <p:cNvSpPr txBox="1">
            <a:spLocks noChangeAspect="1"/>
          </p:cNvSpPr>
          <p:nvPr/>
        </p:nvSpPr>
        <p:spPr>
          <a:xfrm>
            <a:off x="369000" y="127000"/>
            <a:ext cx="6120000" cy="1837483"/>
          </a:xfrm>
          <a:prstGeom prst="rect">
            <a:avLst/>
          </a:prstGeom>
          <a:noFill/>
          <a:ln>
            <a:noFill/>
          </a:ln>
        </p:spPr>
        <p:txBody>
          <a:bodyPr wrap="square" lIns="0" rIns="0" rtlCol="0">
            <a:noAutofit/>
          </a:bodyPr>
          <a:lstStyle/>
          <a:p>
            <a:pPr>
              <a:lnSpc>
                <a:spcPct val="125000"/>
              </a:lnSpc>
              <a:defRPr/>
            </a:pPr>
            <a:r>
              <a:rPr kumimoji="0" lang="ja-JP" altLang="en-US" sz="1300" kern="0" dirty="0">
                <a:solidFill>
                  <a:prstClr val="black"/>
                </a:solidFill>
                <a:latin typeface="ＭＳ 明朝" panose="02020609040205080304" pitchFamily="17" charset="-128"/>
                <a:ea typeface="ＭＳ 明朝" panose="02020609040205080304" pitchFamily="17" charset="-128"/>
              </a:rPr>
              <a:t>②特定保健指導事業</a:t>
            </a:r>
            <a:endParaRPr kumimoji="0" lang="en-US" altLang="ja-JP" sz="13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生活習慣病該当者及び予備群の減少</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事業概要</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特定健康診査の結果から特定保健指導対象者を特定し、生活習慣や検査値が改善されるように、専門職による支援を面接や電話、</a:t>
            </a:r>
            <a:r>
              <a:rPr kumimoji="0" lang="en-US" altLang="ja-JP" sz="1200" kern="0" dirty="0">
                <a:solidFill>
                  <a:prstClr val="black"/>
                </a:solidFill>
                <a:latin typeface="ＭＳ 明朝" panose="02020609040205080304" pitchFamily="17" charset="-128"/>
                <a:ea typeface="ＭＳ 明朝" panose="02020609040205080304" pitchFamily="17" charset="-128"/>
              </a:rPr>
              <a:t>e-mail</a:t>
            </a:r>
            <a:r>
              <a:rPr kumimoji="0" lang="ja-JP" altLang="en-US" sz="1200" kern="0" dirty="0">
                <a:solidFill>
                  <a:prstClr val="black"/>
                </a:solidFill>
                <a:latin typeface="ＭＳ 明朝" panose="02020609040205080304" pitchFamily="17" charset="-128"/>
                <a:ea typeface="ＭＳ 明朝" panose="02020609040205080304" pitchFamily="17" charset="-128"/>
              </a:rPr>
              <a:t>等で行う</a:t>
            </a:r>
            <a:r>
              <a:rPr lang="ja-JP" altLang="en-US" sz="1200" dirty="0">
                <a:solidFill>
                  <a:prstClr val="black"/>
                </a:solidFill>
                <a:latin typeface="ＭＳ 明朝" panose="02020609040205080304" pitchFamily="17" charset="-128"/>
                <a:ea typeface="ＭＳ 明朝" panose="02020609040205080304" pitchFamily="17" charset="-128"/>
              </a:rPr>
              <a:t>。</a:t>
            </a:r>
            <a:endParaRPr lang="en-US" altLang="ja-JP" sz="1200" dirty="0">
              <a:solidFill>
                <a:prstClr val="black"/>
              </a:solidFill>
              <a:latin typeface="ＭＳ 明朝" panose="02020609040205080304" pitchFamily="17" charset="-128"/>
              <a:ea typeface="ＭＳ 明朝" panose="02020609040205080304" pitchFamily="17" charset="-128"/>
            </a:endParaRPr>
          </a:p>
          <a:p>
            <a:pPr marL="85725">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事業内容</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4" name="テキスト ボックス 23"/>
          <p:cNvSpPr txBox="1"/>
          <p:nvPr/>
        </p:nvSpPr>
        <p:spPr>
          <a:xfrm>
            <a:off x="369000" y="4647137"/>
            <a:ext cx="6120000" cy="500927"/>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　</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7" name="テキスト ボックス 16"/>
          <p:cNvSpPr txBox="1">
            <a:spLocks noChangeAspect="1"/>
          </p:cNvSpPr>
          <p:nvPr/>
        </p:nvSpPr>
        <p:spPr>
          <a:xfrm>
            <a:off x="381000" y="8605028"/>
            <a:ext cx="6120000" cy="215444"/>
          </a:xfrm>
          <a:prstGeom prst="rect">
            <a:avLst/>
          </a:prstGeom>
          <a:noFill/>
        </p:spPr>
        <p:txBody>
          <a:bodyPr wrap="square" lIns="0" rIns="0" rtlCol="0">
            <a:spAutoFit/>
          </a:bodyPr>
          <a:lstStyle/>
          <a:p>
            <a:pPr>
              <a:tabLst>
                <a:tab pos="3048000" algn="l"/>
              </a:tabLst>
            </a:pP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特定保健指導を実施することにより、指導前と指導後で生活習慣が改善された人数の割合。</a:t>
            </a:r>
            <a:endParaRPr lang="en-US" altLang="ja-JP" sz="800" dirty="0">
              <a:latin typeface="ＭＳ 明朝" panose="02020609040205080304" pitchFamily="17" charset="-128"/>
              <a:ea typeface="ＭＳ 明朝" panose="02020609040205080304" pitchFamily="17" charset="-128"/>
            </a:endParaRPr>
          </a:p>
        </p:txBody>
      </p:sp>
      <p:grpSp>
        <p:nvGrpSpPr>
          <p:cNvPr id="25" name="グループ化 24"/>
          <p:cNvGrpSpPr>
            <a:grpSpLocks noChangeAspect="1"/>
          </p:cNvGrpSpPr>
          <p:nvPr/>
        </p:nvGrpSpPr>
        <p:grpSpPr>
          <a:xfrm>
            <a:off x="380999" y="2383820"/>
            <a:ext cx="6096000" cy="1903141"/>
            <a:chOff x="584202" y="3374048"/>
            <a:chExt cx="5797549" cy="1960796"/>
          </a:xfrm>
        </p:grpSpPr>
        <p:sp>
          <p:nvSpPr>
            <p:cNvPr id="26" name="正方形/長方形 25"/>
            <p:cNvSpPr/>
            <p:nvPr/>
          </p:nvSpPr>
          <p:spPr>
            <a:xfrm>
              <a:off x="858869" y="39147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①動機付け支援、</a:t>
              </a:r>
              <a:endParaRPr lang="en-US" altLang="ja-JP" sz="900" dirty="0">
                <a:solidFill>
                  <a:schemeClr val="tx1"/>
                </a:solidFill>
                <a:latin typeface="ＭＳ 明朝" panose="02020609040205080304" pitchFamily="17" charset="-128"/>
                <a:ea typeface="ＭＳ 明朝" panose="02020609040205080304" pitchFamily="17" charset="-128"/>
              </a:endParaRPr>
            </a:p>
            <a:p>
              <a:pPr algn="ctr"/>
              <a:r>
                <a:rPr lang="ja-JP" altLang="en-US" sz="900" dirty="0">
                  <a:solidFill>
                    <a:schemeClr val="tx1"/>
                  </a:solidFill>
                  <a:latin typeface="ＭＳ 明朝" panose="02020609040205080304" pitchFamily="17" charset="-128"/>
                  <a:ea typeface="ＭＳ 明朝" panose="02020609040205080304" pitchFamily="17" charset="-128"/>
                </a:rPr>
                <a:t>積極的支援対象者</a:t>
              </a:r>
              <a:br>
                <a:rPr lang="en-US" altLang="ja-JP" sz="900" dirty="0">
                  <a:solidFill>
                    <a:schemeClr val="tx1"/>
                  </a:solidFill>
                  <a:latin typeface="ＭＳ 明朝" panose="02020609040205080304" pitchFamily="17" charset="-128"/>
                  <a:ea typeface="ＭＳ 明朝" panose="02020609040205080304" pitchFamily="17" charset="-128"/>
                </a:rPr>
              </a:br>
              <a:r>
                <a:rPr lang="ja-JP" altLang="en-US" sz="900" dirty="0">
                  <a:solidFill>
                    <a:schemeClr val="tx1"/>
                  </a:solidFill>
                  <a:latin typeface="ＭＳ 明朝" panose="02020609040205080304" pitchFamily="17" charset="-128"/>
                  <a:ea typeface="ＭＳ 明朝" panose="02020609040205080304" pitchFamily="17" charset="-128"/>
                </a:rPr>
                <a:t>の特定</a:t>
              </a:r>
            </a:p>
          </p:txBody>
        </p:sp>
        <p:sp>
          <p:nvSpPr>
            <p:cNvPr id="27" name="正方形/長方形 26"/>
            <p:cNvSpPr/>
            <p:nvPr/>
          </p:nvSpPr>
          <p:spPr>
            <a:xfrm>
              <a:off x="4797297"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③生活習慣、検査値の状況を確認</a:t>
              </a:r>
            </a:p>
          </p:txBody>
        </p:sp>
        <p:sp>
          <p:nvSpPr>
            <p:cNvPr id="28" name="右矢印 27"/>
            <p:cNvSpPr/>
            <p:nvPr/>
          </p:nvSpPr>
          <p:spPr>
            <a:xfrm>
              <a:off x="2384885" y="4230228"/>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9" name="正方形/長方形 28"/>
            <p:cNvSpPr/>
            <p:nvPr/>
          </p:nvSpPr>
          <p:spPr>
            <a:xfrm>
              <a:off x="2853081"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②特定保健指導</a:t>
              </a:r>
              <a:endParaRPr lang="en-US" altLang="ja-JP" sz="900" dirty="0">
                <a:solidFill>
                  <a:schemeClr val="tx1"/>
                </a:solidFill>
                <a:latin typeface="ＭＳ 明朝" panose="02020609040205080304" pitchFamily="17" charset="-128"/>
                <a:ea typeface="ＭＳ 明朝" panose="02020609040205080304" pitchFamily="17" charset="-128"/>
              </a:endParaRPr>
            </a:p>
            <a:p>
              <a:pPr algn="ctr"/>
              <a:r>
                <a:rPr lang="ja-JP" altLang="en-US" sz="900" dirty="0">
                  <a:solidFill>
                    <a:schemeClr val="tx1"/>
                  </a:solidFill>
                  <a:latin typeface="ＭＳ 明朝" panose="02020609040205080304" pitchFamily="17" charset="-128"/>
                  <a:ea typeface="ＭＳ 明朝" panose="02020609040205080304" pitchFamily="17" charset="-128"/>
                </a:rPr>
                <a:t>の実施</a:t>
              </a:r>
            </a:p>
          </p:txBody>
        </p:sp>
        <p:sp>
          <p:nvSpPr>
            <p:cNvPr id="30" name="右矢印 29"/>
            <p:cNvSpPr/>
            <p:nvPr/>
          </p:nvSpPr>
          <p:spPr>
            <a:xfrm>
              <a:off x="4365105" y="4211542"/>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31" name="正方形/長方形 30"/>
            <p:cNvSpPr/>
            <p:nvPr/>
          </p:nvSpPr>
          <p:spPr>
            <a:xfrm>
              <a:off x="584202" y="3582116"/>
              <a:ext cx="5797549" cy="17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32" name="テキスト プレースホルダー 5"/>
            <p:cNvSpPr txBox="1">
              <a:spLocks/>
            </p:cNvSpPr>
            <p:nvPr/>
          </p:nvSpPr>
          <p:spPr>
            <a:xfrm>
              <a:off x="750857" y="3374048"/>
              <a:ext cx="2102224" cy="432643"/>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特定保健指導事業の流れ</a:t>
              </a:r>
            </a:p>
          </p:txBody>
        </p:sp>
      </p:grpSp>
      <p:sp>
        <p:nvSpPr>
          <p:cNvPr id="1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72</a:t>
            </a:fld>
            <a:endParaRPr kumimoji="1" lang="ja-JP" altLang="en-US" dirty="0">
              <a:latin typeface="ＭＳ 明朝"/>
              <a:ea typeface="ＭＳ 明朝"/>
            </a:endParaRPr>
          </a:p>
        </p:txBody>
      </p:sp>
    </p:spTree>
    <p:extLst>
      <p:ext uri="{BB962C8B-B14F-4D97-AF65-F5344CB8AC3E}">
        <p14:creationId xmlns:p14="http://schemas.microsoft.com/office/powerpoint/2010/main" val="2969145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テキスト ボックス 15"/>
          <p:cNvSpPr txBox="1"/>
          <p:nvPr/>
        </p:nvSpPr>
        <p:spPr>
          <a:xfrm>
            <a:off x="369000" y="4795161"/>
            <a:ext cx="6120000" cy="589314"/>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7" name="テキスト ボックス 26"/>
          <p:cNvSpPr txBox="1">
            <a:spLocks noChangeAspect="1"/>
          </p:cNvSpPr>
          <p:nvPr/>
        </p:nvSpPr>
        <p:spPr>
          <a:xfrm>
            <a:off x="369000" y="127000"/>
            <a:ext cx="6120000" cy="1837483"/>
          </a:xfrm>
          <a:prstGeom prst="rect">
            <a:avLst/>
          </a:prstGeom>
          <a:noFill/>
          <a:ln>
            <a:noFill/>
          </a:ln>
        </p:spPr>
        <p:txBody>
          <a:bodyPr wrap="square" lIns="0" rIns="0" rtlCol="0">
            <a:noAutofit/>
          </a:bodyPr>
          <a:lstStyle/>
          <a:p>
            <a:pPr marL="319088" indent="-319088">
              <a:lnSpc>
                <a:spcPct val="150000"/>
              </a:lnSpc>
            </a:pPr>
            <a:r>
              <a:rPr kumimoji="0" lang="ja-JP" altLang="en-US" sz="1300" kern="0" dirty="0">
                <a:latin typeface="ＭＳ 明朝" panose="02020609040205080304" pitchFamily="17" charset="-128"/>
                <a:ea typeface="ＭＳ 明朝" panose="02020609040205080304" pitchFamily="17" charset="-128"/>
              </a:rPr>
              <a:t>③</a:t>
            </a:r>
            <a:r>
              <a:rPr lang="ja-JP" altLang="en-US" sz="1300" dirty="0">
                <a:latin typeface="ＭＳ 明朝" panose="02020609040205080304" pitchFamily="17" charset="-128"/>
                <a:ea typeface="ＭＳ 明朝" panose="02020609040205080304" pitchFamily="17" charset="-128"/>
              </a:rPr>
              <a:t>受診行動適正化指導事業</a:t>
            </a:r>
            <a:r>
              <a:rPr lang="en-US" altLang="ja-JP" sz="1300" dirty="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重複･頻回受診･重複服薬</a:t>
            </a:r>
            <a:r>
              <a:rPr lang="en-US" altLang="ja-JP" sz="1300" dirty="0">
                <a:latin typeface="ＭＳ 明朝" panose="02020609040205080304" pitchFamily="17" charset="-128"/>
                <a:ea typeface="ＭＳ 明朝" panose="02020609040205080304" pitchFamily="17" charset="-128"/>
              </a:rPr>
              <a:t>)</a:t>
            </a: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重複･頻回受診者数、重複服薬者数の減少</a:t>
            </a: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実施概要</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レセプトデータから、医療機関への不適切な受診が確認できる対象者、また重複して服薬している対象者を特定し、適正な医療機関へのかかり方について、専門職による指導を行う。</a:t>
            </a:r>
            <a:endParaRPr lang="en-US" altLang="ja-JP" sz="1200" dirty="0">
              <a:latin typeface="ＭＳ 明朝" panose="02020609040205080304" pitchFamily="17" charset="-128"/>
              <a:ea typeface="ＭＳ 明朝" panose="02020609040205080304" pitchFamily="17" charset="-128"/>
            </a:endParaRPr>
          </a:p>
          <a:p>
            <a:pPr marL="85725">
              <a:lnSpc>
                <a:spcPct val="125000"/>
              </a:lnSpc>
              <a:defRPr/>
            </a:pPr>
            <a:endParaRPr lang="en-US" altLang="ja-JP" sz="120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実施内容</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endParaRPr lang="en-US" altLang="ja-JP" sz="1200" dirty="0">
              <a:latin typeface="ＭＳ 明朝" panose="02020609040205080304" pitchFamily="17" charset="-128"/>
              <a:ea typeface="ＭＳ 明朝" panose="02020609040205080304" pitchFamily="17" charset="-128"/>
            </a:endParaRPr>
          </a:p>
        </p:txBody>
      </p:sp>
      <p:sp>
        <p:nvSpPr>
          <p:cNvPr id="23"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73</a:t>
            </a:fld>
            <a:endParaRPr kumimoji="1" lang="ja-JP" altLang="en-US" dirty="0">
              <a:latin typeface="ＭＳ 明朝"/>
              <a:ea typeface="ＭＳ 明朝"/>
            </a:endParaRPr>
          </a:p>
        </p:txBody>
      </p:sp>
      <p:grpSp>
        <p:nvGrpSpPr>
          <p:cNvPr id="2" name="グループ化 1"/>
          <p:cNvGrpSpPr/>
          <p:nvPr/>
        </p:nvGrpSpPr>
        <p:grpSpPr>
          <a:xfrm>
            <a:off x="380999" y="2593876"/>
            <a:ext cx="6096000" cy="1918862"/>
            <a:chOff x="380999" y="3060083"/>
            <a:chExt cx="6096000" cy="1918862"/>
          </a:xfrm>
        </p:grpSpPr>
        <p:sp>
          <p:nvSpPr>
            <p:cNvPr id="11" name="正方形/長方形 10"/>
            <p:cNvSpPr>
              <a:spLocks noChangeAspect="1"/>
            </p:cNvSpPr>
            <p:nvPr/>
          </p:nvSpPr>
          <p:spPr>
            <a:xfrm>
              <a:off x="380999" y="3277754"/>
              <a:ext cx="6096000" cy="1701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29" name="テキスト プレースホルダー 5"/>
            <p:cNvSpPr txBox="1">
              <a:spLocks/>
            </p:cNvSpPr>
            <p:nvPr/>
          </p:nvSpPr>
          <p:spPr>
            <a:xfrm>
              <a:off x="556233" y="3060083"/>
              <a:ext cx="2210444" cy="419922"/>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受診行動適正化</a:t>
              </a:r>
            </a:p>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指導事業の流れ</a:t>
              </a:r>
            </a:p>
          </p:txBody>
        </p:sp>
        <p:sp>
          <p:nvSpPr>
            <p:cNvPr id="22" name="正方形/長方形 21"/>
            <p:cNvSpPr/>
            <p:nvPr/>
          </p:nvSpPr>
          <p:spPr>
            <a:xfrm>
              <a:off x="661414" y="3713996"/>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①レセプトデータから対象者を特定</a:t>
              </a:r>
            </a:p>
          </p:txBody>
        </p:sp>
        <p:sp>
          <p:nvSpPr>
            <p:cNvPr id="30" name="正方形/長方形 29"/>
            <p:cNvSpPr/>
            <p:nvPr/>
          </p:nvSpPr>
          <p:spPr>
            <a:xfrm>
              <a:off x="4802587" y="3707904"/>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a:t>
              </a:r>
              <a:r>
                <a:rPr lang="ja-JP" altLang="en-US" sz="900" dirty="0">
                  <a:solidFill>
                    <a:prstClr val="black"/>
                  </a:solidFill>
                  <a:latin typeface="ＭＳ 明朝" panose="02020609040205080304" pitchFamily="17" charset="-128"/>
                  <a:ea typeface="ＭＳ 明朝" panose="02020609040205080304" pitchFamily="17" charset="-128"/>
                </a:rPr>
                <a:t>受診行動</a:t>
              </a:r>
              <a:endParaRPr lang="en-US" altLang="ja-JP" sz="900" dirty="0">
                <a:solidFill>
                  <a:prstClr val="black"/>
                </a:solidFill>
                <a:latin typeface="ＭＳ 明朝" panose="02020609040205080304" pitchFamily="17" charset="-128"/>
                <a:ea typeface="ＭＳ 明朝" panose="02020609040205080304" pitchFamily="17" charset="-128"/>
              </a:endParaRPr>
            </a:p>
            <a:p>
              <a:pPr algn="ctr"/>
              <a:r>
                <a:rPr lang="ja-JP" altLang="en-US" sz="900" dirty="0">
                  <a:solidFill>
                    <a:schemeClr val="tx1"/>
                  </a:solidFill>
                  <a:latin typeface="ＭＳ 明朝" panose="02020609040205080304" pitchFamily="17" charset="-128"/>
                  <a:ea typeface="ＭＳ 明朝" panose="02020609040205080304" pitchFamily="17" charset="-128"/>
                </a:rPr>
                <a:t>の改善状況を確認</a:t>
              </a:r>
            </a:p>
          </p:txBody>
        </p:sp>
        <p:sp>
          <p:nvSpPr>
            <p:cNvPr id="31" name="右矢印 30"/>
            <p:cNvSpPr/>
            <p:nvPr/>
          </p:nvSpPr>
          <p:spPr>
            <a:xfrm>
              <a:off x="2265987" y="4020167"/>
              <a:ext cx="302860" cy="349415"/>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32" name="正方形/長方形 31"/>
            <p:cNvSpPr/>
            <p:nvPr/>
          </p:nvSpPr>
          <p:spPr>
            <a:xfrm>
              <a:off x="2758285" y="3707904"/>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②案内文書の送付、電話により詳細説明、同意が得られた対象者に指導開始</a:t>
              </a:r>
            </a:p>
          </p:txBody>
        </p:sp>
        <p:sp>
          <p:nvSpPr>
            <p:cNvPr id="33" name="右矢印 32"/>
            <p:cNvSpPr/>
            <p:nvPr/>
          </p:nvSpPr>
          <p:spPr>
            <a:xfrm>
              <a:off x="4348146" y="4002030"/>
              <a:ext cx="302860" cy="349415"/>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grpSp>
      <p:graphicFrame>
        <p:nvGraphicFramePr>
          <p:cNvPr id="19" name="表 18"/>
          <p:cNvGraphicFramePr>
            <a:graphicFrameLocks noGrp="1" noChangeAspect="1"/>
          </p:cNvGraphicFramePr>
          <p:nvPr>
            <p:extLst>
              <p:ext uri="{D42A27DB-BD31-4B8C-83A1-F6EECF244321}">
                <p14:modId xmlns:p14="http://schemas.microsoft.com/office/powerpoint/2010/main" val="1530594877"/>
              </p:ext>
            </p:extLst>
          </p:nvPr>
        </p:nvGraphicFramePr>
        <p:xfrm>
          <a:off x="380999" y="5359688"/>
          <a:ext cx="6120056" cy="1637538"/>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00000"/>
                        </a:lnSpc>
                      </a:pPr>
                      <a:r>
                        <a:rPr lang="ja-JP" altLang="en-US" sz="1000" b="0" i="0" u="none" strike="noStrike" dirty="0">
                          <a:solidFill>
                            <a:schemeClr val="tx1"/>
                          </a:solidFill>
                          <a:effectLst/>
                          <a:latin typeface="ＭＳ 明朝"/>
                          <a:ea typeface="ＭＳ 明朝"/>
                        </a:rPr>
                        <a:t>対象者の指導実施率 </a:t>
                      </a:r>
                      <a:r>
                        <a:rPr lang="en-US" altLang="ja-JP" sz="1000" b="0" i="0" u="none" strike="noStrike" dirty="0">
                          <a:solidFill>
                            <a:schemeClr val="tx1"/>
                          </a:solidFill>
                          <a:effectLst/>
                          <a:latin typeface="ＭＳ 明朝"/>
                          <a:ea typeface="ＭＳ 明朝"/>
                        </a:rPr>
                        <a:t>40% </a:t>
                      </a:r>
                      <a:r>
                        <a:rPr lang="ja-JP" altLang="en-US" sz="1000" b="0" i="0" u="none" strike="noStrike" dirty="0">
                          <a:solidFill>
                            <a:schemeClr val="tx1"/>
                          </a:solidFill>
                          <a:effectLst/>
                          <a:latin typeface="ＭＳ 明朝"/>
                          <a:ea typeface="ＭＳ 明朝"/>
                        </a:rPr>
                        <a:t>以上</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指導完了者の受診行動適正化 </a:t>
                      </a:r>
                      <a:r>
                        <a:rPr lang="en-US" altLang="ja-JP" sz="1000" b="0" i="0" u="none" strike="noStrike" dirty="0">
                          <a:solidFill>
                            <a:schemeClr val="tx1"/>
                          </a:solidFill>
                          <a:effectLst/>
                          <a:latin typeface="ＭＳ 明朝"/>
                          <a:ea typeface="ＭＳ 明朝"/>
                        </a:rPr>
                        <a:t>30%</a:t>
                      </a:r>
                    </a:p>
                    <a:p>
                      <a:pPr marL="0" indent="-71438" algn="l" fontAlgn="ctr">
                        <a:tabLst/>
                      </a:pPr>
                      <a:r>
                        <a:rPr lang="ja-JP" altLang="en-US" sz="1000" b="0" i="0" u="none" strike="noStrike" dirty="0">
                          <a:solidFill>
                            <a:schemeClr val="tx1"/>
                          </a:solidFill>
                          <a:effectLst/>
                          <a:latin typeface="ＭＳ 明朝"/>
                          <a:ea typeface="ＭＳ 明朝"/>
                        </a:rPr>
                        <a:t>指導完了者の医療費 </a:t>
                      </a:r>
                      <a:r>
                        <a:rPr lang="en-US" altLang="ja-JP" sz="1000" b="0" i="0" u="none" strike="noStrike" dirty="0">
                          <a:solidFill>
                            <a:schemeClr val="tx1"/>
                          </a:solidFill>
                          <a:effectLst/>
                          <a:latin typeface="ＭＳ 明朝"/>
                          <a:ea typeface="ＭＳ 明朝"/>
                        </a:rPr>
                        <a:t>20% </a:t>
                      </a:r>
                      <a:r>
                        <a:rPr lang="ja-JP" altLang="en-US" sz="1000" b="0" i="0" u="none" strike="noStrike" dirty="0">
                          <a:solidFill>
                            <a:schemeClr val="tx1"/>
                          </a:solidFill>
                          <a:effectLst/>
                          <a:latin typeface="ＭＳ 明朝"/>
                          <a:ea typeface="ＭＳ 明朝"/>
                        </a:rPr>
                        <a:t>減少</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指導後の医療機関受診状況を確認する</a:t>
                      </a:r>
                      <a:r>
                        <a:rPr kumimoji="0" lang="ja-JP" altLang="en-US" sz="1000" kern="0" dirty="0">
                          <a:solidFill>
                            <a:prstClr val="black"/>
                          </a:solidFill>
                          <a:latin typeface="ＭＳ 明朝" panose="02020609040205080304" pitchFamily="17" charset="-128"/>
                          <a:ea typeface="ＭＳ 明朝" panose="02020609040205080304" pitchFamily="17" charset="-128"/>
                        </a:rPr>
                        <a:t>。</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重複･頻回受診者数、重複服薬者数 </a:t>
                      </a:r>
                      <a:r>
                        <a:rPr lang="en-US" altLang="ja-JP" sz="1000" b="0" i="0" u="none" strike="noStrike" dirty="0">
                          <a:solidFill>
                            <a:schemeClr val="tx1"/>
                          </a:solidFill>
                          <a:effectLst/>
                          <a:latin typeface="ＭＳ 明朝"/>
                          <a:ea typeface="ＭＳ 明朝"/>
                        </a:rPr>
                        <a:t>20% </a:t>
                      </a:r>
                      <a:r>
                        <a:rPr lang="ja-JP" altLang="en-US" sz="1000" b="0" i="0" u="none" strike="noStrike" dirty="0">
                          <a:solidFill>
                            <a:schemeClr val="tx1"/>
                          </a:solidFill>
                          <a:effectLst/>
                          <a:latin typeface="ＭＳ 明朝"/>
                          <a:ea typeface="ＭＳ 明朝"/>
                        </a:rPr>
                        <a:t>減少</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多受診対象者数の推移により確認する</a:t>
                      </a:r>
                      <a:r>
                        <a:rPr kumimoji="0" lang="ja-JP" altLang="en-US" sz="1000" kern="0" dirty="0">
                          <a:solidFill>
                            <a:prstClr val="black"/>
                          </a:solidFill>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51915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380999" y="5117369"/>
            <a:ext cx="4992217" cy="3199047"/>
            <a:chOff x="332656" y="5256249"/>
            <a:chExt cx="6141255" cy="4024702"/>
          </a:xfrm>
        </p:grpSpPr>
        <p:pic>
          <p:nvPicPr>
            <p:cNvPr id="15" name="Picture 5"/>
            <p:cNvPicPr>
              <a:picLocks noChangeAspect="1" noChangeArrowheads="1"/>
            </p:cNvPicPr>
            <p:nvPr/>
          </p:nvPicPr>
          <p:blipFill>
            <a:blip r:embed="rId2" cstate="print"/>
            <a:srcRect/>
            <a:stretch>
              <a:fillRect/>
            </a:stretch>
          </p:blipFill>
          <p:spPr bwMode="auto">
            <a:xfrm>
              <a:off x="3429000" y="5256249"/>
              <a:ext cx="3044911" cy="4024702"/>
            </a:xfrm>
            <a:prstGeom prst="rect">
              <a:avLst/>
            </a:prstGeom>
            <a:noFill/>
            <a:ln w="3175">
              <a:solidFill>
                <a:sysClr val="windowText" lastClr="000000">
                  <a:lumMod val="50000"/>
                  <a:lumOff val="50000"/>
                </a:sysClr>
              </a:solidFill>
              <a:miter lim="800000"/>
              <a:headEnd/>
              <a:tailEnd/>
            </a:ln>
          </p:spPr>
        </p:pic>
        <p:grpSp>
          <p:nvGrpSpPr>
            <p:cNvPr id="16" name="グループ化 7"/>
            <p:cNvGrpSpPr/>
            <p:nvPr/>
          </p:nvGrpSpPr>
          <p:grpSpPr>
            <a:xfrm>
              <a:off x="332656" y="5256249"/>
              <a:ext cx="3053617" cy="4024702"/>
              <a:chOff x="476672" y="899592"/>
              <a:chExt cx="3053617" cy="4320000"/>
            </a:xfrm>
          </p:grpSpPr>
          <p:pic>
            <p:nvPicPr>
              <p:cNvPr id="21" name="Picture 4"/>
              <p:cNvPicPr>
                <a:picLocks noChangeAspect="1" noChangeArrowheads="1"/>
              </p:cNvPicPr>
              <p:nvPr/>
            </p:nvPicPr>
            <p:blipFill>
              <a:blip r:embed="rId3" cstate="print"/>
              <a:srcRect/>
              <a:stretch>
                <a:fillRect/>
              </a:stretch>
            </p:blipFill>
            <p:spPr bwMode="auto">
              <a:xfrm>
                <a:off x="476672" y="899592"/>
                <a:ext cx="3053617" cy="4320000"/>
              </a:xfrm>
              <a:prstGeom prst="rect">
                <a:avLst/>
              </a:prstGeom>
              <a:noFill/>
              <a:ln w="3175">
                <a:solidFill>
                  <a:sysClr val="windowText" lastClr="000000">
                    <a:lumMod val="50000"/>
                    <a:lumOff val="50000"/>
                  </a:sysClr>
                </a:solidFill>
                <a:miter lim="800000"/>
                <a:headEnd/>
                <a:tailEnd/>
              </a:ln>
            </p:spPr>
          </p:pic>
          <p:sp>
            <p:nvSpPr>
              <p:cNvPr id="22" name="正方形/長方形 21"/>
              <p:cNvSpPr/>
              <p:nvPr/>
            </p:nvSpPr>
            <p:spPr>
              <a:xfrm>
                <a:off x="1021204" y="4994524"/>
                <a:ext cx="800451" cy="144016"/>
              </a:xfrm>
              <a:prstGeom prst="rect">
                <a:avLst/>
              </a:prstGeom>
              <a:solidFill>
                <a:sysClr val="window" lastClr="FFFFFF"/>
              </a:solidFill>
              <a:ln w="31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明朝" panose="02020609040205080304" pitchFamily="17" charset="-128"/>
                  <a:ea typeface="ＭＳ 明朝" panose="02020609040205080304" pitchFamily="17" charset="-128"/>
                </a:endParaRPr>
              </a:p>
            </p:txBody>
          </p:sp>
        </p:grpSp>
      </p:grpSp>
      <p:sp>
        <p:nvSpPr>
          <p:cNvPr id="24" name="テキスト ボックス 23"/>
          <p:cNvSpPr txBox="1">
            <a:spLocks noChangeAspect="1"/>
          </p:cNvSpPr>
          <p:nvPr/>
        </p:nvSpPr>
        <p:spPr>
          <a:xfrm>
            <a:off x="369000" y="127000"/>
            <a:ext cx="6120000" cy="1837483"/>
          </a:xfrm>
          <a:prstGeom prst="rect">
            <a:avLst/>
          </a:prstGeom>
          <a:noFill/>
          <a:ln>
            <a:noFill/>
          </a:ln>
        </p:spPr>
        <p:txBody>
          <a:bodyPr wrap="square" lIns="0" rIns="0" rtlCol="0">
            <a:noAutofit/>
          </a:bodyPr>
          <a:lstStyle/>
          <a:p>
            <a:pPr>
              <a:lnSpc>
                <a:spcPct val="125000"/>
              </a:lnSpc>
              <a:defRPr/>
            </a:pPr>
            <a:r>
              <a:rPr lang="ja-JP" altLang="en-US" sz="1300" dirty="0">
                <a:solidFill>
                  <a:prstClr val="black"/>
                </a:solidFill>
                <a:latin typeface="ＭＳ 明朝" panose="02020609040205080304" pitchFamily="17" charset="-128"/>
                <a:ea typeface="ＭＳ 明朝" panose="02020609040205080304" pitchFamily="17" charset="-128"/>
              </a:rPr>
              <a:t>④ジェネリック医薬品差額通知事業</a:t>
            </a:r>
            <a:endParaRPr kumimoji="0" lang="en-US" altLang="ja-JP" sz="13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srgbClr val="000000"/>
                </a:solidFill>
                <a:latin typeface="ＭＳ 明朝" panose="02020609040205080304" pitchFamily="17" charset="-128"/>
                <a:ea typeface="ＭＳ 明朝" panose="02020609040205080304" pitchFamily="17" charset="-128"/>
              </a:rPr>
              <a:t>ジェネリック医薬品の普及率向上</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実施概要</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レセプトデータから、ジェネリック医薬品の使用率が低く、ジェネリック医薬品への切り替えによる薬剤費軽減額が一定以上の対象者を特定する。通知書を対象者に送付することで、ジェネリック医薬品への切り替えを促す。</a:t>
            </a:r>
            <a:endParaRPr lang="en-US" altLang="ja-JP" sz="1200" dirty="0">
              <a:solidFill>
                <a:prstClr val="black"/>
              </a:solidFill>
              <a:latin typeface="ＭＳ 明朝" panose="02020609040205080304" pitchFamily="17" charset="-128"/>
              <a:ea typeface="ＭＳ 明朝" panose="02020609040205080304" pitchFamily="17" charset="-128"/>
            </a:endParaRPr>
          </a:p>
          <a:p>
            <a:pPr marL="85725">
              <a:lnSpc>
                <a:spcPct val="125000"/>
              </a:lnSpc>
              <a:defRPr/>
            </a:pPr>
            <a:endParaRPr lang="en-US" altLang="ja-JP" sz="120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実施内容</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p:txBody>
      </p:sp>
      <p:sp>
        <p:nvSpPr>
          <p:cNvPr id="25" name="テキスト プレースホルダー 5"/>
          <p:cNvSpPr txBox="1">
            <a:spLocks noChangeAspect="1"/>
          </p:cNvSpPr>
          <p:nvPr/>
        </p:nvSpPr>
        <p:spPr>
          <a:xfrm>
            <a:off x="381000" y="4849182"/>
            <a:ext cx="1368634" cy="199681"/>
          </a:xfrm>
          <a:prstGeom prst="rect">
            <a:avLst/>
          </a:prstGeom>
          <a:noFill/>
          <a:ln>
            <a:noFill/>
          </a:ln>
        </p:spPr>
        <p:txBody>
          <a:bodyPr lIns="0" rIns="0" anchor="t" anchorCtr="0"/>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solidFill>
                  <a:prstClr val="black"/>
                </a:solidFill>
                <a:latin typeface="ＭＳ 明朝" panose="02020609040205080304" pitchFamily="17" charset="-128"/>
                <a:ea typeface="ＭＳ 明朝" panose="02020609040205080304" pitchFamily="17" charset="-128"/>
              </a:rPr>
              <a:t>通知書デザイン</a:t>
            </a:r>
          </a:p>
        </p:txBody>
      </p:sp>
      <p:grpSp>
        <p:nvGrpSpPr>
          <p:cNvPr id="26" name="グループ化 25"/>
          <p:cNvGrpSpPr>
            <a:grpSpLocks noChangeAspect="1"/>
          </p:cNvGrpSpPr>
          <p:nvPr/>
        </p:nvGrpSpPr>
        <p:grpSpPr>
          <a:xfrm>
            <a:off x="380999" y="2610861"/>
            <a:ext cx="6096000" cy="1903141"/>
            <a:chOff x="584202" y="3374048"/>
            <a:chExt cx="5797549" cy="1960796"/>
          </a:xfrm>
        </p:grpSpPr>
        <p:sp>
          <p:nvSpPr>
            <p:cNvPr id="27" name="正方形/長方形 26"/>
            <p:cNvSpPr/>
            <p:nvPr/>
          </p:nvSpPr>
          <p:spPr>
            <a:xfrm>
              <a:off x="858869" y="39499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①レセプトデータから対象者を特定</a:t>
              </a:r>
            </a:p>
          </p:txBody>
        </p:sp>
        <p:sp>
          <p:nvSpPr>
            <p:cNvPr id="28" name="正方形/長方形 27"/>
            <p:cNvSpPr/>
            <p:nvPr/>
          </p:nvSpPr>
          <p:spPr>
            <a:xfrm>
              <a:off x="4797297" y="39499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③対象者のジェネリック医薬品普及率の確認</a:t>
              </a:r>
            </a:p>
          </p:txBody>
        </p:sp>
        <p:sp>
          <p:nvSpPr>
            <p:cNvPr id="29" name="右矢印 28"/>
            <p:cNvSpPr/>
            <p:nvPr/>
          </p:nvSpPr>
          <p:spPr>
            <a:xfrm>
              <a:off x="2384885" y="4263034"/>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30" name="正方形/長方形 29"/>
            <p:cNvSpPr/>
            <p:nvPr/>
          </p:nvSpPr>
          <p:spPr>
            <a:xfrm>
              <a:off x="2853081" y="39499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②訴求力の高い通知書の作成及び送付</a:t>
              </a:r>
            </a:p>
          </p:txBody>
        </p:sp>
        <p:sp>
          <p:nvSpPr>
            <p:cNvPr id="31" name="右矢印 30"/>
            <p:cNvSpPr/>
            <p:nvPr/>
          </p:nvSpPr>
          <p:spPr>
            <a:xfrm>
              <a:off x="4365105" y="4263034"/>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32" name="正方形/長方形 31"/>
            <p:cNvSpPr/>
            <p:nvPr/>
          </p:nvSpPr>
          <p:spPr>
            <a:xfrm>
              <a:off x="584202" y="3582116"/>
              <a:ext cx="5797549" cy="17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33" name="テキスト プレースホルダー 5"/>
            <p:cNvSpPr txBox="1">
              <a:spLocks/>
            </p:cNvSpPr>
            <p:nvPr/>
          </p:nvSpPr>
          <p:spPr>
            <a:xfrm>
              <a:off x="750857" y="3374048"/>
              <a:ext cx="2102224" cy="432643"/>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ジェネリック医薬品</a:t>
              </a:r>
              <a:endParaRPr lang="en-US" altLang="ja-JP" sz="1000" dirty="0">
                <a:solidFill>
                  <a:prstClr val="black"/>
                </a:solidFill>
                <a:latin typeface="ＭＳ 明朝" panose="02020609040205080304" pitchFamily="17" charset="-128"/>
                <a:ea typeface="ＭＳ 明朝" panose="02020609040205080304" pitchFamily="17" charset="-128"/>
              </a:endParaRPr>
            </a:p>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差額通知事業の流れ</a:t>
              </a:r>
            </a:p>
          </p:txBody>
        </p:sp>
      </p:grpSp>
      <p:sp>
        <p:nvSpPr>
          <p:cNvPr id="19"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74</a:t>
            </a:fld>
            <a:endParaRPr kumimoji="1" lang="ja-JP" altLang="en-US" dirty="0">
              <a:latin typeface="ＭＳ 明朝"/>
              <a:ea typeface="ＭＳ 明朝"/>
            </a:endParaRPr>
          </a:p>
        </p:txBody>
      </p:sp>
    </p:spTree>
    <p:extLst>
      <p:ext uri="{BB962C8B-B14F-4D97-AF65-F5344CB8AC3E}">
        <p14:creationId xmlns:p14="http://schemas.microsoft.com/office/powerpoint/2010/main" val="2131731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a:spLocks noChangeAspect="1"/>
          </p:cNvSpPr>
          <p:nvPr/>
        </p:nvSpPr>
        <p:spPr>
          <a:xfrm>
            <a:off x="370800" y="190501"/>
            <a:ext cx="6120000" cy="493068"/>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75</a:t>
            </a:fld>
            <a:endParaRPr kumimoji="1" lang="ja-JP" altLang="en-US" dirty="0">
              <a:latin typeface="ＭＳ 明朝"/>
              <a:ea typeface="ＭＳ 明朝"/>
            </a:endParaRPr>
          </a:p>
        </p:txBody>
      </p:sp>
      <p:graphicFrame>
        <p:nvGraphicFramePr>
          <p:cNvPr id="7" name="表 6"/>
          <p:cNvGraphicFramePr>
            <a:graphicFrameLocks noGrp="1" noChangeAspect="1"/>
          </p:cNvGraphicFramePr>
          <p:nvPr>
            <p:extLst>
              <p:ext uri="{D42A27DB-BD31-4B8C-83A1-F6EECF244321}">
                <p14:modId xmlns:p14="http://schemas.microsoft.com/office/powerpoint/2010/main" val="3485853586"/>
              </p:ext>
            </p:extLst>
          </p:nvPr>
        </p:nvGraphicFramePr>
        <p:xfrm>
          <a:off x="380999" y="755576"/>
          <a:ext cx="6120056" cy="1512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50000"/>
                        </a:lnSpc>
                      </a:pPr>
                      <a:r>
                        <a:rPr lang="ja-JP" altLang="en-US" sz="1000" dirty="0">
                          <a:solidFill>
                            <a:prstClr val="black"/>
                          </a:solidFill>
                          <a:latin typeface="ＭＳ 明朝" panose="02020609040205080304" pitchFamily="17" charset="-128"/>
                          <a:ea typeface="ＭＳ 明朝" panose="02020609040205080304" pitchFamily="17" charset="-128"/>
                        </a:rPr>
                        <a:t>対象者への通知率　</a:t>
                      </a:r>
                      <a:r>
                        <a:rPr lang="en-US" altLang="ja-JP" sz="1000" dirty="0">
                          <a:solidFill>
                            <a:prstClr val="black"/>
                          </a:solidFill>
                          <a:latin typeface="ＭＳ 明朝" panose="02020609040205080304" pitchFamily="17" charset="-128"/>
                          <a:ea typeface="ＭＳ 明朝" panose="02020609040205080304" pitchFamily="17" charset="-128"/>
                        </a:rPr>
                        <a:t>100%</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通知対象者のジェネリック医薬品普及率</a:t>
                      </a:r>
                      <a:r>
                        <a:rPr lang="en-US" altLang="ja-JP" sz="1000" b="0" i="0" u="none" strike="noStrike" dirty="0">
                          <a:solidFill>
                            <a:schemeClr val="tx1"/>
                          </a:solidFill>
                          <a:effectLst/>
                          <a:latin typeface="ＭＳ 明朝"/>
                          <a:ea typeface="ＭＳ 明朝"/>
                        </a:rPr>
                        <a:t>(</a:t>
                      </a:r>
                      <a:r>
                        <a:rPr lang="ja-JP" altLang="en-US" sz="1000" b="0" i="0" u="none" strike="noStrike" dirty="0">
                          <a:solidFill>
                            <a:schemeClr val="tx1"/>
                          </a:solidFill>
                          <a:effectLst/>
                          <a:latin typeface="ＭＳ 明朝"/>
                          <a:ea typeface="ＭＳ 明朝"/>
                        </a:rPr>
                        <a:t>数量ベース</a:t>
                      </a:r>
                      <a:r>
                        <a:rPr lang="en-US" altLang="ja-JP" sz="1000" b="0" i="0" u="none" strike="noStrike" dirty="0">
                          <a:solidFill>
                            <a:schemeClr val="tx1"/>
                          </a:solidFill>
                          <a:effectLst/>
                          <a:latin typeface="ＭＳ 明朝"/>
                          <a:ea typeface="ＭＳ 明朝"/>
                        </a:rPr>
                        <a:t>)</a:t>
                      </a:r>
                      <a:r>
                        <a:rPr lang="ja-JP" altLang="en-US" sz="1000" b="0" i="0" u="none" strike="noStrike" dirty="0">
                          <a:solidFill>
                            <a:schemeClr val="tx1"/>
                          </a:solidFill>
                          <a:effectLst/>
                          <a:latin typeface="ＭＳ 明朝"/>
                          <a:ea typeface="ＭＳ 明朝"/>
                        </a:rPr>
                        <a:t> </a:t>
                      </a:r>
                      <a:r>
                        <a:rPr lang="en-US" altLang="ja-JP" sz="1000" b="0" i="0" u="none" strike="noStrike" dirty="0">
                          <a:solidFill>
                            <a:schemeClr val="tx1"/>
                          </a:solidFill>
                          <a:effectLst/>
                          <a:latin typeface="ＭＳ 明朝"/>
                          <a:ea typeface="ＭＳ 明朝"/>
                        </a:rPr>
                        <a:t>15%</a:t>
                      </a:r>
                      <a:r>
                        <a:rPr lang="ja-JP" altLang="en-US" sz="1000" b="0" i="0" u="none" strike="noStrike" baseline="0" dirty="0">
                          <a:solidFill>
                            <a:schemeClr val="tx1"/>
                          </a:solidFill>
                          <a:effectLst/>
                          <a:latin typeface="ＭＳ 明朝"/>
                          <a:ea typeface="ＭＳ 明朝"/>
                        </a:rPr>
                        <a:t> 向上</a:t>
                      </a:r>
                      <a:endParaRPr lang="en-US" altLang="ja-JP"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通知前後のジェネリック医薬品普及率</a:t>
                      </a:r>
                      <a:r>
                        <a:rPr kumimoji="0" lang="en-US" altLang="ja-JP" sz="1000" kern="0" dirty="0">
                          <a:solidFill>
                            <a:prstClr val="black"/>
                          </a:solidFill>
                          <a:latin typeface="ＭＳ 明朝" panose="02020609040205080304" pitchFamily="17" charset="-128"/>
                          <a:ea typeface="ＭＳ 明朝" panose="02020609040205080304" pitchFamily="17" charset="-128"/>
                        </a:rPr>
                        <a:t>(</a:t>
                      </a:r>
                      <a:r>
                        <a:rPr kumimoji="0" lang="ja-JP" altLang="en-US" sz="1000" kern="0" dirty="0">
                          <a:solidFill>
                            <a:prstClr val="black"/>
                          </a:solidFill>
                          <a:latin typeface="ＭＳ 明朝" panose="02020609040205080304" pitchFamily="17" charset="-128"/>
                          <a:ea typeface="ＭＳ 明朝" panose="02020609040205080304" pitchFamily="17" charset="-128"/>
                        </a:rPr>
                        <a:t>数量ベース</a:t>
                      </a:r>
                      <a:r>
                        <a:rPr kumimoji="0" lang="en-US" altLang="ja-JP" sz="1000" kern="0" dirty="0">
                          <a:solidFill>
                            <a:prstClr val="black"/>
                          </a:solidFill>
                          <a:latin typeface="ＭＳ 明朝" panose="02020609040205080304" pitchFamily="17" charset="-128"/>
                          <a:ea typeface="ＭＳ 明朝" panose="02020609040205080304" pitchFamily="17" charset="-128"/>
                        </a:rPr>
                        <a:t>)</a:t>
                      </a:r>
                      <a:r>
                        <a:rPr kumimoji="0" lang="ja-JP" altLang="en-US" sz="1000" kern="0" dirty="0">
                          <a:solidFill>
                            <a:prstClr val="black"/>
                          </a:solidFill>
                          <a:latin typeface="ＭＳ 明朝" panose="02020609040205080304" pitchFamily="17" charset="-128"/>
                          <a:ea typeface="ＭＳ 明朝" panose="02020609040205080304" pitchFamily="17" charset="-128"/>
                        </a:rPr>
                        <a:t>を確認する。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ジェネリック医薬品普及率</a:t>
                      </a:r>
                      <a:r>
                        <a:rPr lang="en-US" altLang="ja-JP" sz="1000" b="0" i="0" u="none" strike="noStrike" dirty="0">
                          <a:solidFill>
                            <a:schemeClr val="tx1"/>
                          </a:solidFill>
                          <a:effectLst/>
                          <a:latin typeface="ＭＳ 明朝"/>
                          <a:ea typeface="ＭＳ 明朝"/>
                        </a:rPr>
                        <a:t>(</a:t>
                      </a:r>
                      <a:r>
                        <a:rPr lang="ja-JP" altLang="en-US" sz="1000" b="0" i="0" u="none" strike="noStrike" dirty="0">
                          <a:solidFill>
                            <a:schemeClr val="tx1"/>
                          </a:solidFill>
                          <a:effectLst/>
                          <a:latin typeface="ＭＳ 明朝"/>
                          <a:ea typeface="ＭＳ 明朝"/>
                        </a:rPr>
                        <a:t>数量ベース</a:t>
                      </a:r>
                      <a:r>
                        <a:rPr lang="en-US" altLang="ja-JP" sz="1000" b="0" i="0" u="none" strike="noStrike" dirty="0">
                          <a:solidFill>
                            <a:schemeClr val="tx1"/>
                          </a:solidFill>
                          <a:effectLst/>
                          <a:latin typeface="ＭＳ 明朝"/>
                          <a:ea typeface="ＭＳ 明朝"/>
                        </a:rPr>
                        <a:t>)80% </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ジェネリック医薬品普及率</a:t>
                      </a:r>
                      <a:r>
                        <a:rPr kumimoji="0" lang="en-US" altLang="ja-JP" sz="1000" kern="0" dirty="0">
                          <a:solidFill>
                            <a:prstClr val="black"/>
                          </a:solidFill>
                          <a:latin typeface="ＭＳ 明朝" panose="02020609040205080304" pitchFamily="17" charset="-128"/>
                          <a:ea typeface="ＭＳ 明朝" panose="02020609040205080304" pitchFamily="17" charset="-128"/>
                        </a:rPr>
                        <a:t>(</a:t>
                      </a:r>
                      <a:r>
                        <a:rPr kumimoji="0" lang="ja-JP" altLang="en-US" sz="1000" kern="0" dirty="0">
                          <a:solidFill>
                            <a:prstClr val="black"/>
                          </a:solidFill>
                          <a:latin typeface="ＭＳ 明朝" panose="02020609040205080304" pitchFamily="17" charset="-128"/>
                          <a:ea typeface="ＭＳ 明朝" panose="02020609040205080304" pitchFamily="17" charset="-128"/>
                        </a:rPr>
                        <a:t>数量ベース</a:t>
                      </a:r>
                      <a:r>
                        <a:rPr kumimoji="0" lang="en-US" altLang="ja-JP" sz="1000" kern="0" dirty="0">
                          <a:solidFill>
                            <a:prstClr val="black"/>
                          </a:solidFill>
                          <a:latin typeface="ＭＳ 明朝" panose="02020609040205080304" pitchFamily="17" charset="-128"/>
                          <a:ea typeface="ＭＳ 明朝" panose="02020609040205080304" pitchFamily="17" charset="-128"/>
                        </a:rPr>
                        <a:t>)</a:t>
                      </a:r>
                      <a:r>
                        <a:rPr kumimoji="0" lang="ja-JP" altLang="en-US" sz="1000" kern="0" dirty="0">
                          <a:solidFill>
                            <a:prstClr val="black"/>
                          </a:solidFill>
                          <a:latin typeface="ＭＳ 明朝" panose="02020609040205080304" pitchFamily="17" charset="-128"/>
                          <a:ea typeface="ＭＳ 明朝" panose="02020609040205080304" pitchFamily="17" charset="-128"/>
                        </a:rPr>
                        <a:t>推移により確認する。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8393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テキスト ボックス 19"/>
          <p:cNvSpPr txBox="1">
            <a:spLocks noChangeAspect="1"/>
          </p:cNvSpPr>
          <p:nvPr/>
        </p:nvSpPr>
        <p:spPr>
          <a:xfrm>
            <a:off x="369000" y="127000"/>
            <a:ext cx="6120000" cy="1837483"/>
          </a:xfrm>
          <a:prstGeom prst="rect">
            <a:avLst/>
          </a:prstGeom>
          <a:noFill/>
          <a:ln>
            <a:noFill/>
          </a:ln>
        </p:spPr>
        <p:txBody>
          <a:bodyPr wrap="square" lIns="0" rIns="0" rtlCol="0">
            <a:noAutofit/>
          </a:bodyPr>
          <a:lstStyle/>
          <a:p>
            <a:pPr>
              <a:lnSpc>
                <a:spcPct val="125000"/>
              </a:lnSpc>
              <a:defRPr/>
            </a:pPr>
            <a:r>
              <a:rPr lang="ja-JP" altLang="en-US" sz="1300" dirty="0">
                <a:solidFill>
                  <a:prstClr val="black"/>
                </a:solidFill>
                <a:latin typeface="ＭＳ 明朝" panose="02020609040205080304" pitchFamily="17" charset="-128"/>
                <a:ea typeface="ＭＳ 明朝" panose="02020609040205080304" pitchFamily="17" charset="-128"/>
              </a:rPr>
              <a:t>⑤健診異常値放置者受診勧奨事業</a:t>
            </a:r>
            <a:endParaRPr kumimoji="0" lang="en-US" altLang="ja-JP" sz="13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srgbClr val="000000"/>
                </a:solidFill>
                <a:latin typeface="ＭＳ 明朝" panose="02020609040205080304" pitchFamily="17" charset="-128"/>
                <a:ea typeface="ＭＳ 明朝" panose="02020609040205080304" pitchFamily="17" charset="-128"/>
              </a:rPr>
              <a:t>健診異常値を放置している対象者の医療機関受診</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実施概要</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特定健康診査の受診後、その結果に異常値があるにも関わらず医療機関受診が確認できない対象者を特定し、通知書を送付することで受診勧奨を行う。</a:t>
            </a:r>
            <a:endParaRPr lang="en-US" altLang="ja-JP" sz="1200" dirty="0">
              <a:solidFill>
                <a:prstClr val="black"/>
              </a:solidFill>
              <a:latin typeface="ＭＳ 明朝" panose="02020609040205080304" pitchFamily="17" charset="-128"/>
              <a:ea typeface="ＭＳ 明朝" panose="02020609040205080304" pitchFamily="17" charset="-128"/>
            </a:endParaRPr>
          </a:p>
          <a:p>
            <a:pPr marL="85725">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実施内容</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2" name="テキスト プレースホルダー 5"/>
          <p:cNvSpPr txBox="1">
            <a:spLocks noChangeAspect="1"/>
          </p:cNvSpPr>
          <p:nvPr/>
        </p:nvSpPr>
        <p:spPr>
          <a:xfrm>
            <a:off x="381000" y="4618920"/>
            <a:ext cx="1368634" cy="199681"/>
          </a:xfrm>
          <a:prstGeom prst="rect">
            <a:avLst/>
          </a:prstGeom>
          <a:noFill/>
          <a:ln>
            <a:noFill/>
          </a:ln>
        </p:spPr>
        <p:txBody>
          <a:bodyPr lIns="0" rIns="0" anchor="t" anchorCtr="0"/>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solidFill>
                  <a:prstClr val="black"/>
                </a:solidFill>
                <a:latin typeface="ＭＳ 明朝" panose="02020609040205080304" pitchFamily="17" charset="-128"/>
                <a:ea typeface="ＭＳ 明朝" panose="02020609040205080304" pitchFamily="17" charset="-128"/>
              </a:rPr>
              <a:t>通知書デザイン</a:t>
            </a:r>
          </a:p>
        </p:txBody>
      </p:sp>
      <p:grpSp>
        <p:nvGrpSpPr>
          <p:cNvPr id="23" name="グループ化 22"/>
          <p:cNvGrpSpPr>
            <a:grpSpLocks noChangeAspect="1"/>
          </p:cNvGrpSpPr>
          <p:nvPr/>
        </p:nvGrpSpPr>
        <p:grpSpPr>
          <a:xfrm>
            <a:off x="380999" y="2385012"/>
            <a:ext cx="6096000" cy="1903141"/>
            <a:chOff x="584202" y="3374048"/>
            <a:chExt cx="5797549" cy="1960796"/>
          </a:xfrm>
        </p:grpSpPr>
        <p:sp>
          <p:nvSpPr>
            <p:cNvPr id="24" name="正方形/長方形 23"/>
            <p:cNvSpPr/>
            <p:nvPr/>
          </p:nvSpPr>
          <p:spPr>
            <a:xfrm>
              <a:off x="858869" y="39147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①健康診査データ及びレセプトデータから対象者を特定</a:t>
              </a:r>
            </a:p>
          </p:txBody>
        </p:sp>
        <p:sp>
          <p:nvSpPr>
            <p:cNvPr id="25" name="正方形/長方形 24"/>
            <p:cNvSpPr/>
            <p:nvPr/>
          </p:nvSpPr>
          <p:spPr>
            <a:xfrm>
              <a:off x="4797297"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③医療機関受診状況を確認</a:t>
              </a:r>
            </a:p>
          </p:txBody>
        </p:sp>
        <p:sp>
          <p:nvSpPr>
            <p:cNvPr id="26" name="右矢印 25"/>
            <p:cNvSpPr/>
            <p:nvPr/>
          </p:nvSpPr>
          <p:spPr>
            <a:xfrm>
              <a:off x="2384885" y="4230228"/>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7" name="正方形/長方形 26"/>
            <p:cNvSpPr/>
            <p:nvPr/>
          </p:nvSpPr>
          <p:spPr>
            <a:xfrm>
              <a:off x="2853081"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②訴求力の高い通知書の作成及び送付</a:t>
              </a:r>
            </a:p>
          </p:txBody>
        </p:sp>
        <p:sp>
          <p:nvSpPr>
            <p:cNvPr id="28" name="右矢印 27"/>
            <p:cNvSpPr/>
            <p:nvPr/>
          </p:nvSpPr>
          <p:spPr>
            <a:xfrm>
              <a:off x="4365105" y="4211542"/>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9" name="正方形/長方形 28"/>
            <p:cNvSpPr/>
            <p:nvPr/>
          </p:nvSpPr>
          <p:spPr>
            <a:xfrm>
              <a:off x="584202" y="3582116"/>
              <a:ext cx="5797549" cy="17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30" name="テキスト プレースホルダー 5"/>
            <p:cNvSpPr txBox="1">
              <a:spLocks/>
            </p:cNvSpPr>
            <p:nvPr/>
          </p:nvSpPr>
          <p:spPr>
            <a:xfrm>
              <a:off x="750857" y="3374048"/>
              <a:ext cx="2102224" cy="432643"/>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健診異常値放置者</a:t>
              </a:r>
              <a:endParaRPr lang="en-US" altLang="ja-JP" sz="1000" dirty="0">
                <a:solidFill>
                  <a:prstClr val="black"/>
                </a:solidFill>
                <a:latin typeface="ＭＳ 明朝" panose="02020609040205080304" pitchFamily="17" charset="-128"/>
                <a:ea typeface="ＭＳ 明朝" panose="02020609040205080304" pitchFamily="17" charset="-128"/>
              </a:endParaRPr>
            </a:p>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受診勧奨事業</a:t>
              </a:r>
              <a:r>
                <a:rPr lang="ja-JP" altLang="en-US" sz="1000" dirty="0">
                  <a:latin typeface="ＭＳ 明朝" panose="02020609040205080304" pitchFamily="17" charset="-128"/>
                  <a:ea typeface="ＭＳ 明朝" panose="02020609040205080304" pitchFamily="17" charset="-128"/>
                </a:rPr>
                <a:t>の流れ</a:t>
              </a:r>
              <a:endParaRPr lang="en-US" altLang="ja-JP" sz="1000" dirty="0">
                <a:latin typeface="ＭＳ 明朝" panose="02020609040205080304" pitchFamily="17" charset="-128"/>
                <a:ea typeface="ＭＳ 明朝" panose="02020609040205080304" pitchFamily="17" charset="-128"/>
              </a:endParaRPr>
            </a:p>
          </p:txBody>
        </p:sp>
      </p:grpSp>
      <p:sp>
        <p:nvSpPr>
          <p:cNvPr id="15"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76</a:t>
            </a:fld>
            <a:endParaRPr kumimoji="1" lang="ja-JP" altLang="en-US" dirty="0">
              <a:latin typeface="ＭＳ 明朝"/>
              <a:ea typeface="ＭＳ 明朝"/>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860032"/>
            <a:ext cx="2701060" cy="39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767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 5"/>
          <p:cNvGraphicFramePr>
            <a:graphicFrameLocks noGrp="1" noChangeAspect="1"/>
          </p:cNvGraphicFramePr>
          <p:nvPr>
            <p:extLst>
              <p:ext uri="{D42A27DB-BD31-4B8C-83A1-F6EECF244321}">
                <p14:modId xmlns:p14="http://schemas.microsoft.com/office/powerpoint/2010/main" val="1228970820"/>
              </p:ext>
            </p:extLst>
          </p:nvPr>
        </p:nvGraphicFramePr>
        <p:xfrm>
          <a:off x="380999" y="827584"/>
          <a:ext cx="6120056" cy="1512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50000"/>
                        </a:lnSpc>
                      </a:pPr>
                      <a:r>
                        <a:rPr lang="ja-JP" altLang="en-US" sz="1000" dirty="0">
                          <a:solidFill>
                            <a:prstClr val="black"/>
                          </a:solidFill>
                          <a:latin typeface="ＭＳ 明朝" panose="02020609040205080304" pitchFamily="17" charset="-128"/>
                          <a:ea typeface="ＭＳ 明朝" panose="02020609040205080304" pitchFamily="17" charset="-128"/>
                        </a:rPr>
                        <a:t>対象者への通知率　</a:t>
                      </a:r>
                      <a:r>
                        <a:rPr lang="en-US" altLang="ja-JP" sz="1000" dirty="0">
                          <a:solidFill>
                            <a:prstClr val="black"/>
                          </a:solidFill>
                          <a:latin typeface="ＭＳ 明朝" panose="02020609040205080304" pitchFamily="17" charset="-128"/>
                          <a:ea typeface="ＭＳ 明朝" panose="02020609040205080304" pitchFamily="17" charset="-128"/>
                        </a:rPr>
                        <a:t>100%</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対象者の医療機関受診率 </a:t>
                      </a:r>
                      <a:r>
                        <a:rPr lang="en-US" altLang="ja-JP" sz="1000" b="0" i="0" u="none" strike="noStrike" dirty="0">
                          <a:solidFill>
                            <a:schemeClr val="tx1"/>
                          </a:solidFill>
                          <a:effectLst/>
                          <a:latin typeface="ＭＳ 明朝"/>
                          <a:ea typeface="ＭＳ 明朝"/>
                        </a:rPr>
                        <a:t>20%</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通知後医療機関を受診したか確認する。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健診異常値放置者 </a:t>
                      </a:r>
                      <a:endParaRPr lang="en-US" altLang="ja-JP" sz="1000" b="0" i="0" u="none" strike="noStrike" dirty="0">
                        <a:solidFill>
                          <a:schemeClr val="tx1"/>
                        </a:solidFill>
                        <a:effectLst/>
                        <a:latin typeface="ＭＳ 明朝"/>
                        <a:ea typeface="ＭＳ 明朝"/>
                      </a:endParaRPr>
                    </a:p>
                    <a:p>
                      <a:pPr marL="0" indent="-71438" algn="l" fontAlgn="ctr">
                        <a:tabLst/>
                      </a:pPr>
                      <a:r>
                        <a:rPr lang="en-US" altLang="ja-JP" sz="1000" b="0" i="0" u="none" strike="noStrike" dirty="0">
                          <a:solidFill>
                            <a:schemeClr val="tx1"/>
                          </a:solidFill>
                          <a:effectLst/>
                          <a:latin typeface="ＭＳ 明朝"/>
                          <a:ea typeface="ＭＳ 明朝"/>
                        </a:rPr>
                        <a:t>10% </a:t>
                      </a:r>
                      <a:r>
                        <a:rPr lang="ja-JP" altLang="en-US" sz="1000" b="0" i="0" u="none" strike="noStrike" dirty="0">
                          <a:solidFill>
                            <a:schemeClr val="tx1"/>
                          </a:solidFill>
                          <a:effectLst/>
                          <a:latin typeface="ＭＳ 明朝"/>
                          <a:ea typeface="ＭＳ 明朝"/>
                        </a:rPr>
                        <a:t>減少</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健診異常値放置者数の推移により確認する。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77</a:t>
            </a:fld>
            <a:endParaRPr kumimoji="1" lang="ja-JP" altLang="en-US" dirty="0">
              <a:latin typeface="ＭＳ 明朝"/>
              <a:ea typeface="ＭＳ 明朝"/>
            </a:endParaRPr>
          </a:p>
        </p:txBody>
      </p:sp>
      <p:sp>
        <p:nvSpPr>
          <p:cNvPr id="9" name="テキスト ボックス 8"/>
          <p:cNvSpPr txBox="1">
            <a:spLocks noChangeAspect="1"/>
          </p:cNvSpPr>
          <p:nvPr/>
        </p:nvSpPr>
        <p:spPr>
          <a:xfrm>
            <a:off x="370800" y="190501"/>
            <a:ext cx="6120000" cy="493068"/>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38078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表 15"/>
          <p:cNvGraphicFramePr>
            <a:graphicFrameLocks noGrp="1" noChangeAspect="1"/>
          </p:cNvGraphicFramePr>
          <p:nvPr>
            <p:extLst>
              <p:ext uri="{D42A27DB-BD31-4B8C-83A1-F6EECF244321}">
                <p14:modId xmlns:p14="http://schemas.microsoft.com/office/powerpoint/2010/main" val="1139807768"/>
              </p:ext>
            </p:extLst>
          </p:nvPr>
        </p:nvGraphicFramePr>
        <p:xfrm>
          <a:off x="380999" y="5292080"/>
          <a:ext cx="6120056" cy="1637538"/>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00000"/>
                        </a:lnSpc>
                      </a:pPr>
                      <a:r>
                        <a:rPr lang="ja-JP" altLang="en-US" sz="1000" b="0" i="0" u="none" strike="noStrike" dirty="0">
                          <a:solidFill>
                            <a:schemeClr val="tx1"/>
                          </a:solidFill>
                          <a:effectLst/>
                          <a:latin typeface="ＭＳ 明朝"/>
                          <a:ea typeface="ＭＳ 明朝"/>
                        </a:rPr>
                        <a:t>対象者の指導実施率 </a:t>
                      </a:r>
                      <a:r>
                        <a:rPr lang="en-US" altLang="ja-JP" sz="1000" b="0" i="0" u="none" strike="noStrike" dirty="0">
                          <a:solidFill>
                            <a:schemeClr val="tx1"/>
                          </a:solidFill>
                          <a:effectLst/>
                          <a:latin typeface="ＭＳ 明朝"/>
                          <a:ea typeface="ＭＳ 明朝"/>
                        </a:rPr>
                        <a:t>60% </a:t>
                      </a:r>
                      <a:r>
                        <a:rPr lang="ja-JP" altLang="en-US" sz="1000" b="0" i="0" u="none" strike="noStrike" dirty="0">
                          <a:solidFill>
                            <a:schemeClr val="tx1"/>
                          </a:solidFill>
                          <a:effectLst/>
                          <a:latin typeface="ＭＳ 明朝"/>
                          <a:ea typeface="ＭＳ 明朝"/>
                        </a:rPr>
                        <a:t>以上</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指導完了者の生活習慣</a:t>
                      </a:r>
                      <a:endParaRPr lang="en-US" altLang="ja-JP" sz="1000" b="0" i="0" u="none" strike="noStrike" dirty="0">
                        <a:solidFill>
                          <a:schemeClr val="tx1"/>
                        </a:solidFill>
                        <a:effectLst/>
                        <a:latin typeface="ＭＳ 明朝"/>
                        <a:ea typeface="ＭＳ 明朝"/>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改善率 </a:t>
                      </a:r>
                      <a:r>
                        <a:rPr lang="en-US" altLang="ja-JP" sz="1000" b="0" i="0" u="none" strike="noStrike" dirty="0">
                          <a:solidFill>
                            <a:schemeClr val="tx1"/>
                          </a:solidFill>
                          <a:effectLst/>
                          <a:latin typeface="ＭＳ 明朝"/>
                          <a:ea typeface="ＭＳ 明朝"/>
                        </a:rPr>
                        <a:t>40%</a:t>
                      </a:r>
                    </a:p>
                    <a:p>
                      <a:pPr indent="-904875">
                        <a:lnSpc>
                          <a:spcPct val="100000"/>
                        </a:lnSpc>
                      </a:pPr>
                      <a:r>
                        <a:rPr lang="ja-JP" altLang="en-US" sz="1000" b="0" i="0" u="none" strike="noStrike" dirty="0">
                          <a:solidFill>
                            <a:schemeClr val="tx1"/>
                          </a:solidFill>
                          <a:effectLst/>
                          <a:latin typeface="ＭＳ 明朝"/>
                          <a:ea typeface="ＭＳ 明朝"/>
                        </a:rPr>
                        <a:t>指導完了者の検査値</a:t>
                      </a:r>
                      <a:endParaRPr lang="en-US" altLang="ja-JP" sz="1000" b="0" i="0" u="none" strike="noStrike" dirty="0">
                        <a:solidFill>
                          <a:schemeClr val="tx1"/>
                        </a:solidFill>
                        <a:effectLst/>
                        <a:latin typeface="ＭＳ 明朝"/>
                        <a:ea typeface="ＭＳ 明朝"/>
                      </a:endParaRPr>
                    </a:p>
                    <a:p>
                      <a:pPr indent="-904875">
                        <a:lnSpc>
                          <a:spcPct val="100000"/>
                        </a:lnSpc>
                      </a:pPr>
                      <a:r>
                        <a:rPr lang="ja-JP" altLang="en-US" sz="1000" b="0" i="0" u="none" strike="noStrike" dirty="0">
                          <a:solidFill>
                            <a:schemeClr val="tx1"/>
                          </a:solidFill>
                          <a:effectLst/>
                          <a:latin typeface="ＭＳ 明朝"/>
                          <a:ea typeface="ＭＳ 明朝"/>
                        </a:rPr>
                        <a:t>改善率 </a:t>
                      </a:r>
                      <a:r>
                        <a:rPr lang="en-US" altLang="ja-JP" sz="1000" b="0" i="0" u="none" strike="noStrike" dirty="0">
                          <a:solidFill>
                            <a:schemeClr val="tx1"/>
                          </a:solidFill>
                          <a:effectLst/>
                          <a:latin typeface="ＭＳ 明朝"/>
                          <a:ea typeface="ＭＳ 明朝"/>
                        </a:rPr>
                        <a:t>40%</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指導後の結果から生活習慣や検査値の改善状況を確認する。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新規人工透析患者割合</a:t>
                      </a:r>
                      <a:endParaRPr lang="en-US" altLang="ja-JP" sz="1000" b="0" i="0" u="none" strike="noStrike" baseline="0" dirty="0">
                        <a:solidFill>
                          <a:schemeClr val="tx1"/>
                        </a:solidFill>
                        <a:effectLst/>
                        <a:latin typeface="ＭＳ 明朝"/>
                        <a:ea typeface="ＭＳ 明朝"/>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baseline="0" dirty="0">
                          <a:solidFill>
                            <a:schemeClr val="tx1"/>
                          </a:solidFill>
                          <a:effectLst/>
                          <a:latin typeface="ＭＳ 明朝"/>
                          <a:ea typeface="ＭＳ 明朝"/>
                        </a:rPr>
                        <a:t>10%</a:t>
                      </a:r>
                      <a:endParaRPr lang="en-US" altLang="ja-JP"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kumimoji="0" lang="ja-JP" altLang="en-US" sz="1000" kern="0" dirty="0">
                          <a:solidFill>
                            <a:prstClr val="black"/>
                          </a:solidFill>
                          <a:latin typeface="ＭＳ 明朝" panose="02020609040205080304" pitchFamily="17" charset="-128"/>
                          <a:ea typeface="ＭＳ 明朝" panose="02020609040205080304" pitchFamily="17" charset="-128"/>
                        </a:rPr>
                        <a:t>レセプトデータより新規人工透析患者を確認する。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5" name="テキスト ボックス 24"/>
          <p:cNvSpPr txBox="1">
            <a:spLocks noChangeAspect="1"/>
          </p:cNvSpPr>
          <p:nvPr/>
        </p:nvSpPr>
        <p:spPr>
          <a:xfrm>
            <a:off x="369000" y="127000"/>
            <a:ext cx="6120000" cy="1837483"/>
          </a:xfrm>
          <a:prstGeom prst="rect">
            <a:avLst/>
          </a:prstGeom>
          <a:noFill/>
          <a:ln>
            <a:noFill/>
          </a:ln>
        </p:spPr>
        <p:txBody>
          <a:bodyPr wrap="square" lIns="0" rIns="0" rtlCol="0">
            <a:noAutofit/>
          </a:bodyPr>
          <a:lstStyle/>
          <a:p>
            <a:pPr>
              <a:lnSpc>
                <a:spcPct val="125000"/>
              </a:lnSpc>
              <a:defRPr/>
            </a:pPr>
            <a:r>
              <a:rPr lang="ja-JP" altLang="en-US" sz="1300" dirty="0">
                <a:latin typeface="ＭＳ 明朝" panose="02020609040205080304" pitchFamily="17" charset="-128"/>
                <a:ea typeface="ＭＳ 明朝" panose="02020609040205080304" pitchFamily="17" charset="-128"/>
              </a:rPr>
              <a:t>⑥糖尿病性腎症重症化予防事業</a:t>
            </a:r>
            <a:endParaRPr kumimoji="0" lang="en-US" altLang="ja-JP" sz="13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糖尿病性腎症患者の病期進行阻止</a:t>
            </a:r>
            <a:endParaRPr lang="en-US" altLang="ja-JP" sz="1200" dirty="0">
              <a:latin typeface="ＭＳ 明朝" panose="02020609040205080304" pitchFamily="17" charset="-128"/>
              <a:ea typeface="ＭＳ 明朝" panose="02020609040205080304" pitchFamily="17" charset="-128"/>
            </a:endParaRPr>
          </a:p>
          <a:p>
            <a:pPr marL="85725">
              <a:lnSpc>
                <a:spcPct val="125000"/>
              </a:lnSpc>
              <a:defRPr/>
            </a:pPr>
            <a:endParaRPr kumimoji="0" lang="en-US" altLang="ja-JP" sz="1200" kern="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実施概要</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特定健康診査の検査値とレセプトデータから対象者を特定し、正しい生活習慣を身に付けることができるように専門職より対象者に</a:t>
            </a:r>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カ月間の面談指導と電話指導を行う。</a:t>
            </a:r>
            <a:endParaRPr lang="en-US" altLang="ja-JP" sz="1200" dirty="0">
              <a:latin typeface="ＭＳ 明朝" panose="02020609040205080304" pitchFamily="17" charset="-128"/>
              <a:ea typeface="ＭＳ 明朝" panose="02020609040205080304" pitchFamily="17" charset="-128"/>
            </a:endParaRPr>
          </a:p>
          <a:p>
            <a:pPr marL="85725">
              <a:lnSpc>
                <a:spcPct val="125000"/>
              </a:lnSpc>
              <a:defRPr/>
            </a:pPr>
            <a:endParaRPr lang="en-US" altLang="ja-JP" sz="1200" dirty="0">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実施内容</a:t>
            </a:r>
            <a:r>
              <a:rPr kumimoji="0" lang="en-US" altLang="ja-JP" sz="1200" kern="0" dirty="0">
                <a:latin typeface="ＭＳ 明朝" panose="02020609040205080304" pitchFamily="17" charset="-128"/>
                <a:ea typeface="ＭＳ 明朝" panose="02020609040205080304" pitchFamily="17" charset="-128"/>
              </a:rPr>
              <a:t>】</a:t>
            </a:r>
          </a:p>
          <a:p>
            <a:pPr marL="85725">
              <a:lnSpc>
                <a:spcPct val="125000"/>
              </a:lnSpc>
              <a:defRPr/>
            </a:pPr>
            <a:endParaRPr lang="en-US" altLang="ja-JP" sz="1200" dirty="0">
              <a:latin typeface="ＭＳ 明朝" panose="02020609040205080304" pitchFamily="17" charset="-128"/>
              <a:ea typeface="ＭＳ 明朝" panose="02020609040205080304" pitchFamily="17" charset="-128"/>
            </a:endParaRPr>
          </a:p>
        </p:txBody>
      </p:sp>
      <p:sp>
        <p:nvSpPr>
          <p:cNvPr id="2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78</a:t>
            </a:fld>
            <a:endParaRPr kumimoji="1" lang="ja-JP" altLang="en-US" dirty="0">
              <a:latin typeface="ＭＳ 明朝"/>
              <a:ea typeface="ＭＳ 明朝"/>
            </a:endParaRPr>
          </a:p>
        </p:txBody>
      </p:sp>
      <p:grpSp>
        <p:nvGrpSpPr>
          <p:cNvPr id="2" name="グループ化 1"/>
          <p:cNvGrpSpPr/>
          <p:nvPr/>
        </p:nvGrpSpPr>
        <p:grpSpPr>
          <a:xfrm>
            <a:off x="380999" y="2383820"/>
            <a:ext cx="6096000" cy="1931746"/>
            <a:chOff x="380999" y="2051720"/>
            <a:chExt cx="6096000" cy="1931746"/>
          </a:xfrm>
        </p:grpSpPr>
        <p:sp>
          <p:nvSpPr>
            <p:cNvPr id="9" name="正方形/長方形 8"/>
            <p:cNvSpPr>
              <a:spLocks noChangeAspect="1"/>
            </p:cNvSpPr>
            <p:nvPr/>
          </p:nvSpPr>
          <p:spPr>
            <a:xfrm>
              <a:off x="380999" y="2282275"/>
              <a:ext cx="6096000" cy="1701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27" name="テキスト プレースホルダー 5"/>
            <p:cNvSpPr txBox="1">
              <a:spLocks/>
            </p:cNvSpPr>
            <p:nvPr/>
          </p:nvSpPr>
          <p:spPr>
            <a:xfrm>
              <a:off x="556233" y="2051720"/>
              <a:ext cx="2210444" cy="419922"/>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糖尿病性腎症重症化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0" indent="0" algn="ctr">
                <a:buNone/>
              </a:pPr>
              <a:r>
                <a:rPr lang="ja-JP" altLang="en-US" sz="1000" dirty="0">
                  <a:solidFill>
                    <a:prstClr val="black"/>
                  </a:solidFill>
                  <a:latin typeface="ＭＳ 明朝" panose="02020609040205080304" pitchFamily="17" charset="-128"/>
                  <a:ea typeface="ＭＳ 明朝" panose="02020609040205080304" pitchFamily="17" charset="-128"/>
                </a:rPr>
                <a:t>予防</a:t>
              </a:r>
              <a:r>
                <a:rPr lang="ja-JP" altLang="en-US" sz="1000" dirty="0">
                  <a:solidFill>
                    <a:srgbClr val="000000"/>
                  </a:solidFill>
                  <a:latin typeface="ＭＳ 明朝" panose="02020609040205080304" pitchFamily="17" charset="-128"/>
                  <a:ea typeface="ＭＳ 明朝" panose="02020609040205080304" pitchFamily="17" charset="-128"/>
                </a:rPr>
                <a:t>事業</a:t>
              </a:r>
              <a:r>
                <a:rPr lang="ja-JP" altLang="en-US" sz="1000" dirty="0">
                  <a:latin typeface="ＭＳ 明朝" panose="02020609040205080304" pitchFamily="17" charset="-128"/>
                  <a:ea typeface="ＭＳ 明朝" panose="02020609040205080304" pitchFamily="17" charset="-128"/>
                </a:rPr>
                <a:t>の流れ</a:t>
              </a:r>
              <a:endParaRPr lang="en-US" altLang="ja-JP" sz="1000" dirty="0">
                <a:latin typeface="ＭＳ 明朝" panose="02020609040205080304" pitchFamily="17" charset="-128"/>
                <a:ea typeface="ＭＳ 明朝" panose="02020609040205080304" pitchFamily="17" charset="-128"/>
              </a:endParaRPr>
            </a:p>
          </p:txBody>
        </p:sp>
        <p:sp>
          <p:nvSpPr>
            <p:cNvPr id="20" name="正方形/長方形 19"/>
            <p:cNvSpPr/>
            <p:nvPr/>
          </p:nvSpPr>
          <p:spPr>
            <a:xfrm>
              <a:off x="661414" y="2705884"/>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①健康診査データ及びレセプトデータから対象者を特定</a:t>
              </a:r>
            </a:p>
          </p:txBody>
        </p:sp>
        <p:sp>
          <p:nvSpPr>
            <p:cNvPr id="24" name="正方形/長方形 23"/>
            <p:cNvSpPr/>
            <p:nvPr/>
          </p:nvSpPr>
          <p:spPr>
            <a:xfrm>
              <a:off x="4802587" y="2699792"/>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③生活習慣、検査値の改善状況を確認</a:t>
              </a:r>
            </a:p>
          </p:txBody>
        </p:sp>
        <p:sp>
          <p:nvSpPr>
            <p:cNvPr id="28" name="右矢印 27"/>
            <p:cNvSpPr/>
            <p:nvPr/>
          </p:nvSpPr>
          <p:spPr>
            <a:xfrm>
              <a:off x="2265987" y="3012055"/>
              <a:ext cx="302860" cy="349415"/>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29" name="正方形/長方形 28"/>
            <p:cNvSpPr/>
            <p:nvPr/>
          </p:nvSpPr>
          <p:spPr>
            <a:xfrm>
              <a:off x="2758285" y="2699792"/>
              <a:ext cx="1362717" cy="1013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②予防プログラム参加案内文書の郵送、同意勧奨、同意が得られた対象者に指導開始</a:t>
              </a:r>
            </a:p>
          </p:txBody>
        </p:sp>
        <p:sp>
          <p:nvSpPr>
            <p:cNvPr id="30" name="右矢印 29"/>
            <p:cNvSpPr/>
            <p:nvPr/>
          </p:nvSpPr>
          <p:spPr>
            <a:xfrm>
              <a:off x="4348146" y="2993918"/>
              <a:ext cx="302860" cy="349415"/>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grpSp>
      <p:sp>
        <p:nvSpPr>
          <p:cNvPr id="15" name="テキスト ボックス 14"/>
          <p:cNvSpPr txBox="1"/>
          <p:nvPr/>
        </p:nvSpPr>
        <p:spPr>
          <a:xfrm>
            <a:off x="369000" y="4647137"/>
            <a:ext cx="6120000" cy="572935"/>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平成</a:t>
            </a:r>
            <a:r>
              <a:rPr kumimoji="0" lang="en-US" altLang="ja-JP" sz="1200" kern="0" dirty="0">
                <a:solidFill>
                  <a:prstClr val="black"/>
                </a:solidFill>
                <a:latin typeface="ＭＳ 明朝" panose="02020609040205080304" pitchFamily="17" charset="-128"/>
                <a:ea typeface="ＭＳ 明朝" panose="02020609040205080304" pitchFamily="17" charset="-128"/>
              </a:rPr>
              <a:t>35</a:t>
            </a:r>
            <a:r>
              <a:rPr kumimoji="0" lang="ja-JP" altLang="en-US" sz="1200" kern="0" dirty="0">
                <a:solidFill>
                  <a:prstClr val="black"/>
                </a:solidFill>
                <a:latin typeface="ＭＳ 明朝" panose="02020609040205080304" pitchFamily="17" charset="-128"/>
                <a:ea typeface="ＭＳ 明朝" panose="02020609040205080304" pitchFamily="17" charset="-128"/>
              </a:rPr>
              <a:t>年度末達成を目標とし、アウトプット･アウトカムを以下の通り設定する。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5552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タイトル 1"/>
          <p:cNvSpPr txBox="1">
            <a:spLocks/>
          </p:cNvSpPr>
          <p:nvPr/>
        </p:nvSpPr>
        <p:spPr>
          <a:xfrm>
            <a:off x="365659" y="631305"/>
            <a:ext cx="6112060"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13" name="テキスト ボックス 12"/>
          <p:cNvSpPr txBox="1">
            <a:spLocks noChangeAspect="1"/>
          </p:cNvSpPr>
          <p:nvPr/>
        </p:nvSpPr>
        <p:spPr>
          <a:xfrm>
            <a:off x="368660" y="190500"/>
            <a:ext cx="6120680" cy="440805"/>
          </a:xfrm>
          <a:prstGeom prst="rect">
            <a:avLst/>
          </a:prstGeom>
          <a:noFill/>
          <a:ln>
            <a:noFill/>
          </a:ln>
        </p:spPr>
        <p:txBody>
          <a:bodyPr wrap="square" lIns="0" rIns="0" rtlCol="0">
            <a:noAutofit/>
          </a:bodyPr>
          <a:lstStyle/>
          <a:p>
            <a:pPr indent="-90488">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年度別被保険者数を年度別に示す。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1" name="テキスト ボックス 20"/>
          <p:cNvSpPr txBox="1">
            <a:spLocks noChangeAspect="1"/>
          </p:cNvSpPr>
          <p:nvPr/>
        </p:nvSpPr>
        <p:spPr>
          <a:xfrm>
            <a:off x="481967" y="719284"/>
            <a:ext cx="5697086" cy="276999"/>
          </a:xfrm>
          <a:prstGeom prst="rect">
            <a:avLst/>
          </a:prstGeom>
          <a:noFill/>
          <a:ln>
            <a:noFill/>
          </a:ln>
        </p:spPr>
        <p:txBody>
          <a:bodyPr wrap="square" l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被保険者数</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noChangeAspect="1"/>
          </p:cNvSpPr>
          <p:nvPr/>
        </p:nvSpPr>
        <p:spPr>
          <a:xfrm>
            <a:off x="511234" y="3218171"/>
            <a:ext cx="5905078" cy="215444"/>
          </a:xfrm>
          <a:prstGeom prst="rect">
            <a:avLst/>
          </a:prstGeom>
          <a:noFill/>
          <a:ln>
            <a:noFill/>
          </a:ln>
        </p:spPr>
        <p:txBody>
          <a:bodyPr wrap="square" lIns="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14"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a:t>
            </a:fld>
            <a:endParaRPr kumimoji="1" lang="ja-JP" altLang="en-US" dirty="0">
              <a:latin typeface="ＭＳ 明朝"/>
              <a:ea typeface="ＭＳ 明朝"/>
            </a:endParaRPr>
          </a:p>
        </p:txBody>
      </p:sp>
      <p:pic>
        <p:nvPicPr>
          <p:cNvPr id="3" name="図 2"/>
          <p:cNvPicPr>
            <a:picLocks noChangeAspect="1"/>
          </p:cNvPicPr>
          <p:nvPr/>
        </p:nvPicPr>
        <p:blipFill>
          <a:blip r:embed="rId2"/>
          <a:stretch>
            <a:fillRect/>
          </a:stretch>
        </p:blipFill>
        <p:spPr>
          <a:xfrm>
            <a:off x="476461" y="1128387"/>
            <a:ext cx="6233181" cy="2054418"/>
          </a:xfrm>
          <a:prstGeom prst="rect">
            <a:avLst/>
          </a:prstGeom>
        </p:spPr>
      </p:pic>
      <p:pic>
        <p:nvPicPr>
          <p:cNvPr id="12" name="図 11"/>
          <p:cNvPicPr>
            <a:picLocks noChangeAspect="1"/>
          </p:cNvPicPr>
          <p:nvPr/>
        </p:nvPicPr>
        <p:blipFill>
          <a:blip r:embed="rId3"/>
          <a:stretch>
            <a:fillRect/>
          </a:stretch>
        </p:blipFill>
        <p:spPr>
          <a:xfrm>
            <a:off x="476461" y="4475172"/>
            <a:ext cx="6091213" cy="3731150"/>
          </a:xfrm>
          <a:prstGeom prst="rect">
            <a:avLst/>
          </a:prstGeom>
        </p:spPr>
      </p:pic>
      <p:sp>
        <p:nvSpPr>
          <p:cNvPr id="15" name="テキスト ボックス 14"/>
          <p:cNvSpPr txBox="1">
            <a:spLocks noChangeAspect="1"/>
          </p:cNvSpPr>
          <p:nvPr/>
        </p:nvSpPr>
        <p:spPr>
          <a:xfrm>
            <a:off x="464121" y="3697822"/>
            <a:ext cx="6120680" cy="1213147"/>
          </a:xfrm>
          <a:prstGeom prst="rect">
            <a:avLst/>
          </a:prstGeom>
          <a:noFill/>
          <a:ln>
            <a:noFill/>
          </a:ln>
        </p:spPr>
        <p:txBody>
          <a:bodyPr wrap="square" lIns="0" rIns="0" rtlCol="0">
            <a:noAutofit/>
          </a:bodyPr>
          <a:lstStyle/>
          <a:p>
            <a:pPr indent="-90488">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kumimoji="0" lang="ja-JP" altLang="en-US" sz="1200" kern="0" dirty="0">
                <a:solidFill>
                  <a:prstClr val="black"/>
                </a:solidFill>
                <a:latin typeface="ＭＳ 明朝" panose="02020609040205080304" pitchFamily="17" charset="-128"/>
                <a:ea typeface="ＭＳ 明朝" panose="02020609040205080304" pitchFamily="17" charset="-128"/>
              </a:rPr>
              <a:t>男女･年齢階層別被保険者数を年度別に示す。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9" name="注釈文章 9"/>
          <p:cNvSpPr txBox="1">
            <a:spLocks noChangeAspect="1"/>
          </p:cNvSpPr>
          <p:nvPr/>
        </p:nvSpPr>
        <p:spPr>
          <a:xfrm>
            <a:off x="476461" y="8206322"/>
            <a:ext cx="60970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人口及び被保険者の状況</a:t>
            </a:r>
            <a:r>
              <a:rPr lang="en-US" altLang="ja-JP" sz="800" dirty="0">
                <a:latin typeface="ＭＳ 明朝"/>
                <a:ea typeface="ＭＳ 明朝"/>
              </a:rPr>
              <a:t>｣</a:t>
            </a:r>
            <a:endParaRPr lang="ja-JP" altLang="en-US" sz="800" dirty="0">
              <a:latin typeface="ＭＳ 明朝"/>
              <a:ea typeface="ＭＳ 明朝"/>
            </a:endParaRPr>
          </a:p>
        </p:txBody>
      </p:sp>
      <p:sp>
        <p:nvSpPr>
          <p:cNvPr id="20" name="テキスト ボックス 2"/>
          <p:cNvSpPr txBox="1">
            <a:spLocks noChangeAspect="1" noChangeArrowheads="1"/>
          </p:cNvSpPr>
          <p:nvPr/>
        </p:nvSpPr>
        <p:spPr bwMode="auto">
          <a:xfrm>
            <a:off x="476461" y="4165170"/>
            <a:ext cx="4576530" cy="361950"/>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a:t>
            </a:r>
            <a:r>
              <a:rPr kumimoji="0" lang="ja-JP" altLang="en-US" sz="1200" b="0" i="0" u="none" strike="noStrike" kern="0" cap="none" spc="0" normalizeH="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 </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男女･年齢階層別国民健康保険被保険者数</a:t>
            </a:r>
            <a:endParaRPr kumimoji="0" 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23" name="テキスト ボックス 2"/>
          <p:cNvSpPr txBox="1">
            <a:spLocks noChangeArrowheads="1"/>
          </p:cNvSpPr>
          <p:nvPr/>
        </p:nvSpPr>
        <p:spPr bwMode="auto">
          <a:xfrm>
            <a:off x="5653336" y="4222539"/>
            <a:ext cx="902163" cy="361950"/>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単位</a:t>
            </a:r>
            <a:r>
              <a:rPr kumimoji="0" lang="en-US" altLang="ja-JP" sz="9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9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人</a:t>
            </a:r>
            <a:endParaRPr kumimoji="0" lang="ja-JP" sz="9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53385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グループ化 10"/>
          <p:cNvGrpSpPr>
            <a:grpSpLocks noChangeAspect="1"/>
          </p:cNvGrpSpPr>
          <p:nvPr/>
        </p:nvGrpSpPr>
        <p:grpSpPr>
          <a:xfrm>
            <a:off x="399553" y="4847956"/>
            <a:ext cx="5235235" cy="3900508"/>
            <a:chOff x="733730" y="1835697"/>
            <a:chExt cx="5012405" cy="4045697"/>
          </a:xfrm>
        </p:grpSpPr>
        <p:pic>
          <p:nvPicPr>
            <p:cNvPr id="16" name="Picture 2"/>
            <p:cNvPicPr>
              <a:picLocks noChangeAspect="1" noChangeArrowheads="1"/>
            </p:cNvPicPr>
            <p:nvPr/>
          </p:nvPicPr>
          <p:blipFill rotWithShape="1">
            <a:blip r:embed="rId2" cstate="print"/>
            <a:srcRect l="6000" r="5149"/>
            <a:stretch/>
          </p:blipFill>
          <p:spPr bwMode="auto">
            <a:xfrm>
              <a:off x="733730" y="1835697"/>
              <a:ext cx="4094732" cy="3037428"/>
            </a:xfrm>
            <a:prstGeom prst="rect">
              <a:avLst/>
            </a:prstGeom>
            <a:noFill/>
            <a:ln w="9525">
              <a:solidFill>
                <a:sysClr val="windowText" lastClr="000000"/>
              </a:solidFill>
              <a:miter lim="800000"/>
              <a:headEnd/>
              <a:tailEnd/>
            </a:ln>
          </p:spPr>
        </p:pic>
        <p:pic>
          <p:nvPicPr>
            <p:cNvPr id="17" name="Picture 3"/>
            <p:cNvPicPr>
              <a:picLocks noChangeAspect="1" noChangeArrowheads="1"/>
            </p:cNvPicPr>
            <p:nvPr/>
          </p:nvPicPr>
          <p:blipFill rotWithShape="1">
            <a:blip r:embed="rId3" cstate="print"/>
            <a:srcRect l="6256" r="5582"/>
            <a:stretch/>
          </p:blipFill>
          <p:spPr bwMode="auto">
            <a:xfrm>
              <a:off x="1683171" y="2843808"/>
              <a:ext cx="4062964" cy="3037586"/>
            </a:xfrm>
            <a:prstGeom prst="rect">
              <a:avLst/>
            </a:prstGeom>
            <a:noFill/>
            <a:ln w="9525">
              <a:solidFill>
                <a:sysClr val="windowText" lastClr="000000"/>
              </a:solidFill>
              <a:miter lim="800000"/>
              <a:headEnd/>
              <a:tailEnd/>
            </a:ln>
          </p:spPr>
        </p:pic>
      </p:grpSp>
      <p:sp>
        <p:nvSpPr>
          <p:cNvPr id="19" name="テキスト ボックス 18"/>
          <p:cNvSpPr txBox="1">
            <a:spLocks noChangeAspect="1"/>
          </p:cNvSpPr>
          <p:nvPr/>
        </p:nvSpPr>
        <p:spPr>
          <a:xfrm>
            <a:off x="369000" y="127000"/>
            <a:ext cx="6120000" cy="1837483"/>
          </a:xfrm>
          <a:prstGeom prst="rect">
            <a:avLst/>
          </a:prstGeom>
          <a:noFill/>
          <a:ln>
            <a:noFill/>
          </a:ln>
        </p:spPr>
        <p:txBody>
          <a:bodyPr wrap="square" lIns="0" rIns="0" rtlCol="0">
            <a:noAutofit/>
          </a:bodyPr>
          <a:lstStyle/>
          <a:p>
            <a:pPr>
              <a:lnSpc>
                <a:spcPct val="125000"/>
              </a:lnSpc>
              <a:defRPr/>
            </a:pPr>
            <a:r>
              <a:rPr lang="ja-JP" altLang="en-US" sz="1300" dirty="0">
                <a:solidFill>
                  <a:prstClr val="black"/>
                </a:solidFill>
                <a:latin typeface="ＭＳ 明朝" panose="02020609040205080304" pitchFamily="17" charset="-128"/>
                <a:ea typeface="ＭＳ 明朝" panose="02020609040205080304" pitchFamily="17" charset="-128"/>
              </a:rPr>
              <a:t>⑦</a:t>
            </a:r>
            <a:r>
              <a:rPr lang="zh-TW" altLang="en-US" sz="1300" dirty="0">
                <a:solidFill>
                  <a:prstClr val="black"/>
                </a:solidFill>
                <a:latin typeface="ＭＳ 明朝" panose="02020609040205080304" pitchFamily="17" charset="-128"/>
                <a:ea typeface="ＭＳ 明朝" panose="02020609040205080304" pitchFamily="17" charset="-128"/>
              </a:rPr>
              <a:t>生活習慣病治療中断者受診勧奨</a:t>
            </a:r>
            <a:r>
              <a:rPr lang="ja-JP" altLang="en-US" sz="1300" dirty="0">
                <a:solidFill>
                  <a:prstClr val="black"/>
                </a:solidFill>
                <a:latin typeface="ＭＳ 明朝" panose="02020609040205080304" pitchFamily="17" charset="-128"/>
                <a:ea typeface="ＭＳ 明朝" panose="02020609040205080304" pitchFamily="17" charset="-128"/>
              </a:rPr>
              <a:t>事業</a:t>
            </a:r>
            <a:endParaRPr kumimoji="0" lang="en-US" altLang="ja-JP" sz="13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事業目的</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srgbClr val="000000"/>
                </a:solidFill>
                <a:latin typeface="ＭＳ 明朝" panose="02020609040205080304" pitchFamily="17" charset="-128"/>
                <a:ea typeface="ＭＳ 明朝" panose="02020609040205080304" pitchFamily="17" charset="-128"/>
              </a:rPr>
              <a:t>生活習慣病治療中断者の減少</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実施概要</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かつて生活習慣病で定期受診をしていたがその後定期受診を中断した対象者を特定し、通知書を送付することで受診勧奨を行う。</a:t>
            </a:r>
            <a:endParaRPr lang="en-US" altLang="ja-JP" sz="1200" dirty="0">
              <a:solidFill>
                <a:prstClr val="black"/>
              </a:solidFill>
              <a:latin typeface="ＭＳ 明朝" panose="02020609040205080304" pitchFamily="17" charset="-128"/>
              <a:ea typeface="ＭＳ 明朝" panose="02020609040205080304" pitchFamily="17" charset="-128"/>
            </a:endParaRPr>
          </a:p>
          <a:p>
            <a:pPr marL="85725">
              <a:lnSpc>
                <a:spcPct val="125000"/>
              </a:lnSpc>
              <a:defRPr/>
            </a:pPr>
            <a:endParaRPr lang="en-US" altLang="ja-JP" sz="1200" dirty="0">
              <a:solidFill>
                <a:prstClr val="black"/>
              </a:solidFill>
              <a:latin typeface="ＭＳ 明朝" panose="02020609040205080304" pitchFamily="17" charset="-128"/>
              <a:ea typeface="ＭＳ 明朝" panose="02020609040205080304" pitchFamily="17" charset="-128"/>
            </a:endParaRPr>
          </a:p>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実施内容</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p:txBody>
      </p:sp>
      <p:sp>
        <p:nvSpPr>
          <p:cNvPr id="20" name="テキスト プレースホルダー 5"/>
          <p:cNvSpPr txBox="1">
            <a:spLocks noChangeAspect="1"/>
          </p:cNvSpPr>
          <p:nvPr/>
        </p:nvSpPr>
        <p:spPr>
          <a:xfrm>
            <a:off x="381000" y="4578894"/>
            <a:ext cx="1368634" cy="199681"/>
          </a:xfrm>
          <a:prstGeom prst="rect">
            <a:avLst/>
          </a:prstGeom>
          <a:noFill/>
          <a:ln>
            <a:noFill/>
          </a:ln>
        </p:spPr>
        <p:txBody>
          <a:bodyPr lIns="0" rIns="0" anchor="t" anchorCtr="0"/>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solidFill>
                  <a:prstClr val="black"/>
                </a:solidFill>
                <a:latin typeface="ＭＳ 明朝" panose="02020609040205080304" pitchFamily="17" charset="-128"/>
                <a:ea typeface="ＭＳ 明朝" panose="02020609040205080304" pitchFamily="17" charset="-128"/>
              </a:rPr>
              <a:t>通知書デザイン</a:t>
            </a:r>
          </a:p>
        </p:txBody>
      </p:sp>
      <p:grpSp>
        <p:nvGrpSpPr>
          <p:cNvPr id="45" name="グループ化 44"/>
          <p:cNvGrpSpPr>
            <a:grpSpLocks noChangeAspect="1"/>
          </p:cNvGrpSpPr>
          <p:nvPr/>
        </p:nvGrpSpPr>
        <p:grpSpPr>
          <a:xfrm>
            <a:off x="380999" y="2363904"/>
            <a:ext cx="6096000" cy="1903141"/>
            <a:chOff x="584202" y="3374048"/>
            <a:chExt cx="5797549" cy="1960796"/>
          </a:xfrm>
        </p:grpSpPr>
        <p:sp>
          <p:nvSpPr>
            <p:cNvPr id="46" name="正方形/長方形 45"/>
            <p:cNvSpPr/>
            <p:nvPr/>
          </p:nvSpPr>
          <p:spPr>
            <a:xfrm>
              <a:off x="858869" y="3914782"/>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①レセプトデータから対象者を特定</a:t>
              </a:r>
            </a:p>
          </p:txBody>
        </p:sp>
        <p:sp>
          <p:nvSpPr>
            <p:cNvPr id="47" name="正方形/長方形 46"/>
            <p:cNvSpPr/>
            <p:nvPr/>
          </p:nvSpPr>
          <p:spPr>
            <a:xfrm>
              <a:off x="4797297"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③医療機関受診状況を確認</a:t>
              </a:r>
            </a:p>
          </p:txBody>
        </p:sp>
        <p:sp>
          <p:nvSpPr>
            <p:cNvPr id="48" name="右矢印 47"/>
            <p:cNvSpPr/>
            <p:nvPr/>
          </p:nvSpPr>
          <p:spPr>
            <a:xfrm>
              <a:off x="2384885" y="4230228"/>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49" name="正方形/長方形 48"/>
            <p:cNvSpPr/>
            <p:nvPr/>
          </p:nvSpPr>
          <p:spPr>
            <a:xfrm>
              <a:off x="2853081" y="3908505"/>
              <a:ext cx="1296000" cy="10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dirty="0">
                  <a:solidFill>
                    <a:schemeClr val="tx1"/>
                  </a:solidFill>
                  <a:latin typeface="ＭＳ 明朝" panose="02020609040205080304" pitchFamily="17" charset="-128"/>
                  <a:ea typeface="ＭＳ 明朝" panose="02020609040205080304" pitchFamily="17" charset="-128"/>
                </a:rPr>
                <a:t>②訴求力の高い通知書の作成及び送付</a:t>
              </a:r>
            </a:p>
          </p:txBody>
        </p:sp>
        <p:sp>
          <p:nvSpPr>
            <p:cNvPr id="50" name="右矢印 49"/>
            <p:cNvSpPr/>
            <p:nvPr/>
          </p:nvSpPr>
          <p:spPr>
            <a:xfrm>
              <a:off x="4365105" y="4211542"/>
              <a:ext cx="288032" cy="360000"/>
            </a:xfrm>
            <a:prstGeom prst="rightArrow">
              <a:avLst/>
            </a:prstGeom>
            <a:solidFill>
              <a:schemeClr val="bg1">
                <a:lumMod val="75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51" name="正方形/長方形 50"/>
            <p:cNvSpPr/>
            <p:nvPr/>
          </p:nvSpPr>
          <p:spPr>
            <a:xfrm>
              <a:off x="584202" y="3582116"/>
              <a:ext cx="5797549" cy="17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900" dirty="0">
                <a:solidFill>
                  <a:schemeClr val="tx1"/>
                </a:solidFill>
                <a:latin typeface="ＭＳ 明朝" panose="02020609040205080304" pitchFamily="17" charset="-128"/>
                <a:ea typeface="ＭＳ 明朝" panose="02020609040205080304" pitchFamily="17" charset="-128"/>
              </a:endParaRPr>
            </a:p>
          </p:txBody>
        </p:sp>
        <p:sp>
          <p:nvSpPr>
            <p:cNvPr id="52" name="テキスト プレースホルダー 5"/>
            <p:cNvSpPr txBox="1">
              <a:spLocks/>
            </p:cNvSpPr>
            <p:nvPr/>
          </p:nvSpPr>
          <p:spPr>
            <a:xfrm>
              <a:off x="750857" y="3374048"/>
              <a:ext cx="2102224" cy="432643"/>
            </a:xfrm>
            <a:prstGeom prst="rect">
              <a:avLst/>
            </a:prstGeom>
            <a:solidFill>
              <a:schemeClr val="bg1"/>
            </a:solidFill>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itchFamily="34" charset="0"/>
                <a:buChar char="–"/>
                <a:defRPr kumimoji="1" sz="14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zh-TW" altLang="en-US" sz="1000" dirty="0">
                  <a:solidFill>
                    <a:prstClr val="black"/>
                  </a:solidFill>
                  <a:latin typeface="ＭＳ 明朝" panose="02020609040205080304" pitchFamily="17" charset="-128"/>
                  <a:ea typeface="ＭＳ 明朝" panose="02020609040205080304" pitchFamily="17" charset="-128"/>
                </a:rPr>
                <a:t>生活習慣病治療中断者</a:t>
              </a:r>
              <a:endParaRPr lang="en-US" altLang="zh-TW" sz="1000" dirty="0">
                <a:solidFill>
                  <a:prstClr val="black"/>
                </a:solidFill>
                <a:latin typeface="ＭＳ 明朝" panose="02020609040205080304" pitchFamily="17" charset="-128"/>
                <a:ea typeface="ＭＳ 明朝" panose="02020609040205080304" pitchFamily="17" charset="-128"/>
              </a:endParaRPr>
            </a:p>
            <a:p>
              <a:pPr marL="0" indent="0" algn="ctr">
                <a:buNone/>
              </a:pPr>
              <a:r>
                <a:rPr lang="zh-TW" altLang="en-US" sz="1000" dirty="0">
                  <a:solidFill>
                    <a:prstClr val="black"/>
                  </a:solidFill>
                  <a:latin typeface="ＭＳ 明朝" panose="02020609040205080304" pitchFamily="17" charset="-128"/>
                  <a:ea typeface="ＭＳ 明朝" panose="02020609040205080304" pitchFamily="17" charset="-128"/>
                </a:rPr>
                <a:t>受診勧奨</a:t>
              </a:r>
              <a:r>
                <a:rPr lang="ja-JP" altLang="en-US" sz="1000" dirty="0">
                  <a:solidFill>
                    <a:prstClr val="black"/>
                  </a:solidFill>
                  <a:latin typeface="ＭＳ 明朝" panose="02020609040205080304" pitchFamily="17" charset="-128"/>
                  <a:ea typeface="ＭＳ 明朝" panose="02020609040205080304" pitchFamily="17" charset="-128"/>
                </a:rPr>
                <a:t>事業</a:t>
              </a:r>
              <a:r>
                <a:rPr lang="ja-JP" altLang="en-US" sz="1000" dirty="0">
                  <a:latin typeface="ＭＳ 明朝" panose="02020609040205080304" pitchFamily="17" charset="-128"/>
                  <a:ea typeface="ＭＳ 明朝" panose="02020609040205080304" pitchFamily="17" charset="-128"/>
                </a:rPr>
                <a:t>の流れ</a:t>
              </a:r>
              <a:endParaRPr lang="en-US" altLang="ja-JP" sz="1000" dirty="0">
                <a:latin typeface="ＭＳ 明朝" panose="02020609040205080304" pitchFamily="17" charset="-128"/>
                <a:ea typeface="ＭＳ 明朝" panose="02020609040205080304" pitchFamily="17" charset="-128"/>
              </a:endParaRPr>
            </a:p>
          </p:txBody>
        </p:sp>
      </p:grpSp>
      <p:sp>
        <p:nvSpPr>
          <p:cNvPr id="1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79</a:t>
            </a:fld>
            <a:endParaRPr kumimoji="1" lang="ja-JP" altLang="en-US" dirty="0">
              <a:latin typeface="ＭＳ 明朝"/>
              <a:ea typeface="ＭＳ 明朝"/>
            </a:endParaRPr>
          </a:p>
        </p:txBody>
      </p:sp>
    </p:spTree>
    <p:extLst>
      <p:ext uri="{BB962C8B-B14F-4D97-AF65-F5344CB8AC3E}">
        <p14:creationId xmlns:p14="http://schemas.microsoft.com/office/powerpoint/2010/main" val="17269354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 5"/>
          <p:cNvGraphicFramePr>
            <a:graphicFrameLocks noGrp="1" noChangeAspect="1"/>
          </p:cNvGraphicFramePr>
          <p:nvPr>
            <p:extLst>
              <p:ext uri="{D42A27DB-BD31-4B8C-83A1-F6EECF244321}">
                <p14:modId xmlns:p14="http://schemas.microsoft.com/office/powerpoint/2010/main" val="1130972110"/>
              </p:ext>
            </p:extLst>
          </p:nvPr>
        </p:nvGraphicFramePr>
        <p:xfrm>
          <a:off x="380999" y="755576"/>
          <a:ext cx="6120056" cy="1512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52000">
                <a:tc rowSpan="2">
                  <a:txBody>
                    <a:bodyPr/>
                    <a:lstStyle/>
                    <a:p>
                      <a:pPr algn="ctr" fontAlgn="ctr"/>
                      <a:r>
                        <a:rPr lang="ja-JP" altLang="en-US" sz="1000" b="0" i="0" u="none" strike="noStrike" dirty="0">
                          <a:solidFill>
                            <a:schemeClr val="tx1"/>
                          </a:solidFill>
                          <a:effectLst/>
                          <a:latin typeface="ＭＳ 明朝"/>
                          <a:ea typeface="ＭＳ 明朝"/>
                        </a:rPr>
                        <a:t>アウトプット</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ja-JP" altLang="en-US" sz="1000" b="0" i="0" u="none" strike="noStrike" dirty="0">
                          <a:solidFill>
                            <a:schemeClr val="tx1"/>
                          </a:solidFill>
                          <a:effectLst/>
                          <a:latin typeface="ＭＳ 明朝"/>
                          <a:ea typeface="ＭＳ 明朝"/>
                        </a:rPr>
                        <a:t>アウトカム</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00">
                <a:tc vMerge="1">
                  <a:txBody>
                    <a:bodyPr/>
                    <a:lstStyle/>
                    <a:p>
                      <a:pPr algn="ctr" fontAlgn="ct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000" b="0" i="0" u="none" strike="noStrike" dirty="0">
                          <a:solidFill>
                            <a:schemeClr val="tx1"/>
                          </a:solidFill>
                          <a:effectLst/>
                          <a:latin typeface="ＭＳ 明朝"/>
                          <a:ea typeface="ＭＳ 明朝"/>
                        </a:rPr>
                        <a:t>目標値</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評価方法</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00">
                <a:tc rowSpan="2">
                  <a:txBody>
                    <a:bodyPr/>
                    <a:lstStyle/>
                    <a:p>
                      <a:pPr marL="0" indent="-904875">
                        <a:lnSpc>
                          <a:spcPct val="150000"/>
                        </a:lnSpc>
                      </a:pPr>
                      <a:r>
                        <a:rPr lang="ja-JP" altLang="en-US" sz="1000" dirty="0">
                          <a:solidFill>
                            <a:prstClr val="black"/>
                          </a:solidFill>
                          <a:latin typeface="ＭＳ 明朝" panose="02020609040205080304" pitchFamily="17" charset="-128"/>
                          <a:ea typeface="ＭＳ 明朝" panose="02020609040205080304" pitchFamily="17" charset="-128"/>
                        </a:rPr>
                        <a:t>対象者への通知率　</a:t>
                      </a:r>
                      <a:r>
                        <a:rPr lang="en-US" altLang="ja-JP" sz="1000" dirty="0">
                          <a:solidFill>
                            <a:prstClr val="black"/>
                          </a:solidFill>
                          <a:latin typeface="ＭＳ 明朝" panose="02020609040205080304" pitchFamily="17" charset="-128"/>
                          <a:ea typeface="ＭＳ 明朝" panose="02020609040205080304" pitchFamily="17" charset="-128"/>
                        </a:rPr>
                        <a:t>100%</a:t>
                      </a:r>
                    </a:p>
                  </a:txBody>
                  <a:tcPr marL="36000" marR="36000" marT="9969" marB="9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短期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対象者の医療機関受診率 </a:t>
                      </a:r>
                      <a:r>
                        <a:rPr lang="en-US" altLang="ja-JP" sz="1000" b="0" i="0" u="none" strike="noStrike" dirty="0">
                          <a:solidFill>
                            <a:schemeClr val="tx1"/>
                          </a:solidFill>
                          <a:effectLst/>
                          <a:latin typeface="ＭＳ 明朝"/>
                          <a:ea typeface="ＭＳ 明朝"/>
                        </a:rPr>
                        <a:t>20%</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a:ea typeface="ＭＳ 明朝"/>
                        </a:rPr>
                        <a:t>通知後医療機関を受診したか確認する。</a:t>
                      </a:r>
                      <a:endParaRPr lang="en-US" altLang="zh-TW"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vMerge="1">
                  <a:txBody>
                    <a:bodyPr/>
                    <a:lstStyle/>
                    <a:p>
                      <a:pPr marL="0" indent="-71438" algn="ctr" fontAlgn="ctr">
                        <a:tabLst/>
                      </a:pP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ctr" fontAlgn="ctr">
                        <a:tabLst/>
                      </a:pPr>
                      <a:r>
                        <a:rPr lang="ja-JP" altLang="en-US" sz="1000" b="0" i="0" u="none" strike="noStrike" dirty="0">
                          <a:solidFill>
                            <a:schemeClr val="tx1"/>
                          </a:solidFill>
                          <a:effectLst/>
                          <a:latin typeface="ＭＳ 明朝"/>
                          <a:ea typeface="ＭＳ 明朝"/>
                        </a:rPr>
                        <a:t>中長期</a:t>
                      </a:r>
                      <a:endParaRPr lang="zh-TW" altLang="en-US" sz="1000" b="0" i="0" u="none" strike="noStrike" dirty="0">
                        <a:solidFill>
                          <a:schemeClr val="tx1"/>
                        </a:solidFill>
                        <a:effectLst/>
                        <a:latin typeface="ＭＳ 明朝"/>
                        <a:ea typeface="ＭＳ 明朝"/>
                      </a:endParaRPr>
                    </a:p>
                  </a:txBody>
                  <a:tcPr marL="36000" marR="36000" marT="9969" marB="9969"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71438" algn="l" fontAlgn="ctr">
                        <a:tabLst/>
                      </a:pPr>
                      <a:r>
                        <a:rPr lang="ja-JP" altLang="en-US" sz="1000" b="0" i="0" u="none" strike="noStrike" dirty="0">
                          <a:solidFill>
                            <a:schemeClr val="tx1"/>
                          </a:solidFill>
                          <a:effectLst/>
                          <a:latin typeface="ＭＳ 明朝"/>
                          <a:ea typeface="ＭＳ 明朝"/>
                        </a:rPr>
                        <a:t>生活習慣病治療中断者 </a:t>
                      </a:r>
                      <a:r>
                        <a:rPr lang="en-US" altLang="ja-JP" sz="1000" b="0" i="0" u="none" strike="noStrike" dirty="0">
                          <a:solidFill>
                            <a:schemeClr val="tx1"/>
                          </a:solidFill>
                          <a:effectLst/>
                          <a:latin typeface="ＭＳ 明朝"/>
                          <a:ea typeface="ＭＳ 明朝"/>
                        </a:rPr>
                        <a:t>10% </a:t>
                      </a:r>
                      <a:r>
                        <a:rPr lang="ja-JP" altLang="en-US" sz="1000" b="0" i="0" u="none" strike="noStrike" dirty="0">
                          <a:solidFill>
                            <a:schemeClr val="tx1"/>
                          </a:solidFill>
                          <a:effectLst/>
                          <a:latin typeface="ＭＳ 明朝"/>
                          <a:ea typeface="ＭＳ 明朝"/>
                        </a:rPr>
                        <a:t>減少</a:t>
                      </a:r>
                    </a:p>
                  </a:txBody>
                  <a:tcPr marL="36000" marR="36000" marT="9969" marB="99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71438"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a:ea typeface="ＭＳ 明朝"/>
                        </a:rPr>
                        <a:t>生活習慣病治療中断者</a:t>
                      </a:r>
                      <a:r>
                        <a:rPr lang="ja-JP" altLang="en-US" sz="1000" b="0" i="0" u="none" strike="noStrike" dirty="0">
                          <a:solidFill>
                            <a:schemeClr val="tx1"/>
                          </a:solidFill>
                          <a:effectLst/>
                          <a:latin typeface="ＭＳ 明朝"/>
                          <a:ea typeface="ＭＳ 明朝"/>
                        </a:rPr>
                        <a:t>数の推移により確認する。</a:t>
                      </a:r>
                      <a:endParaRPr lang="zh-TW" altLang="en-US" sz="1000" b="0" i="0" u="none" strike="noStrike" dirty="0">
                        <a:solidFill>
                          <a:schemeClr val="tx1"/>
                        </a:solidFill>
                        <a:effectLst/>
                        <a:latin typeface="ＭＳ 明朝"/>
                        <a:ea typeface="ＭＳ 明朝"/>
                      </a:endParaRPr>
                    </a:p>
                  </a:txBody>
                  <a:tcPr marL="36000" marR="36000" marT="9969" marB="996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80</a:t>
            </a:fld>
            <a:endParaRPr kumimoji="1" lang="ja-JP" altLang="en-US" dirty="0">
              <a:latin typeface="ＭＳ 明朝"/>
              <a:ea typeface="ＭＳ 明朝"/>
            </a:endParaRPr>
          </a:p>
        </p:txBody>
      </p:sp>
      <p:sp>
        <p:nvSpPr>
          <p:cNvPr id="12" name="テキスト ボックス 11"/>
          <p:cNvSpPr txBox="1">
            <a:spLocks noChangeAspect="1"/>
          </p:cNvSpPr>
          <p:nvPr/>
        </p:nvSpPr>
        <p:spPr>
          <a:xfrm>
            <a:off x="370800" y="190501"/>
            <a:ext cx="6120000" cy="565076"/>
          </a:xfrm>
          <a:prstGeom prst="rect">
            <a:avLst/>
          </a:prstGeom>
          <a:noFill/>
          <a:ln>
            <a:noFill/>
          </a:ln>
        </p:spPr>
        <p:txBody>
          <a:bodyPr wrap="square" lIns="0" rIns="0" rtlCol="0">
            <a:noAutofit/>
          </a:bodyPr>
          <a:lstStyle/>
          <a:p>
            <a:pPr>
              <a:lnSpc>
                <a:spcPct val="125000"/>
              </a:lnSpc>
              <a:defRPr/>
            </a:pPr>
            <a:r>
              <a:rPr kumimoji="0" lang="en-US" altLang="ja-JP" sz="1200" kern="0" dirty="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目標値及び評価方法</a:t>
            </a:r>
            <a:r>
              <a:rPr kumimoji="0" lang="en-US" altLang="ja-JP" sz="1200" kern="0" dirty="0">
                <a:solidFill>
                  <a:prstClr val="black"/>
                </a:solidFill>
                <a:latin typeface="ＭＳ 明朝" panose="02020609040205080304" pitchFamily="17" charset="-128"/>
                <a:ea typeface="ＭＳ 明朝" panose="02020609040205080304" pitchFamily="17" charset="-128"/>
              </a:rPr>
              <a:t>】</a:t>
            </a:r>
          </a:p>
          <a:p>
            <a:pPr marL="85725">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アウトプット･アウトカムを以下の通り設定する。</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9855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テキスト ボックス 24"/>
          <p:cNvSpPr txBox="1">
            <a:spLocks noChangeAspect="1"/>
          </p:cNvSpPr>
          <p:nvPr/>
        </p:nvSpPr>
        <p:spPr>
          <a:xfrm>
            <a:off x="254000" y="40514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データヘルス計画の見直し</a:t>
            </a:r>
            <a:endParaRPr lang="ja-JP" altLang="ja-JP" sz="1400" dirty="0">
              <a:latin typeface="ＭＳ 明朝" panose="02020609040205080304" pitchFamily="17" charset="-128"/>
              <a:ea typeface="ＭＳ 明朝" panose="02020609040205080304" pitchFamily="17" charset="-128"/>
            </a:endParaRPr>
          </a:p>
        </p:txBody>
      </p:sp>
      <p:sp>
        <p:nvSpPr>
          <p:cNvPr id="55" name="テキスト ボックス 54"/>
          <p:cNvSpPr txBox="1"/>
          <p:nvPr/>
        </p:nvSpPr>
        <p:spPr>
          <a:xfrm>
            <a:off x="369000" y="5243064"/>
            <a:ext cx="6120000" cy="1184798"/>
          </a:xfrm>
          <a:prstGeom prst="rect">
            <a:avLst/>
          </a:prstGeom>
          <a:noFill/>
          <a:ln>
            <a:noFill/>
          </a:ln>
        </p:spPr>
        <p:txBody>
          <a:bodyPr wrap="square" lIns="0" rIns="0" rtlCol="0">
            <a:noAutofit/>
          </a:bodyPr>
          <a:lstStyle/>
          <a:p>
            <a:pPr>
              <a:lnSpc>
                <a:spcPct val="125000"/>
              </a:lnSpc>
            </a:pPr>
            <a:r>
              <a:rPr lang="ja-JP" altLang="en-US" sz="1200" dirty="0">
                <a:solidFill>
                  <a:prstClr val="black"/>
                </a:solidFill>
                <a:latin typeface="ＭＳ 明朝" panose="02020609040205080304" pitchFamily="17" charset="-128"/>
                <a:ea typeface="ＭＳ 明朝" panose="02020609040205080304" pitchFamily="17" charset="-128"/>
              </a:rPr>
              <a:t>　本計画は、広報、ホームページ等で公表するとともに、本実施計画をあらゆる機会を通じて周知･啓発を図る。また、目標の達成状況等の公表に努め、本計画の円滑な実施等について広く意見を求めるものとする。</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grpSp>
        <p:nvGrpSpPr>
          <p:cNvPr id="4" name="グループ化 3"/>
          <p:cNvGrpSpPr>
            <a:grpSpLocks noChangeAspect="1"/>
          </p:cNvGrpSpPr>
          <p:nvPr/>
        </p:nvGrpSpPr>
        <p:grpSpPr>
          <a:xfrm>
            <a:off x="380999" y="1682311"/>
            <a:ext cx="6096000" cy="1925785"/>
            <a:chOff x="744373" y="2131538"/>
            <a:chExt cx="5500185" cy="1882358"/>
          </a:xfrm>
        </p:grpSpPr>
        <p:sp>
          <p:nvSpPr>
            <p:cNvPr id="65" name="角丸四角形 19"/>
            <p:cNvSpPr/>
            <p:nvPr/>
          </p:nvSpPr>
          <p:spPr>
            <a:xfrm>
              <a:off x="4624558" y="2933583"/>
              <a:ext cx="1620000" cy="564393"/>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ＭＳ 明朝" panose="02020609040205080304" pitchFamily="17" charset="-128"/>
                  <a:ea typeface="ＭＳ 明朝" panose="02020609040205080304" pitchFamily="17" charset="-128"/>
                </a:rPr>
                <a:t>Do(</a:t>
              </a:r>
              <a:r>
                <a:rPr lang="ja-JP" altLang="en-US" sz="1050" b="1" dirty="0">
                  <a:solidFill>
                    <a:schemeClr val="tx1"/>
                  </a:solidFill>
                  <a:latin typeface="ＭＳ 明朝" panose="02020609040205080304" pitchFamily="17" charset="-128"/>
                  <a:ea typeface="ＭＳ 明朝" panose="02020609040205080304" pitchFamily="17" charset="-128"/>
                </a:rPr>
                <a:t>実施</a:t>
              </a:r>
              <a:r>
                <a:rPr lang="en-US" altLang="ja-JP" sz="1050" b="1" dirty="0">
                  <a:solidFill>
                    <a:schemeClr val="tx1"/>
                  </a:solidFill>
                  <a:latin typeface="ＭＳ 明朝" panose="02020609040205080304" pitchFamily="17" charset="-128"/>
                  <a:ea typeface="ＭＳ 明朝" panose="02020609040205080304" pitchFamily="17" charset="-128"/>
                </a:rPr>
                <a:t>)</a:t>
              </a:r>
            </a:p>
            <a:p>
              <a:pPr algn="ctr"/>
              <a:r>
                <a:rPr lang="ja-JP" altLang="en-US" sz="900" dirty="0">
                  <a:solidFill>
                    <a:schemeClr val="tx1"/>
                  </a:solidFill>
                  <a:latin typeface="ＭＳ 明朝" panose="02020609040205080304" pitchFamily="17" charset="-128"/>
                  <a:ea typeface="ＭＳ 明朝" panose="02020609040205080304" pitchFamily="17" charset="-128"/>
                </a:rPr>
                <a:t>事業の実施</a:t>
              </a:r>
              <a:endParaRPr lang="ja-JP" altLang="en-US" sz="1000" dirty="0">
                <a:solidFill>
                  <a:schemeClr val="tx1"/>
                </a:solidFill>
                <a:latin typeface="ＭＳ 明朝" panose="02020609040205080304" pitchFamily="17" charset="-128"/>
                <a:ea typeface="ＭＳ 明朝" panose="02020609040205080304" pitchFamily="17" charset="-128"/>
              </a:endParaRPr>
            </a:p>
          </p:txBody>
        </p:sp>
        <p:sp>
          <p:nvSpPr>
            <p:cNvPr id="64" name="角丸四角形 18"/>
            <p:cNvSpPr/>
            <p:nvPr/>
          </p:nvSpPr>
          <p:spPr>
            <a:xfrm>
              <a:off x="2470617" y="2131538"/>
              <a:ext cx="2088000" cy="933972"/>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ja-JP" sz="1050" b="1" dirty="0">
                  <a:solidFill>
                    <a:schemeClr val="tx1"/>
                  </a:solidFill>
                  <a:latin typeface="ＭＳ 明朝" panose="02020609040205080304" pitchFamily="17" charset="-128"/>
                  <a:ea typeface="ＭＳ 明朝" panose="02020609040205080304" pitchFamily="17" charset="-128"/>
                </a:rPr>
                <a:t>Plan(</a:t>
              </a:r>
              <a:r>
                <a:rPr lang="ja-JP" altLang="en-US" sz="1050" b="1" dirty="0">
                  <a:solidFill>
                    <a:schemeClr val="tx1"/>
                  </a:solidFill>
                  <a:latin typeface="ＭＳ 明朝" panose="02020609040205080304" pitchFamily="17" charset="-128"/>
                  <a:ea typeface="ＭＳ 明朝" panose="02020609040205080304" pitchFamily="17" charset="-128"/>
                </a:rPr>
                <a:t>計画</a:t>
              </a:r>
              <a:r>
                <a:rPr lang="en-US" altLang="ja-JP" sz="1050" b="1" dirty="0">
                  <a:solidFill>
                    <a:schemeClr val="tx1"/>
                  </a:solidFill>
                  <a:latin typeface="ＭＳ 明朝" panose="02020609040205080304" pitchFamily="17" charset="-128"/>
                  <a:ea typeface="ＭＳ 明朝" panose="02020609040205080304" pitchFamily="17" charset="-128"/>
                </a:rPr>
                <a:t>)</a:t>
              </a:r>
            </a:p>
            <a:p>
              <a:pPr algn="ctr"/>
              <a:r>
                <a:rPr lang="ja-JP" altLang="en-US" sz="900" dirty="0">
                  <a:solidFill>
                    <a:schemeClr val="tx1"/>
                  </a:solidFill>
                  <a:latin typeface="ＭＳ 明朝" panose="02020609040205080304" pitchFamily="17" charset="-128"/>
                  <a:ea typeface="ＭＳ 明朝" panose="02020609040205080304" pitchFamily="17" charset="-128"/>
                </a:rPr>
                <a:t>データ分析に基づく事業の立案</a:t>
              </a:r>
              <a:endParaRPr lang="en-US" altLang="ja-JP" sz="9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･健康課題、事業目的の明確化</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･目標設定</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･費用対効果を考慮した事業選択</a:t>
              </a:r>
            </a:p>
          </p:txBody>
        </p:sp>
        <p:sp>
          <p:nvSpPr>
            <p:cNvPr id="66" name="角丸四角形 20"/>
            <p:cNvSpPr/>
            <p:nvPr/>
          </p:nvSpPr>
          <p:spPr>
            <a:xfrm>
              <a:off x="744373" y="2933583"/>
              <a:ext cx="1656000" cy="564393"/>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ＭＳ 明朝" panose="02020609040205080304" pitchFamily="17" charset="-128"/>
                  <a:ea typeface="ＭＳ 明朝" panose="02020609040205080304" pitchFamily="17" charset="-128"/>
                </a:rPr>
                <a:t>Act(</a:t>
              </a:r>
              <a:r>
                <a:rPr lang="ja-JP" altLang="en-US" sz="1050" b="1" dirty="0">
                  <a:solidFill>
                    <a:schemeClr val="tx1"/>
                  </a:solidFill>
                  <a:latin typeface="ＭＳ 明朝" panose="02020609040205080304" pitchFamily="17" charset="-128"/>
                  <a:ea typeface="ＭＳ 明朝" panose="02020609040205080304" pitchFamily="17" charset="-128"/>
                </a:rPr>
                <a:t>改善</a:t>
              </a:r>
              <a:r>
                <a:rPr lang="en-US" altLang="ja-JP" sz="1050" b="1" dirty="0">
                  <a:solidFill>
                    <a:schemeClr val="tx1"/>
                  </a:solidFill>
                  <a:latin typeface="ＭＳ 明朝" panose="02020609040205080304" pitchFamily="17" charset="-128"/>
                  <a:ea typeface="ＭＳ 明朝" panose="02020609040205080304" pitchFamily="17" charset="-128"/>
                </a:rPr>
                <a:t>)</a:t>
              </a:r>
            </a:p>
            <a:p>
              <a:pPr algn="ctr"/>
              <a:r>
                <a:rPr lang="ja-JP" altLang="en-US" sz="900" dirty="0">
                  <a:solidFill>
                    <a:schemeClr val="tx1"/>
                  </a:solidFill>
                  <a:latin typeface="ＭＳ 明朝" panose="02020609040205080304" pitchFamily="17" charset="-128"/>
                  <a:ea typeface="ＭＳ 明朝" panose="02020609040205080304" pitchFamily="17" charset="-128"/>
                </a:rPr>
                <a:t>次サイクルに向けて修正</a:t>
              </a:r>
              <a:endParaRPr lang="en-US" altLang="ja-JP" sz="900" dirty="0">
                <a:solidFill>
                  <a:schemeClr val="tx1"/>
                </a:solidFill>
                <a:latin typeface="ＭＳ 明朝" panose="02020609040205080304" pitchFamily="17" charset="-128"/>
                <a:ea typeface="ＭＳ 明朝" panose="02020609040205080304" pitchFamily="17" charset="-128"/>
              </a:endParaRPr>
            </a:p>
          </p:txBody>
        </p:sp>
        <p:sp>
          <p:nvSpPr>
            <p:cNvPr id="67" name="角丸四角形 21"/>
            <p:cNvSpPr/>
            <p:nvPr/>
          </p:nvSpPr>
          <p:spPr>
            <a:xfrm>
              <a:off x="2470617" y="3434110"/>
              <a:ext cx="2088000" cy="579786"/>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ＭＳ 明朝" panose="02020609040205080304" pitchFamily="17" charset="-128"/>
                  <a:ea typeface="ＭＳ 明朝" panose="02020609040205080304" pitchFamily="17" charset="-128"/>
                </a:rPr>
                <a:t>Check(</a:t>
              </a:r>
              <a:r>
                <a:rPr lang="ja-JP" altLang="en-US" sz="1050" b="1" dirty="0">
                  <a:solidFill>
                    <a:schemeClr val="tx1"/>
                  </a:solidFill>
                  <a:latin typeface="ＭＳ 明朝" panose="02020609040205080304" pitchFamily="17" charset="-128"/>
                  <a:ea typeface="ＭＳ 明朝" panose="02020609040205080304" pitchFamily="17" charset="-128"/>
                </a:rPr>
                <a:t>評価</a:t>
              </a:r>
              <a:r>
                <a:rPr lang="en-US" altLang="ja-JP" sz="1050" b="1" dirty="0">
                  <a:solidFill>
                    <a:schemeClr val="tx1"/>
                  </a:solidFill>
                  <a:latin typeface="ＭＳ 明朝" panose="02020609040205080304" pitchFamily="17" charset="-128"/>
                  <a:ea typeface="ＭＳ 明朝" panose="02020609040205080304" pitchFamily="17" charset="-128"/>
                </a:rPr>
                <a:t>)</a:t>
              </a:r>
            </a:p>
            <a:p>
              <a:pPr algn="ctr"/>
              <a:r>
                <a:rPr lang="ja-JP" altLang="en-US" sz="900" dirty="0">
                  <a:solidFill>
                    <a:schemeClr val="tx1"/>
                  </a:solidFill>
                  <a:latin typeface="ＭＳ 明朝" panose="02020609040205080304" pitchFamily="17" charset="-128"/>
                  <a:ea typeface="ＭＳ 明朝" panose="02020609040205080304" pitchFamily="17" charset="-128"/>
                </a:rPr>
                <a:t>データ分析に基づく効果測定･評価</a:t>
              </a:r>
              <a:endParaRPr lang="en-US" altLang="ja-JP" sz="1000" dirty="0">
                <a:solidFill>
                  <a:schemeClr val="tx1"/>
                </a:solidFill>
                <a:latin typeface="ＭＳ 明朝" panose="02020609040205080304" pitchFamily="17" charset="-128"/>
                <a:ea typeface="ＭＳ 明朝" panose="02020609040205080304" pitchFamily="17" charset="-128"/>
              </a:endParaRPr>
            </a:p>
          </p:txBody>
        </p:sp>
        <p:sp>
          <p:nvSpPr>
            <p:cNvPr id="68" name="屈折矢印 22"/>
            <p:cNvSpPr/>
            <p:nvPr/>
          </p:nvSpPr>
          <p:spPr>
            <a:xfrm rot="10800000" flipH="1">
              <a:off x="4491705" y="2549295"/>
              <a:ext cx="360000" cy="513085"/>
            </a:xfrm>
            <a:prstGeom prst="bentUpArrow">
              <a:avLst/>
            </a:prstGeom>
            <a:solidFill>
              <a:schemeClr val="bg1">
                <a:lumMod val="5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69" name="屈折矢印 23"/>
            <p:cNvSpPr/>
            <p:nvPr/>
          </p:nvSpPr>
          <p:spPr>
            <a:xfrm rot="16200000" flipH="1">
              <a:off x="4368016" y="3444974"/>
              <a:ext cx="513085" cy="360000"/>
            </a:xfrm>
            <a:prstGeom prst="bentUpArrow">
              <a:avLst/>
            </a:prstGeom>
            <a:solidFill>
              <a:schemeClr val="bg1">
                <a:lumMod val="5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70" name="屈折矢印 24"/>
            <p:cNvSpPr/>
            <p:nvPr/>
          </p:nvSpPr>
          <p:spPr>
            <a:xfrm flipH="1">
              <a:off x="2191515" y="3352730"/>
              <a:ext cx="400797" cy="496539"/>
            </a:xfrm>
            <a:prstGeom prst="bentUpArrow">
              <a:avLst>
                <a:gd name="adj1" fmla="val 25000"/>
                <a:gd name="adj2" fmla="val 25000"/>
                <a:gd name="adj3" fmla="val 25000"/>
              </a:avLst>
            </a:prstGeom>
            <a:solidFill>
              <a:schemeClr val="bg1">
                <a:lumMod val="5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sp>
          <p:nvSpPr>
            <p:cNvPr id="71" name="屈折矢印 25"/>
            <p:cNvSpPr/>
            <p:nvPr/>
          </p:nvSpPr>
          <p:spPr>
            <a:xfrm rot="5400000" flipH="1">
              <a:off x="2157116" y="2618550"/>
              <a:ext cx="513085" cy="360000"/>
            </a:xfrm>
            <a:prstGeom prst="bentUpArrow">
              <a:avLst/>
            </a:prstGeom>
            <a:solidFill>
              <a:schemeClr val="bg1">
                <a:lumMod val="5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明朝" panose="02020609040205080304" pitchFamily="17" charset="-128"/>
                <a:ea typeface="ＭＳ 明朝" panose="02020609040205080304" pitchFamily="17" charset="-128"/>
              </a:endParaRPr>
            </a:p>
          </p:txBody>
        </p:sp>
      </p:grpSp>
      <p:sp>
        <p:nvSpPr>
          <p:cNvPr id="72" name="テキスト ボックス 71"/>
          <p:cNvSpPr txBox="1">
            <a:spLocks noChangeAspect="1"/>
          </p:cNvSpPr>
          <p:nvPr/>
        </p:nvSpPr>
        <p:spPr>
          <a:xfrm>
            <a:off x="381000" y="3719779"/>
            <a:ext cx="4613402" cy="215444"/>
          </a:xfrm>
          <a:prstGeom prst="rect">
            <a:avLst/>
          </a:prstGeom>
          <a:noFill/>
        </p:spPr>
        <p:txBody>
          <a:bodyPr wrap="square" rtlCol="0">
            <a:spAutoFit/>
          </a:bodyPr>
          <a:lstStyle/>
          <a:p>
            <a:r>
              <a:rPr lang="ja-JP" altLang="en-US" sz="800" dirty="0">
                <a:latin typeface="ＭＳ 明朝" panose="02020609040205080304" pitchFamily="17" charset="-128"/>
                <a:ea typeface="ＭＳ 明朝" panose="02020609040205080304" pitchFamily="17" charset="-128"/>
              </a:rPr>
              <a:t>厚生労働省　保険局</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データヘルス計画　作成の手引き</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平成</a:t>
            </a:r>
            <a:r>
              <a:rPr lang="en-US" altLang="ja-JP" sz="800" dirty="0">
                <a:latin typeface="ＭＳ 明朝" panose="02020609040205080304" pitchFamily="17" charset="-128"/>
                <a:ea typeface="ＭＳ 明朝" panose="02020609040205080304" pitchFamily="17" charset="-128"/>
              </a:rPr>
              <a:t>26</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より</a:t>
            </a:r>
          </a:p>
        </p:txBody>
      </p:sp>
      <p:sp>
        <p:nvSpPr>
          <p:cNvPr id="20" name="タイトル 1"/>
          <p:cNvSpPr txBox="1">
            <a:spLocks/>
          </p:cNvSpPr>
          <p:nvPr/>
        </p:nvSpPr>
        <p:spPr>
          <a:xfrm>
            <a:off x="369000" y="4056069"/>
            <a:ext cx="6120000" cy="598020"/>
          </a:xfrm>
          <a:prstGeom prst="rect">
            <a:avLst/>
          </a:prstGeom>
          <a:ln>
            <a:noFill/>
          </a:ln>
        </p:spPr>
        <p:txBody>
          <a:bodyPr vert="horz" lIns="0" tIns="45720" rIns="0" bIns="45720" rtlCol="0" anchor="t">
            <a:noAutofit/>
          </a:bodyPr>
          <a:lstStyle/>
          <a:p>
            <a:pPr indent="-90488">
              <a:lnSpc>
                <a:spcPct val="150000"/>
              </a:lnSpc>
              <a:spcBef>
                <a:spcPct val="0"/>
              </a:spcBef>
            </a:pPr>
            <a:r>
              <a:rPr lang="ja-JP" altLang="en-US" sz="1300" dirty="0">
                <a:latin typeface="ＭＳ 明朝" panose="02020609040205080304" pitchFamily="17" charset="-128"/>
                <a:ea typeface="ＭＳ 明朝" panose="02020609040205080304" pitchFamily="17" charset="-128"/>
              </a:rPr>
              <a:t>②評価時期</a:t>
            </a:r>
            <a:endParaRPr lang="en-US" altLang="ja-JP" sz="1300" dirty="0">
              <a:latin typeface="ＭＳ 明朝" panose="02020609040205080304" pitchFamily="17" charset="-128"/>
              <a:ea typeface="ＭＳ 明朝" panose="02020609040205080304" pitchFamily="17" charset="-128"/>
            </a:endParaRPr>
          </a:p>
          <a:p>
            <a:pPr lvl="0">
              <a:lnSpc>
                <a:spcPct val="125000"/>
              </a:lnSpc>
              <a:spcBef>
                <a:spcPct val="0"/>
              </a:spcBef>
            </a:pPr>
            <a:r>
              <a:rPr lang="ja-JP" altLang="en-US" sz="1200" dirty="0">
                <a:latin typeface="ＭＳ 明朝" panose="02020609040205080304" pitchFamily="17" charset="-128"/>
                <a:ea typeface="ＭＳ 明朝" panose="02020609040205080304" pitchFamily="17" charset="-128"/>
              </a:rPr>
              <a:t>　本計画の評価については、各事業のスケジュールに基づき実施する。</a:t>
            </a:r>
            <a:endParaRPr lang="en-US" altLang="ja-JP" sz="1200" dirty="0">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369000" y="683569"/>
            <a:ext cx="6120000" cy="8640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marL="90488" indent="-90488">
              <a:lnSpc>
                <a:spcPct val="125000"/>
              </a:lnSpc>
              <a:spcBef>
                <a:spcPct val="0"/>
              </a:spcBef>
              <a:defRPr/>
            </a:pPr>
            <a:r>
              <a:rPr lang="ja-JP" altLang="en-US" sz="1300" dirty="0">
                <a:solidFill>
                  <a:schemeClr val="tx1"/>
                </a:solidFill>
                <a:latin typeface="ＭＳ 明朝" panose="02020609040205080304" pitchFamily="17" charset="-128"/>
                <a:ea typeface="ＭＳ 明朝" panose="02020609040205080304" pitchFamily="17" charset="-128"/>
              </a:rPr>
              <a:t>①評価</a:t>
            </a:r>
            <a:endParaRPr lang="en-US" altLang="ja-JP" sz="1300" dirty="0">
              <a:solidFill>
                <a:schemeClr val="tx1"/>
              </a:solidFill>
              <a:latin typeface="ＭＳ 明朝" panose="02020609040205080304" pitchFamily="17" charset="-128"/>
              <a:ea typeface="ＭＳ 明朝" panose="02020609040205080304" pitchFamily="17" charset="-128"/>
            </a:endParaRPr>
          </a:p>
          <a:p>
            <a:pPr>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cs typeface="+mj-cs"/>
              </a:rPr>
              <a:t>　</a:t>
            </a:r>
            <a:r>
              <a:rPr lang="ja-JP" altLang="en-US" sz="1200" dirty="0">
                <a:latin typeface="ＭＳ 明朝" panose="02020609040205080304" pitchFamily="17" charset="-128"/>
                <a:ea typeface="ＭＳ 明朝" panose="02020609040205080304" pitchFamily="17" charset="-128"/>
              </a:rPr>
              <a:t>本計画の目的及び目標の達成状況については、毎年度評価を行うこととし、達成状況により必要に応じて次年度の実施計画の見直しを行う。</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28" name="テキスト ボックス 27"/>
          <p:cNvSpPr txBox="1">
            <a:spLocks noChangeAspect="1"/>
          </p:cNvSpPr>
          <p:nvPr/>
        </p:nvSpPr>
        <p:spPr>
          <a:xfrm>
            <a:off x="254000" y="4943157"/>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計画の公表･周知</a:t>
            </a:r>
            <a:endParaRPr lang="ja-JP" altLang="ja-JP" sz="1400" dirty="0">
              <a:latin typeface="ＭＳ 明朝" panose="02020609040205080304" pitchFamily="17" charset="-128"/>
              <a:ea typeface="ＭＳ 明朝" panose="02020609040205080304" pitchFamily="17" charset="-128"/>
            </a:endParaRPr>
          </a:p>
        </p:txBody>
      </p:sp>
      <p:sp>
        <p:nvSpPr>
          <p:cNvPr id="22"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81</a:t>
            </a:fld>
            <a:endParaRPr kumimoji="1" lang="ja-JP" altLang="en-US" dirty="0">
              <a:latin typeface="ＭＳ 明朝"/>
              <a:ea typeface="ＭＳ 明朝"/>
            </a:endParaRPr>
          </a:p>
        </p:txBody>
      </p:sp>
      <p:sp>
        <p:nvSpPr>
          <p:cNvPr id="23" name="テキスト ボックス 22"/>
          <p:cNvSpPr txBox="1">
            <a:spLocks noChangeAspect="1"/>
          </p:cNvSpPr>
          <p:nvPr/>
        </p:nvSpPr>
        <p:spPr>
          <a:xfrm>
            <a:off x="296648" y="93411"/>
            <a:ext cx="6120000" cy="338554"/>
          </a:xfrm>
          <a:prstGeom prst="rect">
            <a:avLst/>
          </a:prstGeom>
          <a:noFill/>
          <a:ln>
            <a:noFill/>
          </a:ln>
        </p:spPr>
        <p:txBody>
          <a:bodyPr wrap="square" lIns="0" rtlCol="0">
            <a:spAutoFit/>
          </a:bodyPr>
          <a:lstStyle/>
          <a:p>
            <a:r>
              <a:rPr lang="en-US" altLang="ja-JP" sz="1600" b="1" dirty="0">
                <a:latin typeface="ＭＳ 明朝"/>
                <a:ea typeface="ＭＳ 明朝"/>
              </a:rPr>
              <a:t>6.</a:t>
            </a:r>
            <a:r>
              <a:rPr lang="ja-JP" altLang="en-US" sz="1600" b="1" dirty="0">
                <a:latin typeface="ＭＳ 明朝"/>
                <a:ea typeface="ＭＳ 明朝"/>
              </a:rPr>
              <a:t>その他</a:t>
            </a:r>
            <a:endParaRPr lang="ja-JP" altLang="ja-JP" sz="1600" b="1" dirty="0">
              <a:latin typeface="ＭＳ 明朝"/>
              <a:ea typeface="ＭＳ 明朝"/>
            </a:endParaRPr>
          </a:p>
        </p:txBody>
      </p:sp>
      <p:cxnSp>
        <p:nvCxnSpPr>
          <p:cNvPr id="31" name="直線コネクタ 30"/>
          <p:cNvCxnSpPr>
            <a:cxnSpLocks noChangeAspect="1"/>
          </p:cNvCxnSpPr>
          <p:nvPr/>
        </p:nvCxnSpPr>
        <p:spPr>
          <a:xfrm>
            <a:off x="260648" y="385654"/>
            <a:ext cx="6192000" cy="0"/>
          </a:xfrm>
          <a:prstGeom prst="line">
            <a:avLst/>
          </a:prstGeom>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52650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p:cNvSpPr txBox="1">
            <a:spLocks noChangeAspect="1"/>
          </p:cNvSpPr>
          <p:nvPr/>
        </p:nvSpPr>
        <p:spPr>
          <a:xfrm>
            <a:off x="254000" y="179512"/>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個人情報の取り扱い</a:t>
            </a:r>
            <a:endParaRPr lang="ja-JP" altLang="ja-JP" sz="1400"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369000" y="423984"/>
            <a:ext cx="6120000" cy="2231429"/>
          </a:xfrm>
          <a:prstGeom prst="rect">
            <a:avLst/>
          </a:prstGeom>
          <a:noFill/>
          <a:ln>
            <a:noFill/>
          </a:ln>
        </p:spPr>
        <p:txBody>
          <a:bodyPr wrap="square" lIns="0" rIns="0" rtlCol="0">
            <a:noAutofit/>
          </a:bodyPr>
          <a:lstStyle/>
          <a:p>
            <a:pPr>
              <a:lnSpc>
                <a:spcPct val="125000"/>
              </a:lnSpc>
            </a:pPr>
            <a:r>
              <a:rPr lang="ja-JP" altLang="en-US" sz="1200" dirty="0">
                <a:latin typeface="ＭＳ 明朝" panose="02020609040205080304" pitchFamily="17" charset="-128"/>
                <a:ea typeface="ＭＳ 明朝" panose="02020609040205080304" pitchFamily="17" charset="-128"/>
              </a:rPr>
              <a:t>　個人情報の取り扱いについては、</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個人情報の保護に関する法律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国民健康保険組合における個人情報の適切な取扱いのためのガイダンス</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吉岡町個人情報保護条例</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吉岡町情報セキュリティーポリシー</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に基づき管理する。また、業務を外部に委託する際も同様に取り扱われるよう委託契約書に定めるものとする。</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23" name="テキスト ボックス 22"/>
          <p:cNvSpPr txBox="1"/>
          <p:nvPr/>
        </p:nvSpPr>
        <p:spPr>
          <a:xfrm>
            <a:off x="369000" y="2135474"/>
            <a:ext cx="6120000" cy="1302926"/>
          </a:xfrm>
          <a:prstGeom prst="rect">
            <a:avLst/>
          </a:prstGeom>
          <a:noFill/>
          <a:ln>
            <a:noFill/>
          </a:ln>
        </p:spPr>
        <p:txBody>
          <a:bodyPr wrap="square" lIns="0" rIns="0" rtlCol="0">
            <a:noAutofit/>
          </a:bodyPr>
          <a:lstStyle/>
          <a:p>
            <a:pPr>
              <a:lnSpc>
                <a:spcPct val="125000"/>
              </a:lnSpc>
            </a:pPr>
            <a:r>
              <a:rPr lang="ja-JP" altLang="en-US" sz="1200" dirty="0">
                <a:latin typeface="ＭＳ 明朝" panose="02020609040205080304" pitchFamily="17" charset="-128"/>
                <a:ea typeface="ＭＳ 明朝" panose="02020609040205080304" pitchFamily="17" charset="-128"/>
              </a:rPr>
              <a:t>　高齢化の状況、地理的条件など、地域のおかれた現状によって必要とされる保健事業や対策も異なると考えられることから、地域包括ケアの充実を図り、地域の実態把握･課題分析を被保険者も含めた関係者間で共有し、連携して事業に取り組む。</a:t>
            </a:r>
            <a:endParaRPr lang="en-US" altLang="ja-JP" sz="1200" dirty="0">
              <a:solidFill>
                <a:prstClr val="black"/>
              </a:solidFill>
              <a:latin typeface="ＭＳ 明朝" panose="02020609040205080304" pitchFamily="17" charset="-128"/>
              <a:ea typeface="ＭＳ 明朝" panose="02020609040205080304" pitchFamily="17" charset="-128"/>
            </a:endParaRPr>
          </a:p>
          <a:p>
            <a:pPr indent="-228600">
              <a:lnSpc>
                <a:spcPct val="125000"/>
              </a:lnSpc>
            </a:pP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254000" y="1871192"/>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(4)</a:t>
            </a:r>
            <a:r>
              <a:rPr lang="ja-JP" altLang="en-US" sz="1400" dirty="0">
                <a:latin typeface="ＭＳ 明朝" panose="02020609040205080304" pitchFamily="17" charset="-128"/>
                <a:ea typeface="ＭＳ 明朝" panose="02020609040205080304" pitchFamily="17" charset="-128"/>
              </a:rPr>
              <a:t>地域包括ケアに係る取組及びその他の留意事項</a:t>
            </a:r>
            <a:endParaRPr lang="ja-JP" altLang="ja-JP" sz="1400" dirty="0">
              <a:latin typeface="ＭＳ 明朝" panose="02020609040205080304" pitchFamily="17" charset="-128"/>
              <a:ea typeface="ＭＳ 明朝" panose="02020609040205080304" pitchFamily="17" charset="-128"/>
            </a:endParaRPr>
          </a:p>
        </p:txBody>
      </p:sp>
      <p:sp>
        <p:nvSpPr>
          <p:cNvPr id="1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82</a:t>
            </a:fld>
            <a:endParaRPr kumimoji="1" lang="ja-JP" altLang="en-US" dirty="0">
              <a:latin typeface="ＭＳ 明朝"/>
              <a:ea typeface="ＭＳ 明朝"/>
            </a:endParaRPr>
          </a:p>
        </p:txBody>
      </p:sp>
    </p:spTree>
    <p:extLst>
      <p:ext uri="{BB962C8B-B14F-4D97-AF65-F5344CB8AC3E}">
        <p14:creationId xmlns:p14="http://schemas.microsoft.com/office/powerpoint/2010/main" val="19918480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9544E5-B608-4BBA-B0D3-FD5A91CB0BCF}"/>
              </a:ext>
            </a:extLst>
          </p:cNvPr>
          <p:cNvSpPr>
            <a:spLocks noGrp="1"/>
          </p:cNvSpPr>
          <p:nvPr>
            <p:ph type="sldNum" sz="quarter" idx="12"/>
          </p:nvPr>
        </p:nvSpPr>
        <p:spPr/>
        <p:txBody>
          <a:bodyPr/>
          <a:lstStyle/>
          <a:p>
            <a:fld id="{420EA04B-0610-44E1-BBA9-CB539F9A7CEB}" type="slidenum">
              <a:rPr kumimoji="1" lang="ja-JP" altLang="en-US" smtClean="0"/>
              <a:pPr/>
              <a:t>83</a:t>
            </a:fld>
            <a:endParaRPr kumimoji="1" lang="ja-JP" altLang="en-US" dirty="0"/>
          </a:p>
        </p:txBody>
      </p:sp>
    </p:spTree>
    <p:extLst>
      <p:ext uri="{BB962C8B-B14F-4D97-AF65-F5344CB8AC3E}">
        <p14:creationId xmlns:p14="http://schemas.microsoft.com/office/powerpoint/2010/main" val="1162915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_大_3"/>
          <p:cNvSpPr txBox="1">
            <a:spLocks/>
          </p:cNvSpPr>
          <p:nvPr/>
        </p:nvSpPr>
        <p:spPr>
          <a:xfrm>
            <a:off x="333375" y="3942080"/>
            <a:ext cx="6191251" cy="1259840"/>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gn="ct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3</a:t>
            </a:r>
            <a:r>
              <a:rPr kumimoji="0" lang="ja-JP" altLang="en-US" b="1" kern="0" dirty="0">
                <a:solidFill>
                  <a:schemeClr val="tx1"/>
                </a:solidFill>
                <a:latin typeface="ＭＳ 明朝" panose="02020609040205080304" pitchFamily="17" charset="-128"/>
                <a:ea typeface="ＭＳ 明朝" panose="02020609040205080304" pitchFamily="17" charset="-128"/>
              </a:rPr>
              <a:t>章　</a:t>
            </a:r>
            <a:endParaRPr kumimoji="0" lang="en-US" altLang="ja-JP"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lang="ja-JP" altLang="en-US" b="1" dirty="0">
                <a:latin typeface="ＭＳ 明朝"/>
                <a:ea typeface="ＭＳ 明朝"/>
              </a:rPr>
              <a:t>第</a:t>
            </a:r>
            <a:r>
              <a:rPr lang="en-US" altLang="ja-JP" b="1" dirty="0">
                <a:latin typeface="ＭＳ 明朝"/>
                <a:ea typeface="ＭＳ 明朝"/>
              </a:rPr>
              <a:t>3</a:t>
            </a:r>
            <a:r>
              <a:rPr lang="ja-JP" altLang="en-US" b="1" dirty="0">
                <a:latin typeface="ＭＳ 明朝"/>
                <a:ea typeface="ＭＳ 明朝"/>
              </a:rPr>
              <a:t>期特定健康診査等実施計画</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60503DE1-1B20-4461-8EDF-EFD623A2BA7C}"/>
              </a:ext>
            </a:extLst>
          </p:cNvPr>
          <p:cNvSpPr>
            <a:spLocks noGrp="1"/>
          </p:cNvSpPr>
          <p:nvPr>
            <p:ph type="sldNum" sz="quarter" idx="12"/>
          </p:nvPr>
        </p:nvSpPr>
        <p:spPr/>
        <p:txBody>
          <a:bodyPr/>
          <a:lstStyle/>
          <a:p>
            <a:fld id="{420EA04B-0610-44E1-BBA9-CB539F9A7CEB}" type="slidenum">
              <a:rPr kumimoji="1" lang="ja-JP" altLang="en-US" smtClean="0"/>
              <a:pPr/>
              <a:t>84</a:t>
            </a:fld>
            <a:endParaRPr kumimoji="1" lang="ja-JP" altLang="en-US" dirty="0"/>
          </a:p>
        </p:txBody>
      </p:sp>
    </p:spTree>
    <p:extLst>
      <p:ext uri="{BB962C8B-B14F-4D97-AF65-F5344CB8AC3E}">
        <p14:creationId xmlns:p14="http://schemas.microsoft.com/office/powerpoint/2010/main" val="26626762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タイトル 1"/>
          <p:cNvSpPr txBox="1">
            <a:spLocks/>
          </p:cNvSpPr>
          <p:nvPr/>
        </p:nvSpPr>
        <p:spPr>
          <a:xfrm>
            <a:off x="369000" y="712800"/>
            <a:ext cx="6120000" cy="310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近年、急速な少子高齢化、経済の低成長への移行、国民生活や意識の変化など、大きな環境変化に直面し、医療制度を今後も持続していくための構造改革が急務となっている。</a:t>
            </a: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このような状況に対応するため、健康と長寿を確保しつつ、医療費の伸びの抑制にもつながることから、生活習慣病を中心とした疾病予防を重視することとし、高齢者の医療の確保に関する法律</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昭和</a:t>
            </a:r>
            <a:r>
              <a:rPr kumimoji="0" lang="en-US" altLang="ja-JP" sz="1200" kern="0" dirty="0">
                <a:solidFill>
                  <a:schemeClr val="tx1"/>
                </a:solidFill>
                <a:latin typeface="ＭＳ 明朝" panose="02020609040205080304" pitchFamily="17" charset="-128"/>
                <a:ea typeface="ＭＳ 明朝" panose="02020609040205080304" pitchFamily="17" charset="-128"/>
              </a:rPr>
              <a:t>57</a:t>
            </a:r>
            <a:r>
              <a:rPr kumimoji="0" lang="ja-JP" altLang="en-US" sz="1200" kern="0" dirty="0">
                <a:solidFill>
                  <a:schemeClr val="tx1"/>
                </a:solidFill>
                <a:latin typeface="ＭＳ 明朝" panose="02020609040205080304" pitchFamily="17" charset="-128"/>
                <a:ea typeface="ＭＳ 明朝" panose="02020609040205080304" pitchFamily="17" charset="-128"/>
              </a:rPr>
              <a:t>年法律第</a:t>
            </a:r>
            <a:r>
              <a:rPr kumimoji="0" lang="en-US" altLang="ja-JP" sz="1200" kern="0" dirty="0">
                <a:solidFill>
                  <a:schemeClr val="tx1"/>
                </a:solidFill>
                <a:latin typeface="ＭＳ 明朝" panose="02020609040205080304" pitchFamily="17" charset="-128"/>
                <a:ea typeface="ＭＳ 明朝" panose="02020609040205080304" pitchFamily="17" charset="-128"/>
              </a:rPr>
              <a:t>80</a:t>
            </a:r>
            <a:r>
              <a:rPr kumimoji="0" lang="ja-JP" altLang="en-US" sz="1200" kern="0" dirty="0">
                <a:solidFill>
                  <a:schemeClr val="tx1"/>
                </a:solidFill>
                <a:latin typeface="ＭＳ 明朝" panose="02020609040205080304" pitchFamily="17" charset="-128"/>
                <a:ea typeface="ＭＳ 明朝" panose="02020609040205080304" pitchFamily="17" charset="-128"/>
              </a:rPr>
              <a:t>号。以下</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法</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という。</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に基づき、被保険者に対し生活習慣病に関する健康診査及び保健指導を実施することとされた。</a:t>
            </a: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吉岡町</a:t>
            </a:r>
            <a:r>
              <a:rPr kumimoji="0" lang="zh-CN" altLang="en-US" sz="1200" kern="0" dirty="0">
                <a:solidFill>
                  <a:schemeClr val="tx1"/>
                </a:solidFill>
                <a:latin typeface="ＭＳ 明朝" panose="02020609040205080304" pitchFamily="17" charset="-128"/>
                <a:ea typeface="ＭＳ 明朝" panose="02020609040205080304" pitchFamily="17" charset="-128"/>
              </a:rPr>
              <a:t>国民健康保険</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においては、法第</a:t>
            </a:r>
            <a:r>
              <a:rPr kumimoji="0" lang="en-US" altLang="ja-JP" sz="1200" kern="0" dirty="0">
                <a:solidFill>
                  <a:schemeClr val="tx1"/>
                </a:solidFill>
                <a:latin typeface="ＭＳ 明朝" panose="02020609040205080304" pitchFamily="17" charset="-128"/>
                <a:ea typeface="ＭＳ 明朝" panose="02020609040205080304" pitchFamily="17" charset="-128"/>
              </a:rPr>
              <a:t>19</a:t>
            </a:r>
            <a:r>
              <a:rPr kumimoji="0" lang="ja-JP" altLang="en-US" sz="1200" kern="0" dirty="0">
                <a:solidFill>
                  <a:schemeClr val="tx1"/>
                </a:solidFill>
                <a:latin typeface="ＭＳ 明朝" panose="02020609040205080304" pitchFamily="17" charset="-128"/>
                <a:ea typeface="ＭＳ 明朝" panose="02020609040205080304" pitchFamily="17" charset="-128"/>
              </a:rPr>
              <a:t>条に基づき第</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期特定健康診査等実施計画、第</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期特定健康診査等実施計画を策定し特定健康診査及び特定保健指導を実施してきた。このたび、前期計画の計画期間満了に伴い、平成</a:t>
            </a:r>
            <a:r>
              <a:rPr kumimoji="0" lang="en-US" altLang="ja-JP" sz="1200" kern="0" dirty="0">
                <a:solidFill>
                  <a:schemeClr val="tx1"/>
                </a:solidFill>
                <a:latin typeface="ＭＳ 明朝" panose="02020609040205080304" pitchFamily="17" charset="-128"/>
                <a:ea typeface="ＭＳ 明朝" panose="02020609040205080304" pitchFamily="17" charset="-128"/>
              </a:rPr>
              <a:t>30</a:t>
            </a:r>
            <a:r>
              <a:rPr kumimoji="0" lang="ja-JP" altLang="en-US" sz="1200" kern="0" dirty="0">
                <a:solidFill>
                  <a:schemeClr val="tx1"/>
                </a:solidFill>
                <a:latin typeface="ＭＳ 明朝" panose="02020609040205080304" pitchFamily="17" charset="-128"/>
                <a:ea typeface="ＭＳ 明朝" panose="02020609040205080304" pitchFamily="17" charset="-128"/>
              </a:rPr>
              <a:t>年度を初年度とする第</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期特定健康診査等実施計画を策定する。</a:t>
            </a:r>
          </a:p>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レセプトを用いた現状分析は、株式会社データホライゾンの医療費分解技術、傷病管理システム、レセプト分析システムおよび分析方法を用いて行うものとする。</a:t>
            </a:r>
          </a:p>
        </p:txBody>
      </p:sp>
      <p:sp>
        <p:nvSpPr>
          <p:cNvPr id="3" name="スライド番号プレースホルダー 2"/>
          <p:cNvSpPr>
            <a:spLocks noGrp="1"/>
          </p:cNvSpPr>
          <p:nvPr>
            <p:ph type="sldNum" sz="quarter" idx="12"/>
          </p:nvPr>
        </p:nvSpPr>
        <p:spPr/>
        <p:txBody>
          <a:bodyPr/>
          <a:lstStyle/>
          <a:p>
            <a:fld id="{420EA04B-0610-44E1-BBA9-CB539F9A7CEB}" type="slidenum">
              <a:rPr kumimoji="1" lang="ja-JP" altLang="en-US" smtClean="0"/>
              <a:pPr/>
              <a:t>85</a:t>
            </a:fld>
            <a:endParaRPr kumimoji="1" lang="ja-JP" altLang="en-US" dirty="0"/>
          </a:p>
        </p:txBody>
      </p:sp>
      <p:sp>
        <p:nvSpPr>
          <p:cNvPr id="12" name="タイトル 1"/>
          <p:cNvSpPr txBox="1">
            <a:spLocks/>
          </p:cNvSpPr>
          <p:nvPr/>
        </p:nvSpPr>
        <p:spPr>
          <a:xfrm>
            <a:off x="369000" y="5187569"/>
            <a:ext cx="6120000" cy="82459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5720" rIns="0" bIns="45720" rtlCol="0" anchor="t">
            <a:noAutofit/>
          </a:bodyPr>
          <a:lstStyle/>
          <a:p>
            <a:pPr>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法第</a:t>
            </a:r>
            <a:r>
              <a:rPr kumimoji="0" lang="en-US" altLang="ja-JP" sz="1200" kern="0" dirty="0">
                <a:solidFill>
                  <a:schemeClr val="tx1"/>
                </a:solidFill>
                <a:latin typeface="ＭＳ 明朝" panose="02020609040205080304" pitchFamily="17" charset="-128"/>
                <a:ea typeface="ＭＳ 明朝" panose="02020609040205080304" pitchFamily="17" charset="-128"/>
              </a:rPr>
              <a:t>18</a:t>
            </a:r>
            <a:r>
              <a:rPr kumimoji="0" lang="ja-JP" altLang="en-US" sz="1200" kern="0" dirty="0">
                <a:solidFill>
                  <a:schemeClr val="tx1"/>
                </a:solidFill>
                <a:latin typeface="ＭＳ 明朝" panose="02020609040205080304" pitchFamily="17" charset="-128"/>
                <a:ea typeface="ＭＳ 明朝" panose="02020609040205080304" pitchFamily="17" charset="-128"/>
              </a:rPr>
              <a:t>条を踏まえるとともに、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都道府県健康増進計画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市町村健康増進計画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及び「データヘルス計画」で用いた評価指標を用いるなど、それぞれの計画との整合性を図る必要がある。</a:t>
            </a:r>
          </a:p>
        </p:txBody>
      </p:sp>
      <p:sp>
        <p:nvSpPr>
          <p:cNvPr id="14" name="テキスト ボックス 13"/>
          <p:cNvSpPr txBox="1">
            <a:spLocks noChangeAspect="1"/>
          </p:cNvSpPr>
          <p:nvPr/>
        </p:nvSpPr>
        <p:spPr>
          <a:xfrm>
            <a:off x="254000" y="402332"/>
            <a:ext cx="6120000" cy="307777"/>
          </a:xfrm>
          <a:prstGeom prst="rect">
            <a:avLst/>
          </a:prstGeom>
          <a:noFill/>
          <a:ln>
            <a:noFill/>
          </a:ln>
        </p:spPr>
        <p:txBody>
          <a:bodyPr wrap="square" lIns="0" rIns="0" rtlCol="0" anchor="ctr" anchorCtr="0">
            <a:spAutoFit/>
          </a:bodyPr>
          <a:lstStyle/>
          <a:p>
            <a:r>
              <a:rPr lang="en-US" altLang="ja-JP" sz="1400" dirty="0">
                <a:latin typeface="ＭＳ 明朝"/>
                <a:ea typeface="ＭＳ 明朝"/>
              </a:rPr>
              <a:t>(1)</a:t>
            </a:r>
            <a:r>
              <a:rPr lang="ja-JP" altLang="en-US" sz="1400" dirty="0">
                <a:latin typeface="ＭＳ 明朝"/>
                <a:ea typeface="ＭＳ 明朝"/>
              </a:rPr>
              <a:t>計画策定の趣旨</a:t>
            </a:r>
            <a:endParaRPr lang="ja-JP" altLang="ja-JP" sz="1400" dirty="0">
              <a:latin typeface="ＭＳ 明朝"/>
              <a:ea typeface="ＭＳ 明朝"/>
            </a:endParaRPr>
          </a:p>
        </p:txBody>
      </p:sp>
      <p:sp>
        <p:nvSpPr>
          <p:cNvPr id="16" name="テキスト ボックス 15"/>
          <p:cNvSpPr txBox="1"/>
          <p:nvPr/>
        </p:nvSpPr>
        <p:spPr>
          <a:xfrm>
            <a:off x="261750" y="3567131"/>
            <a:ext cx="2018313" cy="830997"/>
          </a:xfrm>
          <a:prstGeom prst="rect">
            <a:avLst/>
          </a:prstGeom>
          <a:noFill/>
        </p:spPr>
        <p:txBody>
          <a:bodyPr wrap="square" rtlCol="0">
            <a:spAutoFit/>
          </a:body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医療費分解技術</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特許第</a:t>
            </a:r>
            <a:r>
              <a:rPr lang="en-US" altLang="ja-JP" sz="800" dirty="0">
                <a:latin typeface="ＭＳ 明朝" panose="02020609040205080304" pitchFamily="17" charset="-128"/>
                <a:ea typeface="ＭＳ 明朝" panose="02020609040205080304" pitchFamily="17" charset="-128"/>
              </a:rPr>
              <a:t>4312757</a:t>
            </a:r>
            <a:r>
              <a:rPr lang="ja-JP" altLang="en-US" sz="800" dirty="0">
                <a:latin typeface="ＭＳ 明朝" panose="02020609040205080304" pitchFamily="17" charset="-128"/>
                <a:ea typeface="ＭＳ 明朝" panose="02020609040205080304" pitchFamily="17" charset="-128"/>
              </a:rPr>
              <a:t>号</a:t>
            </a:r>
            <a:r>
              <a:rPr lang="en-US" altLang="ja-JP" sz="800" dirty="0">
                <a:latin typeface="ＭＳ 明朝" panose="02020609040205080304" pitchFamily="17" charset="-128"/>
                <a:ea typeface="ＭＳ 明朝" panose="02020609040205080304" pitchFamily="17" charset="-128"/>
              </a:rPr>
              <a:t>)</a:t>
            </a:r>
          </a:p>
          <a:p>
            <a:endParaRPr kumimoji="1"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傷病管理システム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特許第</a:t>
            </a:r>
            <a:r>
              <a:rPr lang="en-US" altLang="ja-JP" sz="800" dirty="0">
                <a:latin typeface="ＭＳ 明朝" panose="02020609040205080304" pitchFamily="17" charset="-128"/>
                <a:ea typeface="ＭＳ 明朝" panose="02020609040205080304" pitchFamily="17" charset="-128"/>
              </a:rPr>
              <a:t>5203481</a:t>
            </a:r>
            <a:r>
              <a:rPr lang="ja-JP" altLang="en-US" sz="800" dirty="0">
                <a:latin typeface="ＭＳ 明朝" panose="02020609040205080304" pitchFamily="17" charset="-128"/>
                <a:ea typeface="ＭＳ 明朝" panose="02020609040205080304" pitchFamily="17" charset="-128"/>
              </a:rPr>
              <a:t>号</a:t>
            </a:r>
            <a:r>
              <a:rPr lang="en-US" altLang="ja-JP" sz="800" dirty="0">
                <a:latin typeface="ＭＳ 明朝" panose="02020609040205080304" pitchFamily="17" charset="-128"/>
                <a:ea typeface="ＭＳ 明朝" panose="02020609040205080304" pitchFamily="17" charset="-128"/>
              </a:rPr>
              <a:t>)</a:t>
            </a:r>
          </a:p>
          <a:p>
            <a:endParaRPr kumimoji="1"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レセプト分析システムおよび分析方法</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	</a:t>
            </a:r>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特許第</a:t>
            </a:r>
            <a:r>
              <a:rPr lang="en-US" altLang="ja-JP" sz="800" dirty="0">
                <a:latin typeface="ＭＳ 明朝" panose="02020609040205080304" pitchFamily="17" charset="-128"/>
                <a:ea typeface="ＭＳ 明朝" panose="02020609040205080304" pitchFamily="17" charset="-128"/>
              </a:rPr>
              <a:t>5992234</a:t>
            </a:r>
            <a:r>
              <a:rPr lang="ja-JP" altLang="en-US" sz="800" dirty="0">
                <a:latin typeface="ＭＳ 明朝" panose="02020609040205080304" pitchFamily="17" charset="-128"/>
                <a:ea typeface="ＭＳ 明朝" panose="02020609040205080304" pitchFamily="17" charset="-128"/>
              </a:rPr>
              <a:t>号</a:t>
            </a:r>
            <a:r>
              <a:rPr lang="en-US" altLang="ja-JP" sz="800" dirty="0">
                <a:latin typeface="ＭＳ 明朝" panose="02020609040205080304" pitchFamily="17" charset="-128"/>
                <a:ea typeface="ＭＳ 明朝" panose="02020609040205080304" pitchFamily="17" charset="-128"/>
              </a:rPr>
              <a:t>)</a:t>
            </a:r>
            <a:endParaRPr kumimoji="1" lang="ja-JP" altLang="en-US" sz="800" dirty="0"/>
          </a:p>
        </p:txBody>
      </p:sp>
      <p:sp>
        <p:nvSpPr>
          <p:cNvPr id="17" name="テキスト ボックス 16"/>
          <p:cNvSpPr txBox="1"/>
          <p:nvPr/>
        </p:nvSpPr>
        <p:spPr>
          <a:xfrm>
            <a:off x="2264239" y="3563888"/>
            <a:ext cx="4284136" cy="830997"/>
          </a:xfrm>
          <a:prstGeom prst="rect">
            <a:avLst/>
          </a:prstGeom>
          <a:noFill/>
        </p:spPr>
        <p:txBody>
          <a:bodyPr wrap="square" rtlCol="0">
            <a:spAutoFit/>
          </a:bodyPr>
          <a:lstStyle/>
          <a:p>
            <a:r>
              <a:rPr lang="ja-JP" altLang="en-US" sz="800" dirty="0">
                <a:latin typeface="ＭＳ 明朝" panose="02020609040205080304" pitchFamily="17" charset="-128"/>
                <a:ea typeface="ＭＳ 明朝" panose="02020609040205080304" pitchFamily="17" charset="-128"/>
              </a:rPr>
              <a:t>レセプトに記載されたすべての傷病名と診断行為</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医薬品、検査、手術、処置、指導料等</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を正しく結び付け、傷病名毎の医療費を算出する。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レセプトに記載されている傷病識別情報、医薬品識別情報及び診療行為識別情報に基づき、傷病の重症度を判定する。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中長期にわたるレセプトから特定の患者についてアクティブな傷病名とノンアクティブな傷病名を識別する。</a:t>
            </a:r>
            <a:endParaRPr lang="en-US" altLang="ja-JP" sz="800" dirty="0">
              <a:latin typeface="ＭＳ 明朝" panose="02020609040205080304" pitchFamily="17" charset="-128"/>
              <a:ea typeface="ＭＳ 明朝" panose="02020609040205080304" pitchFamily="17" charset="-128"/>
            </a:endParaRPr>
          </a:p>
        </p:txBody>
      </p:sp>
      <p:sp>
        <p:nvSpPr>
          <p:cNvPr id="19" name="テキスト ボックス 18"/>
          <p:cNvSpPr txBox="1">
            <a:spLocks noChangeAspect="1"/>
          </p:cNvSpPr>
          <p:nvPr/>
        </p:nvSpPr>
        <p:spPr>
          <a:xfrm>
            <a:off x="254000" y="4940974"/>
            <a:ext cx="6120000" cy="307777"/>
          </a:xfrm>
          <a:prstGeom prst="rect">
            <a:avLst/>
          </a:prstGeom>
          <a:noFill/>
          <a:ln>
            <a:noFill/>
          </a:ln>
        </p:spPr>
        <p:txBody>
          <a:bodyPr wrap="square" lIns="0" rIns="0" rtlCol="0" anchor="ctr" anchorCtr="0">
            <a:spAutoFit/>
          </a:bodyPr>
          <a:lstStyle/>
          <a:p>
            <a:r>
              <a:rPr lang="en-US" altLang="ja-JP" sz="1400" dirty="0">
                <a:latin typeface="ＭＳ 明朝"/>
                <a:ea typeface="ＭＳ 明朝"/>
              </a:rPr>
              <a:t>(2)</a:t>
            </a:r>
            <a:r>
              <a:rPr lang="ja-JP" altLang="en-US" sz="1400" dirty="0">
                <a:latin typeface="ＭＳ 明朝"/>
                <a:ea typeface="ＭＳ 明朝"/>
              </a:rPr>
              <a:t>特定健康診査等実施計画の位置づけ</a:t>
            </a:r>
            <a:endParaRPr lang="ja-JP" altLang="ja-JP" sz="1400" dirty="0">
              <a:latin typeface="ＭＳ 明朝"/>
              <a:ea typeface="ＭＳ 明朝"/>
            </a:endParaRPr>
          </a:p>
        </p:txBody>
      </p:sp>
      <p:cxnSp>
        <p:nvCxnSpPr>
          <p:cNvPr id="15" name="直線コネクタ 14"/>
          <p:cNvCxnSpPr/>
          <p:nvPr/>
        </p:nvCxnSpPr>
        <p:spPr>
          <a:xfrm flipV="1">
            <a:off x="188640" y="368438"/>
            <a:ext cx="6361200" cy="0"/>
          </a:xfrm>
          <a:prstGeom prst="line">
            <a:avLst/>
          </a:prstGeom>
          <a:effectLst/>
        </p:spPr>
        <p:style>
          <a:lnRef idx="1">
            <a:schemeClr val="dk1"/>
          </a:lnRef>
          <a:fillRef idx="0">
            <a:schemeClr val="dk1"/>
          </a:fillRef>
          <a:effectRef idx="0">
            <a:schemeClr val="dk1"/>
          </a:effectRef>
          <a:fontRef idx="minor">
            <a:schemeClr val="tx1"/>
          </a:fontRef>
        </p:style>
      </p:cxnSp>
      <p:sp>
        <p:nvSpPr>
          <p:cNvPr id="20" name="テキスト ボックス 19"/>
          <p:cNvSpPr txBox="1">
            <a:spLocks noChangeAspect="1"/>
          </p:cNvSpPr>
          <p:nvPr/>
        </p:nvSpPr>
        <p:spPr>
          <a:xfrm>
            <a:off x="251840" y="56982"/>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1.</a:t>
            </a:r>
            <a:r>
              <a:rPr lang="ja-JP" altLang="en-US" sz="1600" b="1" dirty="0">
                <a:latin typeface="ＭＳ 明朝" panose="02020609040205080304" pitchFamily="17" charset="-128"/>
                <a:ea typeface="ＭＳ 明朝" panose="02020609040205080304" pitchFamily="17" charset="-128"/>
              </a:rPr>
              <a:t>計画策定にあたって</a:t>
            </a:r>
            <a:endParaRPr lang="ja-JP" altLang="ja-JP" sz="1600" dirty="0">
              <a:latin typeface="ＭＳ 明朝"/>
              <a:ea typeface="ＭＳ 明朝"/>
            </a:endParaRPr>
          </a:p>
        </p:txBody>
      </p:sp>
    </p:spTree>
    <p:extLst>
      <p:ext uri="{BB962C8B-B14F-4D97-AF65-F5344CB8AC3E}">
        <p14:creationId xmlns:p14="http://schemas.microsoft.com/office/powerpoint/2010/main" val="9467757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a:spLocks noChangeAspect="1" noChangeArrowheads="1"/>
          </p:cNvSpPr>
          <p:nvPr/>
        </p:nvSpPr>
        <p:spPr bwMode="auto">
          <a:xfrm>
            <a:off x="368661" y="1549197"/>
            <a:ext cx="6120679" cy="30777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kumimoji="1" lang="ja-JP" altLang="en-US" sz="1400" b="0" i="0" u="none" strike="noStrike" cap="none" normalizeH="0" baseline="0" dirty="0">
                <a:ln>
                  <a:noFill/>
                </a:ln>
                <a:solidFill>
                  <a:schemeClr val="tx1"/>
                </a:solidFill>
                <a:effectLst/>
                <a:latin typeface="ＭＳ 明朝"/>
                <a:ea typeface="ＭＳ 明朝"/>
                <a:cs typeface="ＭＳ Ｐゴシック" pitchFamily="50" charset="-128"/>
              </a:rPr>
              <a:t>■計画期間</a:t>
            </a:r>
            <a:endParaRPr kumimoji="1" lang="en-US" altLang="ja-JP" sz="1400" b="0" i="0" u="none" strike="noStrike" cap="none" normalizeH="0" baseline="0" dirty="0">
              <a:ln>
                <a:noFill/>
              </a:ln>
              <a:solidFill>
                <a:schemeClr val="tx1"/>
              </a:solidFill>
              <a:effectLst/>
              <a:latin typeface="ＭＳ 明朝"/>
              <a:ea typeface="ＭＳ 明朝"/>
              <a:cs typeface="ＭＳ Ｐゴシック" pitchFamily="50" charset="-128"/>
            </a:endParaRPr>
          </a:p>
        </p:txBody>
      </p:sp>
      <p:sp>
        <p:nvSpPr>
          <p:cNvPr id="25"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86</a:t>
            </a:fld>
            <a:endParaRPr kumimoji="1" lang="ja-JP" altLang="en-US" dirty="0">
              <a:latin typeface="ＭＳ 明朝"/>
              <a:ea typeface="ＭＳ 明朝"/>
            </a:endParaRPr>
          </a:p>
        </p:txBody>
      </p:sp>
      <p:sp>
        <p:nvSpPr>
          <p:cNvPr id="39" name="タイトル 1"/>
          <p:cNvSpPr txBox="1">
            <a:spLocks noChangeAspect="1"/>
          </p:cNvSpPr>
          <p:nvPr/>
        </p:nvSpPr>
        <p:spPr>
          <a:xfrm>
            <a:off x="368660" y="2643402"/>
            <a:ext cx="6120680" cy="4880926"/>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ja-JP" altLang="en-US" sz="1400" dirty="0">
                <a:latin typeface="ＭＳ 明朝"/>
                <a:ea typeface="ＭＳ 明朝"/>
                <a:cs typeface="ＭＳ Ｐゴシック" pitchFamily="50" charset="-128"/>
              </a:rPr>
              <a:t>■データ分析期間</a:t>
            </a: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r>
              <a:rPr lang="ja-JP" altLang="en-US" sz="1400" dirty="0">
                <a:latin typeface="ＭＳ 明朝"/>
                <a:ea typeface="ＭＳ 明朝"/>
                <a:cs typeface="ＭＳ Ｐゴシック" pitchFamily="50" charset="-128"/>
              </a:rPr>
              <a:t>　</a:t>
            </a:r>
            <a:r>
              <a:rPr lang="ja-JP" altLang="en-US" sz="1200" dirty="0">
                <a:latin typeface="ＭＳ 明朝"/>
                <a:ea typeface="ＭＳ 明朝"/>
                <a:cs typeface="ＭＳ Ｐゴシック" pitchFamily="50" charset="-128"/>
              </a:rPr>
              <a:t>・入院</a:t>
            </a:r>
            <a:r>
              <a:rPr lang="en-US" altLang="ja-JP" sz="1200" dirty="0">
                <a:latin typeface="ＭＳ 明朝"/>
                <a:ea typeface="ＭＳ 明朝"/>
                <a:cs typeface="ＭＳ Ｐゴシック" pitchFamily="50" charset="-128"/>
              </a:rPr>
              <a:t>(DPC</a:t>
            </a:r>
            <a:r>
              <a:rPr lang="ja-JP" altLang="en-US" sz="1200" dirty="0">
                <a:latin typeface="ＭＳ 明朝"/>
                <a:ea typeface="ＭＳ 明朝"/>
                <a:cs typeface="ＭＳ Ｐゴシック" pitchFamily="50" charset="-128"/>
              </a:rPr>
              <a:t>を含む</a:t>
            </a:r>
            <a:r>
              <a:rPr lang="en-US" altLang="ja-JP" sz="1200" dirty="0">
                <a:latin typeface="ＭＳ 明朝"/>
                <a:ea typeface="ＭＳ 明朝"/>
                <a:cs typeface="ＭＳ Ｐゴシック" pitchFamily="50" charset="-128"/>
              </a:rPr>
              <a:t>)</a:t>
            </a:r>
            <a:r>
              <a:rPr lang="ja-JP" altLang="en-US" sz="1200" dirty="0" err="1">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入院外、調剤の電子レセプ</a:t>
            </a:r>
            <a:r>
              <a:rPr lang="ja-JP" altLang="en-US" sz="1400" dirty="0">
                <a:latin typeface="ＭＳ 明朝"/>
                <a:ea typeface="ＭＳ 明朝"/>
                <a:cs typeface="ＭＳ Ｐゴシック" pitchFamily="50" charset="-128"/>
              </a:rPr>
              <a:t>ト</a:t>
            </a:r>
            <a:endParaRPr lang="en-US" altLang="ja-JP" sz="1400" dirty="0">
              <a:latin typeface="ＭＳ 明朝"/>
              <a:ea typeface="ＭＳ 明朝"/>
            </a:endParaRPr>
          </a:p>
          <a:p>
            <a:pPr lvl="0" indent="355600" fontAlgn="base">
              <a:lnSpc>
                <a:spcPct val="125000"/>
              </a:lnSpc>
              <a:spcBef>
                <a:spcPct val="0"/>
              </a:spcBef>
              <a:spcAft>
                <a:spcPct val="0"/>
              </a:spcAft>
            </a:pPr>
            <a:r>
              <a:rPr lang="ja-JP" altLang="en-US" sz="1200" dirty="0">
                <a:latin typeface="ＭＳ 明朝"/>
                <a:ea typeface="ＭＳ 明朝"/>
                <a:cs typeface="ＭＳ Ｐゴシック" pitchFamily="50" charset="-128"/>
              </a:rPr>
              <a:t>単年分析</a:t>
            </a:r>
            <a:endParaRPr lang="en-US" altLang="ja-JP" sz="1200" dirty="0">
              <a:latin typeface="ＭＳ 明朝"/>
              <a:ea typeface="ＭＳ 明朝"/>
              <a:cs typeface="ＭＳ Ｐゴシック" pitchFamily="50" charset="-128"/>
            </a:endParaRP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29</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月診療分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355600" fontAlgn="base">
              <a:lnSpc>
                <a:spcPct val="125000"/>
              </a:lnSpc>
              <a:spcBef>
                <a:spcPct val="0"/>
              </a:spcBef>
              <a:spcAft>
                <a:spcPct val="0"/>
              </a:spcAft>
            </a:pPr>
            <a:r>
              <a:rPr lang="ja-JP" altLang="en-US" sz="1200" dirty="0">
                <a:latin typeface="ＭＳ 明朝"/>
                <a:ea typeface="ＭＳ 明朝"/>
                <a:cs typeface="ＭＳ Ｐゴシック" pitchFamily="50" charset="-128"/>
              </a:rPr>
              <a:t>年度分析</a:t>
            </a:r>
            <a:endParaRPr lang="en-US" altLang="ja-JP" sz="1200" dirty="0">
              <a:latin typeface="ＭＳ 明朝"/>
              <a:ea typeface="ＭＳ 明朝"/>
              <a:cs typeface="ＭＳ Ｐゴシック" pitchFamily="50" charset="-128"/>
            </a:endParaRP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月診療分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月診療分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29</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月診療分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r>
              <a:rPr lang="ja-JP" altLang="en-US" sz="1200" dirty="0">
                <a:latin typeface="ＭＳ 明朝"/>
                <a:ea typeface="ＭＳ 明朝"/>
                <a:cs typeface="ＭＳ Ｐゴシック" pitchFamily="50" charset="-128"/>
              </a:rPr>
              <a:t>　・健康診査データ</a:t>
            </a:r>
            <a:endParaRPr lang="en-US" altLang="ja-JP" sz="1200" dirty="0">
              <a:latin typeface="ＭＳ 明朝"/>
              <a:ea typeface="ＭＳ 明朝"/>
              <a:cs typeface="ＭＳ Ｐゴシック" pitchFamily="50" charset="-128"/>
            </a:endParaRPr>
          </a:p>
          <a:p>
            <a:pPr lvl="0" indent="355600" fontAlgn="base">
              <a:lnSpc>
                <a:spcPct val="125000"/>
              </a:lnSpc>
              <a:spcBef>
                <a:spcPct val="0"/>
              </a:spcBef>
              <a:spcAft>
                <a:spcPct val="0"/>
              </a:spcAft>
            </a:pPr>
            <a:r>
              <a:rPr lang="ja-JP" altLang="en-US" sz="1200" dirty="0">
                <a:latin typeface="ＭＳ 明朝"/>
                <a:ea typeface="ＭＳ 明朝"/>
                <a:cs typeface="ＭＳ Ｐゴシック" pitchFamily="50" charset="-128"/>
              </a:rPr>
              <a:t>単年分析</a:t>
            </a:r>
            <a:endParaRPr lang="en-US" altLang="ja-JP" sz="1200" dirty="0">
              <a:latin typeface="ＭＳ 明朝"/>
              <a:ea typeface="ＭＳ 明朝"/>
              <a:cs typeface="ＭＳ Ｐゴシック" pitchFamily="50" charset="-128"/>
            </a:endParaRPr>
          </a:p>
          <a:p>
            <a:pPr lvl="0" indent="534988" fontAlgn="base">
              <a:lnSpc>
                <a:spcPct val="125000"/>
              </a:lnSpc>
              <a:spcBef>
                <a:spcPct val="0"/>
              </a:spcBef>
              <a:spcAft>
                <a:spcPct val="0"/>
              </a:spcAft>
            </a:pPr>
            <a:r>
              <a:rPr lang="ja-JP" altLang="en-US" sz="1100" dirty="0">
                <a:latin typeface="ＭＳ 明朝"/>
                <a:ea typeface="ＭＳ 明朝"/>
              </a:rPr>
              <a:t>平成</a:t>
            </a:r>
            <a:r>
              <a:rPr lang="en-US" altLang="ja-JP" sz="1100" dirty="0">
                <a:latin typeface="ＭＳ 明朝"/>
                <a:ea typeface="ＭＳ 明朝"/>
              </a:rPr>
              <a:t>28</a:t>
            </a:r>
            <a:r>
              <a:rPr lang="ja-JP" altLang="en-US" sz="1100" dirty="0">
                <a:latin typeface="ＭＳ 明朝"/>
                <a:ea typeface="ＭＳ 明朝"/>
              </a:rPr>
              <a:t>年</a:t>
            </a:r>
            <a:r>
              <a:rPr lang="en-US" altLang="ja-JP" sz="1100" dirty="0">
                <a:latin typeface="ＭＳ 明朝"/>
                <a:ea typeface="ＭＳ 明朝"/>
              </a:rPr>
              <a:t>4</a:t>
            </a:r>
            <a:r>
              <a:rPr lang="ja-JP" altLang="en-US" sz="1100" dirty="0">
                <a:latin typeface="ＭＳ 明朝"/>
                <a:ea typeface="ＭＳ 明朝"/>
              </a:rPr>
              <a:t>月～平成</a:t>
            </a:r>
            <a:r>
              <a:rPr lang="en-US" altLang="ja-JP" sz="1100" dirty="0">
                <a:latin typeface="ＭＳ 明朝"/>
                <a:ea typeface="ＭＳ 明朝"/>
              </a:rPr>
              <a:t>29</a:t>
            </a:r>
            <a:r>
              <a:rPr lang="ja-JP" altLang="en-US" sz="1100" dirty="0">
                <a:latin typeface="ＭＳ 明朝"/>
                <a:ea typeface="ＭＳ 明朝"/>
              </a:rPr>
              <a:t>年</a:t>
            </a:r>
            <a:r>
              <a:rPr lang="en-US" altLang="ja-JP" sz="1100" dirty="0">
                <a:latin typeface="ＭＳ 明朝"/>
                <a:ea typeface="ＭＳ 明朝"/>
              </a:rPr>
              <a:t>3</a:t>
            </a:r>
            <a:r>
              <a:rPr lang="ja-JP" altLang="en-US" sz="1100" dirty="0">
                <a:latin typeface="ＭＳ 明朝"/>
                <a:ea typeface="ＭＳ 明朝"/>
              </a:rPr>
              <a:t>月健診分</a:t>
            </a:r>
            <a:r>
              <a:rPr lang="en-US" altLang="ja-JP" sz="1100" dirty="0">
                <a:latin typeface="ＭＳ 明朝"/>
                <a:ea typeface="ＭＳ 明朝"/>
              </a:rPr>
              <a:t>(12</a:t>
            </a:r>
            <a:r>
              <a:rPr lang="ja-JP" altLang="en-US" sz="1100" dirty="0">
                <a:latin typeface="ＭＳ 明朝"/>
                <a:ea typeface="ＭＳ 明朝"/>
              </a:rPr>
              <a:t>カ月分</a:t>
            </a:r>
            <a:r>
              <a:rPr lang="en-US" altLang="ja-JP" sz="1100" dirty="0">
                <a:latin typeface="ＭＳ 明朝"/>
                <a:ea typeface="ＭＳ 明朝"/>
              </a:rPr>
              <a:t>)</a:t>
            </a:r>
          </a:p>
          <a:p>
            <a:pPr lvl="0" indent="355600" fontAlgn="base">
              <a:lnSpc>
                <a:spcPct val="125000"/>
              </a:lnSpc>
              <a:spcBef>
                <a:spcPct val="0"/>
              </a:spcBef>
              <a:spcAft>
                <a:spcPct val="0"/>
              </a:spcAft>
            </a:pPr>
            <a:r>
              <a:rPr lang="ja-JP" altLang="en-US" sz="1200" dirty="0">
                <a:latin typeface="ＭＳ 明朝"/>
                <a:ea typeface="ＭＳ 明朝"/>
                <a:cs typeface="ＭＳ Ｐゴシック" pitchFamily="50" charset="-128"/>
              </a:rPr>
              <a:t>年度分析</a:t>
            </a:r>
            <a:endParaRPr lang="en-US" altLang="ja-JP" sz="1200" dirty="0">
              <a:latin typeface="ＭＳ 明朝"/>
              <a:ea typeface="ＭＳ 明朝"/>
              <a:cs typeface="ＭＳ Ｐゴシック" pitchFamily="50" charset="-128"/>
            </a:endParaRP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26</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a:t>
            </a:r>
            <a:r>
              <a:rPr lang="ja-JP" altLang="en-US" sz="1100" dirty="0">
                <a:latin typeface="ＭＳ 明朝"/>
                <a:ea typeface="ＭＳ 明朝"/>
              </a:rPr>
              <a:t>健診</a:t>
            </a:r>
            <a:r>
              <a:rPr lang="ja-JP" altLang="en-US" sz="1100" dirty="0">
                <a:latin typeface="ＭＳ 明朝"/>
                <a:ea typeface="ＭＳ 明朝"/>
                <a:cs typeface="ＭＳ Ｐゴシック" pitchFamily="50" charset="-128"/>
              </a:rPr>
              <a:t>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27</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a:t>
            </a:r>
            <a:r>
              <a:rPr lang="ja-JP" altLang="en-US" sz="1100" dirty="0">
                <a:latin typeface="ＭＳ 明朝"/>
                <a:ea typeface="ＭＳ 明朝"/>
              </a:rPr>
              <a:t>健診</a:t>
            </a:r>
            <a:r>
              <a:rPr lang="ja-JP" altLang="en-US" sz="1100" dirty="0">
                <a:latin typeface="ＭＳ 明朝"/>
                <a:ea typeface="ＭＳ 明朝"/>
                <a:cs typeface="ＭＳ Ｐゴシック" pitchFamily="50" charset="-128"/>
              </a:rPr>
              <a:t>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indent="534988" fontAlgn="base">
              <a:lnSpc>
                <a:spcPct val="125000"/>
              </a:lnSpc>
              <a:spcBef>
                <a:spcPct val="0"/>
              </a:spcBef>
              <a:spcAft>
                <a:spcPct val="0"/>
              </a:spcAft>
            </a:pP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年度</a:t>
            </a:r>
            <a:r>
              <a:rPr lang="en-US" altLang="ja-JP" sz="1100" dirty="0">
                <a:latin typeface="ＭＳ 明朝"/>
                <a:ea typeface="ＭＳ 明朝"/>
                <a:cs typeface="ＭＳ Ｐゴシック" pitchFamily="50" charset="-128"/>
              </a:rPr>
              <a:t>…</a:t>
            </a:r>
            <a:r>
              <a:rPr lang="ja-JP" altLang="en-US" sz="1100" dirty="0">
                <a:latin typeface="ＭＳ 明朝"/>
                <a:ea typeface="ＭＳ 明朝"/>
                <a:cs typeface="ＭＳ Ｐゴシック" pitchFamily="50" charset="-128"/>
              </a:rPr>
              <a:t>平成</a:t>
            </a:r>
            <a:r>
              <a:rPr lang="en-US" altLang="ja-JP" sz="1100" dirty="0">
                <a:latin typeface="ＭＳ 明朝"/>
                <a:ea typeface="ＭＳ 明朝"/>
                <a:cs typeface="ＭＳ Ｐゴシック" pitchFamily="50" charset="-128"/>
              </a:rPr>
              <a:t>28</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4</a:t>
            </a:r>
            <a:r>
              <a:rPr lang="ja-JP" altLang="en-US" sz="1100" dirty="0">
                <a:latin typeface="ＭＳ 明朝"/>
                <a:ea typeface="ＭＳ 明朝"/>
                <a:cs typeface="ＭＳ Ｐゴシック" pitchFamily="50" charset="-128"/>
              </a:rPr>
              <a:t>月～平成</a:t>
            </a:r>
            <a:r>
              <a:rPr lang="en-US" altLang="ja-JP" sz="1100" dirty="0">
                <a:latin typeface="ＭＳ 明朝"/>
                <a:ea typeface="ＭＳ 明朝"/>
                <a:cs typeface="ＭＳ Ｐゴシック" pitchFamily="50" charset="-128"/>
              </a:rPr>
              <a:t>29</a:t>
            </a:r>
            <a:r>
              <a:rPr lang="ja-JP" altLang="en-US" sz="1100" dirty="0">
                <a:latin typeface="ＭＳ 明朝"/>
                <a:ea typeface="ＭＳ 明朝"/>
                <a:cs typeface="ＭＳ Ｐゴシック" pitchFamily="50" charset="-128"/>
              </a:rPr>
              <a:t>年</a:t>
            </a:r>
            <a:r>
              <a:rPr lang="en-US" altLang="ja-JP" sz="1100" dirty="0">
                <a:latin typeface="ＭＳ 明朝"/>
                <a:ea typeface="ＭＳ 明朝"/>
                <a:cs typeface="ＭＳ Ｐゴシック" pitchFamily="50" charset="-128"/>
              </a:rPr>
              <a:t>3</a:t>
            </a:r>
            <a:r>
              <a:rPr lang="ja-JP" altLang="en-US" sz="1100" dirty="0">
                <a:latin typeface="ＭＳ 明朝"/>
                <a:ea typeface="ＭＳ 明朝"/>
                <a:cs typeface="ＭＳ Ｐゴシック" pitchFamily="50" charset="-128"/>
              </a:rPr>
              <a:t>月</a:t>
            </a:r>
            <a:r>
              <a:rPr lang="ja-JP" altLang="en-US" sz="1100" dirty="0">
                <a:latin typeface="ＭＳ 明朝"/>
                <a:ea typeface="ＭＳ 明朝"/>
              </a:rPr>
              <a:t>健診</a:t>
            </a:r>
            <a:r>
              <a:rPr lang="ja-JP" altLang="en-US" sz="1100" dirty="0">
                <a:latin typeface="ＭＳ 明朝"/>
                <a:ea typeface="ＭＳ 明朝"/>
                <a:cs typeface="ＭＳ Ｐゴシック" pitchFamily="50" charset="-128"/>
              </a:rPr>
              <a:t>分</a:t>
            </a:r>
            <a:r>
              <a:rPr lang="en-US" altLang="ja-JP" sz="1100" dirty="0">
                <a:latin typeface="ＭＳ 明朝"/>
                <a:ea typeface="ＭＳ 明朝"/>
                <a:cs typeface="ＭＳ Ｐゴシック" pitchFamily="50" charset="-128"/>
              </a:rPr>
              <a:t>(12</a:t>
            </a:r>
            <a:r>
              <a:rPr lang="ja-JP" altLang="en-US" sz="1100" dirty="0">
                <a:latin typeface="ＭＳ 明朝"/>
                <a:ea typeface="ＭＳ 明朝"/>
                <a:cs typeface="ＭＳ Ｐゴシック" pitchFamily="50" charset="-128"/>
              </a:rPr>
              <a:t>カ月分</a:t>
            </a:r>
            <a:r>
              <a:rPr lang="en-US" altLang="ja-JP" sz="1100" dirty="0">
                <a:latin typeface="ＭＳ 明朝"/>
                <a:ea typeface="ＭＳ 明朝"/>
                <a:cs typeface="ＭＳ Ｐゴシック" pitchFamily="50" charset="-128"/>
              </a:rPr>
              <a:t>)</a:t>
            </a:r>
          </a:p>
          <a:p>
            <a:pPr lvl="0" indent="534988"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
        <p:nvSpPr>
          <p:cNvPr id="16" name="テキスト ボックス 15"/>
          <p:cNvSpPr txBox="1"/>
          <p:nvPr/>
        </p:nvSpPr>
        <p:spPr>
          <a:xfrm>
            <a:off x="368660" y="307169"/>
            <a:ext cx="6120680" cy="736440"/>
          </a:xfrm>
          <a:prstGeom prst="rect">
            <a:avLst/>
          </a:prstGeom>
          <a:noFill/>
          <a:ln>
            <a:noFill/>
          </a:ln>
        </p:spPr>
        <p:txBody>
          <a:bodyPr wrap="square" lIns="0" rIns="0" rtlCol="0">
            <a:noAutofit/>
          </a:bodyPr>
          <a:lstStyle/>
          <a:p>
            <a:pPr lvl="0" fontAlgn="base">
              <a:lnSpc>
                <a:spcPct val="125000"/>
              </a:lnSpc>
              <a:spcBef>
                <a:spcPct val="0"/>
              </a:spcBef>
              <a:spcAft>
                <a:spcPct val="0"/>
              </a:spcAft>
            </a:pPr>
            <a:r>
              <a:rPr lang="ja-JP" altLang="en-US" sz="1200" dirty="0">
                <a:latin typeface="ＭＳ 明朝"/>
                <a:ea typeface="ＭＳ 明朝"/>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第</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期特定健康診査等実施計画及び第</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期特定健康診査等実施計画は</a:t>
            </a:r>
            <a:r>
              <a:rPr lang="en-US" altLang="ja-JP" sz="1200" dirty="0">
                <a:latin typeface="ＭＳ 明朝" panose="02020609040205080304" pitchFamily="17" charset="-128"/>
                <a:ea typeface="ＭＳ 明朝" panose="02020609040205080304" pitchFamily="17" charset="-128"/>
                <a:cs typeface="Times New Roman" pitchFamily="18" charset="0"/>
              </a:rPr>
              <a:t>5</a:t>
            </a:r>
            <a:r>
              <a:rPr lang="ja-JP" altLang="en-US" sz="1200" dirty="0">
                <a:latin typeface="ＭＳ 明朝" panose="02020609040205080304" pitchFamily="17" charset="-128"/>
                <a:ea typeface="ＭＳ 明朝" panose="02020609040205080304" pitchFamily="17" charset="-128"/>
                <a:cs typeface="Times New Roman" pitchFamily="18" charset="0"/>
              </a:rPr>
              <a:t>年を一期としていたが、医療費適正化計画が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年一期に見直されたことを踏まえ、第</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期特定健康診査等実施計画からは</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年を一期として策定する</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特定健康診査等実施計画作成の手引き</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第</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版</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err="1">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なお、計画期間は平成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年度から平成</a:t>
            </a:r>
            <a:r>
              <a:rPr lang="en-US" altLang="ja-JP" sz="1200" dirty="0">
                <a:latin typeface="ＭＳ 明朝" panose="02020609040205080304" pitchFamily="17" charset="-128"/>
                <a:ea typeface="ＭＳ 明朝" panose="02020609040205080304" pitchFamily="17" charset="-128"/>
                <a:cs typeface="Times New Roman" pitchFamily="18" charset="0"/>
              </a:rPr>
              <a:t>35</a:t>
            </a:r>
            <a:r>
              <a:rPr lang="ja-JP" altLang="en-US" sz="1200" dirty="0">
                <a:latin typeface="ＭＳ 明朝" panose="02020609040205080304" pitchFamily="17" charset="-128"/>
                <a:ea typeface="ＭＳ 明朝" panose="02020609040205080304" pitchFamily="17" charset="-128"/>
                <a:cs typeface="Times New Roman" pitchFamily="18" charset="0"/>
              </a:rPr>
              <a:t>年度とする。</a:t>
            </a:r>
          </a:p>
        </p:txBody>
      </p:sp>
      <p:sp>
        <p:nvSpPr>
          <p:cNvPr id="17" name="テキスト ボックス 16"/>
          <p:cNvSpPr txBox="1">
            <a:spLocks noChangeAspect="1"/>
          </p:cNvSpPr>
          <p:nvPr/>
        </p:nvSpPr>
        <p:spPr>
          <a:xfrm>
            <a:off x="254000" y="15399"/>
            <a:ext cx="6120000" cy="307777"/>
          </a:xfrm>
          <a:prstGeom prst="rect">
            <a:avLst/>
          </a:prstGeom>
          <a:noFill/>
          <a:ln>
            <a:noFill/>
          </a:ln>
        </p:spPr>
        <p:txBody>
          <a:bodyPr wrap="square" lIns="0" rIns="0" rtlCol="0" anchor="ctr" anchorCtr="0">
            <a:spAutoFit/>
          </a:bodyPr>
          <a:lstStyle/>
          <a:p>
            <a:pPr lvl="0" fontAlgn="base">
              <a:spcBef>
                <a:spcPct val="0"/>
              </a:spcBef>
              <a:spcAft>
                <a:spcPct val="0"/>
              </a:spcAft>
            </a:pPr>
            <a:r>
              <a:rPr lang="en-US" altLang="ja-JP" sz="1400" dirty="0">
                <a:latin typeface="ＭＳ 明朝"/>
                <a:ea typeface="ＭＳ 明朝"/>
              </a:rPr>
              <a:t>(3</a:t>
            </a:r>
            <a:r>
              <a:rPr lang="en-US" altLang="ja-JP" sz="1400" dirty="0">
                <a:latin typeface="ＭＳ 明朝"/>
                <a:ea typeface="ＭＳ 明朝"/>
                <a:cs typeface="Times New Roman" pitchFamily="18" charset="0"/>
              </a:rPr>
              <a:t>)</a:t>
            </a:r>
            <a:r>
              <a:rPr lang="ja-JP" altLang="en-US" sz="1400" dirty="0">
                <a:latin typeface="ＭＳ 明朝"/>
                <a:ea typeface="ＭＳ 明朝"/>
                <a:cs typeface="Times New Roman" pitchFamily="18" charset="0"/>
              </a:rPr>
              <a:t>計画期間</a:t>
            </a:r>
            <a:endParaRPr lang="en-US" altLang="ja-JP" sz="1400" dirty="0">
              <a:latin typeface="ＭＳ 明朝"/>
              <a:ea typeface="ＭＳ 明朝"/>
              <a:cs typeface="Times New Roman" pitchFamily="18" charset="0"/>
            </a:endParaRPr>
          </a:p>
        </p:txBody>
      </p:sp>
      <p:graphicFrame>
        <p:nvGraphicFramePr>
          <p:cNvPr id="14" name="表 13"/>
          <p:cNvGraphicFramePr>
            <a:graphicFrameLocks noGrp="1"/>
          </p:cNvGraphicFramePr>
          <p:nvPr>
            <p:extLst/>
          </p:nvPr>
        </p:nvGraphicFramePr>
        <p:xfrm>
          <a:off x="572430" y="1887003"/>
          <a:ext cx="4524276" cy="522000"/>
        </p:xfrm>
        <a:graphic>
          <a:graphicData uri="http://schemas.openxmlformats.org/drawingml/2006/table">
            <a:tbl>
              <a:tblPr/>
              <a:tblGrid>
                <a:gridCol w="754046">
                  <a:extLst>
                    <a:ext uri="{9D8B030D-6E8A-4147-A177-3AD203B41FA5}">
                      <a16:colId xmlns:a16="http://schemas.microsoft.com/office/drawing/2014/main" val="104639418"/>
                    </a:ext>
                  </a:extLst>
                </a:gridCol>
                <a:gridCol w="754046">
                  <a:extLst>
                    <a:ext uri="{9D8B030D-6E8A-4147-A177-3AD203B41FA5}">
                      <a16:colId xmlns:a16="http://schemas.microsoft.com/office/drawing/2014/main" val="20001"/>
                    </a:ext>
                  </a:extLst>
                </a:gridCol>
                <a:gridCol w="754046">
                  <a:extLst>
                    <a:ext uri="{9D8B030D-6E8A-4147-A177-3AD203B41FA5}">
                      <a16:colId xmlns:a16="http://schemas.microsoft.com/office/drawing/2014/main" val="20002"/>
                    </a:ext>
                  </a:extLst>
                </a:gridCol>
                <a:gridCol w="754046">
                  <a:extLst>
                    <a:ext uri="{9D8B030D-6E8A-4147-A177-3AD203B41FA5}">
                      <a16:colId xmlns:a16="http://schemas.microsoft.com/office/drawing/2014/main" val="521509418"/>
                    </a:ext>
                  </a:extLst>
                </a:gridCol>
                <a:gridCol w="754046">
                  <a:extLst>
                    <a:ext uri="{9D8B030D-6E8A-4147-A177-3AD203B41FA5}">
                      <a16:colId xmlns:a16="http://schemas.microsoft.com/office/drawing/2014/main" val="2253825858"/>
                    </a:ext>
                  </a:extLst>
                </a:gridCol>
                <a:gridCol w="754046">
                  <a:extLst>
                    <a:ext uri="{9D8B030D-6E8A-4147-A177-3AD203B41FA5}">
                      <a16:colId xmlns:a16="http://schemas.microsoft.com/office/drawing/2014/main" val="4276313537"/>
                    </a:ext>
                  </a:extLst>
                </a:gridCol>
              </a:tblGrid>
              <a:tr h="21600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03955478"/>
                  </a:ext>
                </a:extLst>
              </a:tr>
              <a:tr h="306000">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700949"/>
                  </a:ext>
                </a:extLst>
              </a:tr>
            </a:tbl>
          </a:graphicData>
        </a:graphic>
      </p:graphicFrame>
      <p:sp>
        <p:nvSpPr>
          <p:cNvPr id="19" name="右矢印 18"/>
          <p:cNvSpPr/>
          <p:nvPr/>
        </p:nvSpPr>
        <p:spPr>
          <a:xfrm>
            <a:off x="577229" y="2109396"/>
            <a:ext cx="4507955" cy="296776"/>
          </a:xfrm>
          <a:prstGeom prst="rightArrow">
            <a:avLst/>
          </a:prstGeom>
          <a:solidFill>
            <a:srgbClr val="FFCC99"/>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223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73688" y="5788213"/>
            <a:ext cx="5665522" cy="2672318"/>
          </a:xfrm>
          <a:prstGeom prst="rect">
            <a:avLst/>
          </a:prstGeom>
        </p:spPr>
      </p:pic>
      <p:pic>
        <p:nvPicPr>
          <p:cNvPr id="3" name="図 2"/>
          <p:cNvPicPr>
            <a:picLocks noChangeAspect="1"/>
          </p:cNvPicPr>
          <p:nvPr/>
        </p:nvPicPr>
        <p:blipFill>
          <a:blip r:embed="rId3"/>
          <a:stretch>
            <a:fillRect/>
          </a:stretch>
        </p:blipFill>
        <p:spPr>
          <a:xfrm>
            <a:off x="384685" y="3306144"/>
            <a:ext cx="5348571" cy="1682340"/>
          </a:xfrm>
          <a:prstGeom prst="rect">
            <a:avLst/>
          </a:prstGeom>
        </p:spPr>
      </p:pic>
      <p:pic>
        <p:nvPicPr>
          <p:cNvPr id="2" name="図 1"/>
          <p:cNvPicPr>
            <a:picLocks noChangeAspect="1"/>
          </p:cNvPicPr>
          <p:nvPr/>
        </p:nvPicPr>
        <p:blipFill>
          <a:blip r:embed="rId4"/>
          <a:stretch>
            <a:fillRect/>
          </a:stretch>
        </p:blipFill>
        <p:spPr>
          <a:xfrm>
            <a:off x="381383" y="1510938"/>
            <a:ext cx="5351873" cy="1683378"/>
          </a:xfrm>
          <a:prstGeom prst="rect">
            <a:avLst/>
          </a:prstGeom>
        </p:spPr>
      </p:pic>
      <p:sp>
        <p:nvSpPr>
          <p:cNvPr id="23" name="テキスト ボックス 22"/>
          <p:cNvSpPr txBox="1">
            <a:spLocks noChangeAspect="1"/>
          </p:cNvSpPr>
          <p:nvPr/>
        </p:nvSpPr>
        <p:spPr>
          <a:xfrm>
            <a:off x="254000" y="402332"/>
            <a:ext cx="6120000" cy="307777"/>
          </a:xfrm>
          <a:prstGeom prst="rect">
            <a:avLst/>
          </a:prstGeom>
          <a:noFill/>
          <a:ln>
            <a:noFill/>
          </a:ln>
        </p:spPr>
        <p:txBody>
          <a:bodyPr wrap="square" lIns="0" rIns="0" rtlCol="0" anchor="ctr" anchorCtr="0">
            <a:spAutoFit/>
          </a:bodyPr>
          <a:lstStyle/>
          <a:p>
            <a:r>
              <a:rPr lang="en-US" altLang="ja-JP" sz="1400" dirty="0">
                <a:latin typeface="ＭＳ 明朝"/>
                <a:ea typeface="ＭＳ 明朝"/>
              </a:rPr>
              <a:t>(1)</a:t>
            </a:r>
            <a:r>
              <a:rPr lang="ja-JP" altLang="en-US" sz="1400" dirty="0">
                <a:latin typeface="ＭＳ 明朝" panose="02020609040205080304" pitchFamily="17" charset="-128"/>
                <a:ea typeface="ＭＳ 明朝" panose="02020609040205080304" pitchFamily="17" charset="-128"/>
              </a:rPr>
              <a:t>特定健康診査の受診率</a:t>
            </a:r>
            <a:endParaRPr lang="ja-JP" altLang="ja-JP" sz="1400" dirty="0">
              <a:latin typeface="ＭＳ 明朝"/>
              <a:ea typeface="ＭＳ 明朝"/>
            </a:endParaRPr>
          </a:p>
        </p:txBody>
      </p:sp>
      <p:sp>
        <p:nvSpPr>
          <p:cNvPr id="22" name="テキスト ボックス 21"/>
          <p:cNvSpPr txBox="1"/>
          <p:nvPr/>
        </p:nvSpPr>
        <p:spPr>
          <a:xfrm>
            <a:off x="369000" y="712800"/>
            <a:ext cx="6120000" cy="30097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年度から平成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年度における、特定健康診査の受診状況等は以下の通りである。</a:t>
            </a:r>
            <a:r>
              <a:rPr lang="en-US" altLang="ja-JP" sz="1200" dirty="0">
                <a:latin typeface="ＭＳ 明朝" panose="02020609040205080304" pitchFamily="17" charset="-128"/>
                <a:ea typeface="ＭＳ 明朝" panose="02020609040205080304" pitchFamily="17" charset="-128"/>
              </a:rPr>
              <a:t> </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87</a:t>
            </a:fld>
            <a:endParaRPr kumimoji="1" lang="ja-JP" altLang="en-US" dirty="0">
              <a:latin typeface="ＭＳ 明朝"/>
              <a:ea typeface="ＭＳ 明朝"/>
            </a:endParaRPr>
          </a:p>
        </p:txBody>
      </p:sp>
      <p:sp>
        <p:nvSpPr>
          <p:cNvPr id="12" name="タイトル_小_1_3_1"/>
          <p:cNvSpPr txBox="1">
            <a:spLocks/>
          </p:cNvSpPr>
          <p:nvPr/>
        </p:nvSpPr>
        <p:spPr>
          <a:xfrm>
            <a:off x="381600" y="1275760"/>
            <a:ext cx="3490248" cy="1750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特定健康診査受診率及び目標値</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4" name="タイトル_小_1_3_1"/>
          <p:cNvSpPr txBox="1">
            <a:spLocks/>
          </p:cNvSpPr>
          <p:nvPr/>
        </p:nvSpPr>
        <p:spPr>
          <a:xfrm>
            <a:off x="370800" y="5583882"/>
            <a:ext cx="2996728" cy="1750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特定健康診査受診率及び目標値</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7" name="注釈文章 9"/>
          <p:cNvSpPr txBox="1">
            <a:spLocks noChangeAspect="1"/>
          </p:cNvSpPr>
          <p:nvPr/>
        </p:nvSpPr>
        <p:spPr>
          <a:xfrm>
            <a:off x="381383" y="4984659"/>
            <a:ext cx="4669472" cy="33855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endParaRPr kumimoji="1" lang="ja-JP" altLang="en-US" sz="800" dirty="0">
              <a:latin typeface="ＭＳ 明朝" panose="02020609040205080304" pitchFamily="17" charset="-128"/>
              <a:ea typeface="ＭＳ 明朝" panose="02020609040205080304" pitchFamily="17" charset="-128"/>
            </a:endParaRPr>
          </a:p>
        </p:txBody>
      </p:sp>
      <p:sp>
        <p:nvSpPr>
          <p:cNvPr id="18" name="注釈文章 9"/>
          <p:cNvSpPr txBox="1">
            <a:spLocks noChangeAspect="1"/>
          </p:cNvSpPr>
          <p:nvPr/>
        </p:nvSpPr>
        <p:spPr>
          <a:xfrm>
            <a:off x="381383" y="8437787"/>
            <a:ext cx="4669472" cy="33855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cxnSp>
        <p:nvCxnSpPr>
          <p:cNvPr id="16" name="直線コネクタ 15"/>
          <p:cNvCxnSpPr/>
          <p:nvPr/>
        </p:nvCxnSpPr>
        <p:spPr>
          <a:xfrm flipV="1">
            <a:off x="188640" y="418960"/>
            <a:ext cx="6361200" cy="0"/>
          </a:xfrm>
          <a:prstGeom prst="line">
            <a:avLst/>
          </a:prstGeom>
          <a:effectLst/>
        </p:spPr>
        <p:style>
          <a:lnRef idx="1">
            <a:schemeClr val="dk1"/>
          </a:lnRef>
          <a:fillRef idx="0">
            <a:schemeClr val="dk1"/>
          </a:fillRef>
          <a:effectRef idx="0">
            <a:schemeClr val="dk1"/>
          </a:effectRef>
          <a:fontRef idx="minor">
            <a:schemeClr val="tx1"/>
          </a:fontRef>
        </p:style>
      </p:cxnSp>
      <p:sp>
        <p:nvSpPr>
          <p:cNvPr id="19" name="テキスト ボックス 18"/>
          <p:cNvSpPr txBox="1">
            <a:spLocks noChangeAspect="1"/>
          </p:cNvSpPr>
          <p:nvPr/>
        </p:nvSpPr>
        <p:spPr>
          <a:xfrm>
            <a:off x="251840" y="107504"/>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2.</a:t>
            </a:r>
            <a:r>
              <a:rPr lang="ja-JP" altLang="en-US" sz="1600" b="1" dirty="0">
                <a:latin typeface="ＭＳ 明朝" panose="02020609040205080304" pitchFamily="17" charset="-128"/>
                <a:ea typeface="ＭＳ 明朝" panose="02020609040205080304" pitchFamily="17" charset="-128"/>
              </a:rPr>
              <a:t>特定健康診査及び特定保健指導の実施状況</a:t>
            </a:r>
            <a:endParaRPr lang="ja-JP" altLang="ja-JP" sz="1600" dirty="0">
              <a:latin typeface="ＭＳ 明朝"/>
              <a:ea typeface="ＭＳ 明朝"/>
            </a:endParaRPr>
          </a:p>
        </p:txBody>
      </p:sp>
    </p:spTree>
    <p:extLst>
      <p:ext uri="{BB962C8B-B14F-4D97-AF65-F5344CB8AC3E}">
        <p14:creationId xmlns:p14="http://schemas.microsoft.com/office/powerpoint/2010/main" val="10267084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600" y="6109936"/>
            <a:ext cx="5551765" cy="2616553"/>
          </a:xfrm>
          <a:prstGeom prst="rect">
            <a:avLst/>
          </a:prstGeom>
        </p:spPr>
      </p:pic>
      <p:sp>
        <p:nvSpPr>
          <p:cNvPr id="22" name="テキスト ボックス 21"/>
          <p:cNvSpPr txBox="1"/>
          <p:nvPr/>
        </p:nvSpPr>
        <p:spPr>
          <a:xfrm>
            <a:off x="369000" y="712800"/>
            <a:ext cx="6120000" cy="30097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年度から平成</a:t>
            </a:r>
            <a:r>
              <a:rPr lang="en-US" altLang="ja-JP"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年度における、特定保健指導の実施状況等は以下の通りである。</a:t>
            </a:r>
            <a:r>
              <a:rPr lang="en-US" altLang="ja-JP" sz="1200" dirty="0">
                <a:latin typeface="ＭＳ 明朝" panose="02020609040205080304" pitchFamily="17" charset="-128"/>
                <a:ea typeface="ＭＳ 明朝" panose="02020609040205080304" pitchFamily="17" charset="-128"/>
              </a:rPr>
              <a:t> </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88</a:t>
            </a:fld>
            <a:endParaRPr kumimoji="1" lang="ja-JP" altLang="en-US" dirty="0">
              <a:latin typeface="ＭＳ 明朝"/>
              <a:ea typeface="ＭＳ 明朝"/>
            </a:endParaRPr>
          </a:p>
        </p:txBody>
      </p:sp>
      <p:sp>
        <p:nvSpPr>
          <p:cNvPr id="21" name="テキスト ボックス 20"/>
          <p:cNvSpPr txBox="1">
            <a:spLocks noChangeAspect="1"/>
          </p:cNvSpPr>
          <p:nvPr/>
        </p:nvSpPr>
        <p:spPr>
          <a:xfrm>
            <a:off x="254000" y="422188"/>
            <a:ext cx="6120000" cy="307777"/>
          </a:xfrm>
          <a:prstGeom prst="rect">
            <a:avLst/>
          </a:prstGeom>
          <a:noFill/>
          <a:ln>
            <a:noFill/>
          </a:ln>
        </p:spPr>
        <p:txBody>
          <a:bodyPr wrap="square" lIns="0" rIns="0" rtlCol="0" anchor="ctr" anchorCtr="0">
            <a:spAutoFit/>
          </a:bodyPr>
          <a:lstStyle/>
          <a:p>
            <a:r>
              <a:rPr lang="en-US" altLang="ja-JP" sz="1400" dirty="0">
                <a:latin typeface="ＭＳ 明朝"/>
                <a:ea typeface="ＭＳ 明朝"/>
              </a:rPr>
              <a:t>(2)</a:t>
            </a:r>
            <a:r>
              <a:rPr lang="ja-JP" altLang="en-US" sz="1400" dirty="0">
                <a:latin typeface="ＭＳ 明朝"/>
                <a:ea typeface="ＭＳ 明朝"/>
              </a:rPr>
              <a:t>特定保健指導の実施率</a:t>
            </a:r>
          </a:p>
        </p:txBody>
      </p:sp>
      <p:sp>
        <p:nvSpPr>
          <p:cNvPr id="23" name="正方形/長方形 22"/>
          <p:cNvSpPr/>
          <p:nvPr/>
        </p:nvSpPr>
        <p:spPr>
          <a:xfrm>
            <a:off x="381600" y="1217394"/>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a:ea typeface="ＭＳ 明朝"/>
              </a:rPr>
              <a:t>特定保健指導実施率及び目標値</a:t>
            </a:r>
          </a:p>
        </p:txBody>
      </p:sp>
      <p:sp>
        <p:nvSpPr>
          <p:cNvPr id="24" name="正方形/長方形 23"/>
          <p:cNvSpPr/>
          <p:nvPr/>
        </p:nvSpPr>
        <p:spPr>
          <a:xfrm>
            <a:off x="381600" y="5323419"/>
            <a:ext cx="59065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ja-JP" altLang="en-US" sz="800" dirty="0">
                <a:solidFill>
                  <a:schemeClr val="tx1"/>
                </a:solidFill>
                <a:latin typeface="ＭＳ 明朝"/>
                <a:ea typeface="ＭＳ 明朝"/>
              </a:rPr>
              <a:t>特定保健指導対象者数、特定保健指導利用者数、特定保健指導実施者数、特定保健指導実施率は法定報告値。</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特定保健指導実施者数</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特定保健指導を終了した人数。</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特定保健指導実施率</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特定保健指導対象者に対する特定保健指導実施者の割合。</a:t>
            </a:r>
          </a:p>
        </p:txBody>
      </p:sp>
      <p:sp>
        <p:nvSpPr>
          <p:cNvPr id="25" name="正方形/長方形 24"/>
          <p:cNvSpPr/>
          <p:nvPr/>
        </p:nvSpPr>
        <p:spPr>
          <a:xfrm>
            <a:off x="381600" y="5821904"/>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a:ea typeface="ＭＳ 明朝"/>
              </a:rPr>
              <a:t>特定保健指導実施率及び目標値</a:t>
            </a:r>
          </a:p>
        </p:txBody>
      </p:sp>
      <p:sp>
        <p:nvSpPr>
          <p:cNvPr id="26" name="正方形/長方形 25"/>
          <p:cNvSpPr/>
          <p:nvPr/>
        </p:nvSpPr>
        <p:spPr>
          <a:xfrm>
            <a:off x="381600" y="8726489"/>
            <a:ext cx="590655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ja-JP" altLang="en-US" sz="800" dirty="0">
                <a:solidFill>
                  <a:schemeClr val="tx1"/>
                </a:solidFill>
                <a:latin typeface="ＭＳ 明朝"/>
                <a:ea typeface="ＭＳ 明朝"/>
              </a:rPr>
              <a:t>特定保健指導実施率は法定報告値。</a:t>
            </a: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特定保健指導実施率</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特定保健指導対象者に対する特定保健指導終了者の割合。</a:t>
            </a:r>
          </a:p>
        </p:txBody>
      </p:sp>
      <p:pic>
        <p:nvPicPr>
          <p:cNvPr id="17" name="図 16"/>
          <p:cNvPicPr>
            <a:picLocks noChangeAspect="1"/>
          </p:cNvPicPr>
          <p:nvPr/>
        </p:nvPicPr>
        <p:blipFill>
          <a:blip r:embed="rId3"/>
          <a:stretch>
            <a:fillRect/>
          </a:stretch>
        </p:blipFill>
        <p:spPr>
          <a:xfrm>
            <a:off x="381600" y="3460625"/>
            <a:ext cx="5063624" cy="1861302"/>
          </a:xfrm>
          <a:prstGeom prst="rect">
            <a:avLst/>
          </a:prstGeom>
        </p:spPr>
      </p:pic>
      <p:pic>
        <p:nvPicPr>
          <p:cNvPr id="18" name="図 17"/>
          <p:cNvPicPr>
            <a:picLocks noChangeAspect="1"/>
          </p:cNvPicPr>
          <p:nvPr/>
        </p:nvPicPr>
        <p:blipFill>
          <a:blip r:embed="rId4"/>
          <a:stretch>
            <a:fillRect/>
          </a:stretch>
        </p:blipFill>
        <p:spPr>
          <a:xfrm>
            <a:off x="381600" y="1498934"/>
            <a:ext cx="5063624" cy="1861302"/>
          </a:xfrm>
          <a:prstGeom prst="rect">
            <a:avLst/>
          </a:prstGeom>
        </p:spPr>
      </p:pic>
    </p:spTree>
    <p:extLst>
      <p:ext uri="{BB962C8B-B14F-4D97-AF65-F5344CB8AC3E}">
        <p14:creationId xmlns:p14="http://schemas.microsoft.com/office/powerpoint/2010/main" val="93107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a:spLocks noChangeAspect="1"/>
          </p:cNvSpPr>
          <p:nvPr/>
        </p:nvSpPr>
        <p:spPr>
          <a:xfrm>
            <a:off x="381000" y="862367"/>
            <a:ext cx="6120000"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a:ea typeface="ＭＳ 明朝"/>
              </a:rPr>
              <a:t>医療基礎</a:t>
            </a:r>
            <a:r>
              <a:rPr lang="ja-JP" altLang="en-US" sz="1200">
                <a:latin typeface="ＭＳ 明朝"/>
                <a:ea typeface="ＭＳ 明朝"/>
              </a:rPr>
              <a:t>情報</a:t>
            </a:r>
            <a:r>
              <a:rPr lang="en-US" altLang="ja-JP" sz="1200">
                <a:latin typeface="ＭＳ 明朝"/>
                <a:ea typeface="ＭＳ 明朝"/>
              </a:rPr>
              <a:t>(</a:t>
            </a:r>
            <a:r>
              <a:rPr lang="ja-JP" altLang="en-US" sz="1200">
                <a:latin typeface="ＭＳ 明朝"/>
                <a:ea typeface="ＭＳ 明朝"/>
              </a:rPr>
              <a:t>平成</a:t>
            </a:r>
            <a:r>
              <a:rPr lang="en-US" altLang="ja-JP" sz="1200">
                <a:latin typeface="ＭＳ 明朝"/>
                <a:ea typeface="ＭＳ 明朝"/>
              </a:rPr>
              <a:t>28</a:t>
            </a:r>
            <a:r>
              <a:rPr lang="ja-JP" altLang="en-US" sz="1200">
                <a:latin typeface="ＭＳ 明朝"/>
                <a:ea typeface="ＭＳ 明朝"/>
              </a:rPr>
              <a:t>年度</a:t>
            </a:r>
            <a:r>
              <a:rPr lang="en-US" altLang="ja-JP" sz="1200">
                <a:latin typeface="ＭＳ 明朝"/>
                <a:ea typeface="ＭＳ 明朝"/>
              </a:rPr>
              <a:t>)</a:t>
            </a:r>
            <a:endParaRPr lang="en-US" altLang="ja-JP" sz="1200" dirty="0">
              <a:latin typeface="ＭＳ 明朝"/>
              <a:ea typeface="ＭＳ 明朝"/>
            </a:endParaRPr>
          </a:p>
        </p:txBody>
      </p:sp>
      <p:sp>
        <p:nvSpPr>
          <p:cNvPr id="10" name="注釈文章 9"/>
          <p:cNvSpPr txBox="1">
            <a:spLocks noChangeAspect="1"/>
          </p:cNvSpPr>
          <p:nvPr/>
        </p:nvSpPr>
        <p:spPr>
          <a:xfrm>
            <a:off x="381000" y="8112847"/>
            <a:ext cx="60970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地域の全体像の把握</a:t>
            </a:r>
            <a:r>
              <a:rPr lang="en-US" altLang="ja-JP" sz="800" dirty="0">
                <a:latin typeface="ＭＳ 明朝"/>
                <a:ea typeface="ＭＳ 明朝"/>
              </a:rPr>
              <a:t>｣</a:t>
            </a:r>
            <a:endParaRPr kumimoji="1" lang="ja-JP" altLang="en-US" sz="800" dirty="0">
              <a:latin typeface="ＭＳ 明朝"/>
              <a:ea typeface="ＭＳ 明朝"/>
            </a:endParaRPr>
          </a:p>
        </p:txBody>
      </p:sp>
      <p:sp>
        <p:nvSpPr>
          <p:cNvPr id="7" name="タイトル 1"/>
          <p:cNvSpPr txBox="1">
            <a:spLocks noChangeAspect="1"/>
          </p:cNvSpPr>
          <p:nvPr/>
        </p:nvSpPr>
        <p:spPr>
          <a:xfrm>
            <a:off x="368660" y="127000"/>
            <a:ext cx="6120680" cy="628576"/>
          </a:xfrm>
          <a:prstGeom prst="rect">
            <a:avLst/>
          </a:prstGeom>
          <a:ln>
            <a:noFill/>
          </a:ln>
        </p:spPr>
        <p:txBody>
          <a:bodyPr vert="horz" lIns="0" tIns="45720" rIns="0" bIns="45720" rtlCol="0" anchor="t">
            <a:noAutofit/>
          </a:bodyPr>
          <a:lstStyle/>
          <a:p>
            <a:pPr lvl="0" fontAlgn="base">
              <a:lnSpc>
                <a:spcPct val="125000"/>
              </a:lnSpc>
              <a:spcBef>
                <a:spcPct val="0"/>
              </a:spcBef>
              <a:spcAft>
                <a:spcPct val="0"/>
              </a:spcAft>
            </a:pPr>
            <a:r>
              <a:rPr lang="en-US" altLang="ja-JP" sz="1400" dirty="0">
                <a:latin typeface="ＭＳ 明朝"/>
                <a:ea typeface="ＭＳ 明朝"/>
                <a:cs typeface="Times New Roman" pitchFamily="18" charset="0"/>
              </a:rPr>
              <a:t>(2)</a:t>
            </a:r>
            <a:r>
              <a:rPr lang="ja-JP" altLang="en-US" sz="1400" dirty="0">
                <a:latin typeface="ＭＳ 明朝"/>
                <a:ea typeface="ＭＳ 明朝"/>
                <a:cs typeface="Times New Roman" pitchFamily="18" charset="0"/>
              </a:rPr>
              <a:t>医療費等の状況</a:t>
            </a:r>
            <a:endParaRPr lang="en-US" altLang="ja-JP" sz="14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Times New Roman" pitchFamily="18" charset="0"/>
              </a:rPr>
              <a:t>　本町の平成</a:t>
            </a:r>
            <a:r>
              <a:rPr lang="en-US" altLang="ja-JP" sz="1200" dirty="0">
                <a:latin typeface="ＭＳ 明朝"/>
                <a:ea typeface="ＭＳ 明朝"/>
                <a:cs typeface="Times New Roman" pitchFamily="18" charset="0"/>
              </a:rPr>
              <a:t>28</a:t>
            </a:r>
            <a:r>
              <a:rPr lang="ja-JP" altLang="en-US" sz="1200" dirty="0">
                <a:latin typeface="ＭＳ 明朝"/>
                <a:ea typeface="ＭＳ 明朝"/>
                <a:cs typeface="Times New Roman" pitchFamily="18" charset="0"/>
              </a:rPr>
              <a:t>年度における、医療基礎情報を以下に示す。</a:t>
            </a:r>
            <a:endParaRPr lang="en-US" altLang="ja-JP" sz="1200" dirty="0">
              <a:latin typeface="ＭＳ 明朝"/>
              <a:ea typeface="ＭＳ 明朝"/>
              <a:cs typeface="Times New Roman" pitchFamily="18" charset="0"/>
            </a:endParaRPr>
          </a:p>
          <a:p>
            <a:pPr lvl="0" fontAlgn="base">
              <a:lnSpc>
                <a:spcPct val="125000"/>
              </a:lnSpc>
              <a:spcBef>
                <a:spcPct val="0"/>
              </a:spcBef>
              <a:spcAft>
                <a:spcPct val="0"/>
              </a:spcAft>
            </a:pPr>
            <a:r>
              <a:rPr lang="ja-JP" altLang="en-US" sz="1200" dirty="0">
                <a:latin typeface="ＭＳ 明朝"/>
                <a:ea typeface="ＭＳ 明朝"/>
                <a:cs typeface="+mj-cs"/>
              </a:rPr>
              <a:t>　</a:t>
            </a:r>
            <a:endParaRPr kumimoji="1" lang="ja-JP" altLang="ja-JP" sz="1200" b="0" i="0" u="none" strike="noStrike" kern="1200" cap="none" spc="0" normalizeH="0" baseline="0" noProof="0" dirty="0">
              <a:ln>
                <a:noFill/>
              </a:ln>
              <a:effectLst/>
              <a:uLnTx/>
              <a:uFillTx/>
              <a:latin typeface="ＭＳ 明朝"/>
              <a:ea typeface="ＭＳ 明朝"/>
              <a:cs typeface="+mj-cs"/>
            </a:endParaRPr>
          </a:p>
        </p:txBody>
      </p:sp>
      <p:sp>
        <p:nvSpPr>
          <p:cNvPr id="8"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a:t>
            </a:fld>
            <a:endParaRPr kumimoji="1" lang="ja-JP" altLang="en-US" dirty="0">
              <a:latin typeface="ＭＳ 明朝"/>
              <a:ea typeface="ＭＳ 明朝"/>
            </a:endParaRPr>
          </a:p>
        </p:txBody>
      </p:sp>
      <p:pic>
        <p:nvPicPr>
          <p:cNvPr id="3" name="図 2">
            <a:extLst>
              <a:ext uri="{FF2B5EF4-FFF2-40B4-BE49-F238E27FC236}">
                <a16:creationId xmlns:a16="http://schemas.microsoft.com/office/drawing/2014/main" id="{19DE5D9E-F05C-4D7C-A769-F977DE5A6EC6}"/>
              </a:ext>
            </a:extLst>
          </p:cNvPr>
          <p:cNvPicPr>
            <a:picLocks noChangeAspect="1"/>
          </p:cNvPicPr>
          <p:nvPr/>
        </p:nvPicPr>
        <p:blipFill>
          <a:blip r:embed="rId2"/>
          <a:stretch>
            <a:fillRect/>
          </a:stretch>
        </p:blipFill>
        <p:spPr>
          <a:xfrm>
            <a:off x="388668" y="1160151"/>
            <a:ext cx="4534743" cy="6967514"/>
          </a:xfrm>
          <a:prstGeom prst="rect">
            <a:avLst/>
          </a:prstGeom>
        </p:spPr>
      </p:pic>
    </p:spTree>
    <p:extLst>
      <p:ext uri="{BB962C8B-B14F-4D97-AF65-F5344CB8AC3E}">
        <p14:creationId xmlns:p14="http://schemas.microsoft.com/office/powerpoint/2010/main" val="3850699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9000" y="2742581"/>
            <a:ext cx="5284130" cy="1621180"/>
          </a:xfrm>
          <a:prstGeom prst="rect">
            <a:avLst/>
          </a:prstGeom>
        </p:spPr>
      </p:pic>
      <p:pic>
        <p:nvPicPr>
          <p:cNvPr id="4" name="図 3"/>
          <p:cNvPicPr>
            <a:picLocks noChangeAspect="1"/>
          </p:cNvPicPr>
          <p:nvPr/>
        </p:nvPicPr>
        <p:blipFill>
          <a:blip r:embed="rId3"/>
          <a:stretch>
            <a:fillRect/>
          </a:stretch>
        </p:blipFill>
        <p:spPr>
          <a:xfrm>
            <a:off x="386289" y="5676899"/>
            <a:ext cx="5660322" cy="2667000"/>
          </a:xfrm>
          <a:prstGeom prst="rect">
            <a:avLst/>
          </a:prstGeom>
        </p:spPr>
      </p:pic>
      <p:pic>
        <p:nvPicPr>
          <p:cNvPr id="3" name="図 2"/>
          <p:cNvPicPr>
            <a:picLocks noChangeAspect="1"/>
          </p:cNvPicPr>
          <p:nvPr/>
        </p:nvPicPr>
        <p:blipFill>
          <a:blip r:embed="rId4"/>
          <a:stretch>
            <a:fillRect/>
          </a:stretch>
        </p:blipFill>
        <p:spPr>
          <a:xfrm>
            <a:off x="369000" y="1000989"/>
            <a:ext cx="5272130" cy="1617498"/>
          </a:xfrm>
          <a:prstGeom prst="rect">
            <a:avLst/>
          </a:prstGeom>
        </p:spPr>
      </p:pic>
      <p:sp>
        <p:nvSpPr>
          <p:cNvPr id="13" name="タイトル_小_1_3_1"/>
          <p:cNvSpPr txBox="1">
            <a:spLocks noChangeAspect="1"/>
          </p:cNvSpPr>
          <p:nvPr/>
        </p:nvSpPr>
        <p:spPr>
          <a:xfrm>
            <a:off x="381000" y="5423531"/>
            <a:ext cx="2339665" cy="266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積極的支援実施状況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4" name="タイトル_小_1_3_1"/>
          <p:cNvSpPr txBox="1">
            <a:spLocks noChangeAspect="1"/>
          </p:cNvSpPr>
          <p:nvPr/>
        </p:nvSpPr>
        <p:spPr>
          <a:xfrm>
            <a:off x="381000" y="755576"/>
            <a:ext cx="2339665" cy="2499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積極的支援実施状況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2" name="テキスト ボックス 21"/>
          <p:cNvSpPr txBox="1">
            <a:spLocks noChangeAspect="1"/>
          </p:cNvSpPr>
          <p:nvPr/>
        </p:nvSpPr>
        <p:spPr>
          <a:xfrm>
            <a:off x="369000" y="190500"/>
            <a:ext cx="6120000" cy="30097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支援レベル別の特定保健指導の実施状況等は以下の通りである。</a:t>
            </a:r>
            <a:r>
              <a:rPr lang="en-US" altLang="ja-JP" sz="1200" dirty="0">
                <a:latin typeface="ＭＳ 明朝" panose="02020609040205080304" pitchFamily="17" charset="-128"/>
                <a:ea typeface="ＭＳ 明朝" panose="02020609040205080304" pitchFamily="17" charset="-128"/>
              </a:rPr>
              <a:t> </a:t>
            </a: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89</a:t>
            </a:fld>
            <a:endParaRPr kumimoji="1" lang="ja-JP" altLang="en-US" dirty="0">
              <a:latin typeface="ＭＳ 明朝"/>
              <a:ea typeface="ＭＳ 明朝"/>
            </a:endParaRPr>
          </a:p>
        </p:txBody>
      </p:sp>
      <p:sp>
        <p:nvSpPr>
          <p:cNvPr id="14" name="テキスト ボックス 13"/>
          <p:cNvSpPr txBox="1">
            <a:spLocks noChangeAspect="1"/>
          </p:cNvSpPr>
          <p:nvPr/>
        </p:nvSpPr>
        <p:spPr>
          <a:xfrm>
            <a:off x="381000" y="8343899"/>
            <a:ext cx="3524486" cy="338554"/>
          </a:xfrm>
          <a:prstGeom prst="rect">
            <a:avLst/>
          </a:prstGeom>
          <a:noFill/>
        </p:spPr>
        <p:txBody>
          <a:bodyPr wrap="none" lIns="0" rIns="0" rtlCol="0">
            <a:spAutoFit/>
          </a:bodyPr>
          <a:lstStyle/>
          <a:p>
            <a:r>
              <a:rPr lang="ja-JP" altLang="en-US" sz="800" dirty="0">
                <a:latin typeface="ＭＳ 明朝" panose="02020609040205080304" pitchFamily="17" charset="-128"/>
                <a:ea typeface="ＭＳ 明朝" panose="02020609040205080304" pitchFamily="17" charset="-128"/>
              </a:rPr>
              <a:t>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15" name="テキスト ボックス 14"/>
          <p:cNvSpPr txBox="1">
            <a:spLocks noChangeAspect="1"/>
          </p:cNvSpPr>
          <p:nvPr/>
        </p:nvSpPr>
        <p:spPr>
          <a:xfrm>
            <a:off x="369000" y="4363761"/>
            <a:ext cx="4708981" cy="461665"/>
          </a:xfrm>
          <a:prstGeom prst="rect">
            <a:avLst/>
          </a:prstGeom>
          <a:noFill/>
        </p:spPr>
        <p:txBody>
          <a:bodyPr wrap="none" lIns="0" rIns="0" rtlCol="0">
            <a:spAutoFit/>
          </a:bodyPr>
          <a:lstStyle/>
          <a:p>
            <a:r>
              <a:rPr lang="ja-JP" altLang="en-US" sz="800" dirty="0">
                <a:latin typeface="ＭＳ 明朝" panose="02020609040205080304" pitchFamily="17" charset="-128"/>
                <a:ea typeface="ＭＳ 明朝" panose="02020609040205080304" pitchFamily="17" charset="-128"/>
              </a:rPr>
              <a:t>積極的支援対象者数、積極的支援利用者数、積極的支援実施者数、積極的支援実施率は法定報告値。</a:t>
            </a:r>
            <a:endParaRPr lang="en-US" altLang="ja-JP" sz="800" dirty="0">
              <a:latin typeface="ＭＳ 明朝" panose="02020609040205080304" pitchFamily="17" charset="-128"/>
              <a:ea typeface="ＭＳ 明朝" panose="02020609040205080304" pitchFamily="17" charset="-128"/>
            </a:endParaRPr>
          </a:p>
          <a:p>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積極的支援実施者数</a:t>
            </a: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積極的支援を終了</a:t>
            </a:r>
            <a:r>
              <a:rPr lang="ja-JP" altLang="en-US" sz="800" dirty="0">
                <a:latin typeface="ＭＳ 明朝" panose="02020609040205080304" pitchFamily="17" charset="-128"/>
                <a:ea typeface="ＭＳ 明朝" panose="02020609040205080304" pitchFamily="17" charset="-128"/>
              </a:rPr>
              <a:t>した人数</a:t>
            </a:r>
            <a:r>
              <a:rPr kumimoji="1" lang="ja-JP" altLang="en-US" sz="800" dirty="0">
                <a:latin typeface="ＭＳ 明朝" panose="02020609040205080304" pitchFamily="17" charset="-128"/>
                <a:ea typeface="ＭＳ 明朝" panose="02020609040205080304" pitchFamily="17" charset="-128"/>
              </a:rPr>
              <a:t>。</a:t>
            </a:r>
            <a:endParaRPr kumimoji="1" lang="en-US" altLang="ja-JP" sz="800" dirty="0">
              <a:latin typeface="ＭＳ 明朝" panose="02020609040205080304" pitchFamily="17" charset="-128"/>
              <a:ea typeface="ＭＳ 明朝" panose="02020609040205080304" pitchFamily="17" charset="-128"/>
            </a:endParaRPr>
          </a:p>
          <a:p>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積極的支援実施率</a:t>
            </a: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積極的支援対象</a:t>
            </a:r>
            <a:r>
              <a:rPr lang="ja-JP" altLang="en-US" sz="800" dirty="0">
                <a:latin typeface="ＭＳ 明朝" panose="02020609040205080304" pitchFamily="17" charset="-128"/>
                <a:ea typeface="ＭＳ 明朝" panose="02020609040205080304" pitchFamily="17" charset="-128"/>
              </a:rPr>
              <a:t>者</a:t>
            </a:r>
            <a:r>
              <a:rPr kumimoji="1" lang="ja-JP" altLang="en-US" sz="800" dirty="0">
                <a:latin typeface="ＭＳ 明朝" panose="02020609040205080304" pitchFamily="17" charset="-128"/>
                <a:ea typeface="ＭＳ 明朝" panose="02020609040205080304" pitchFamily="17" charset="-128"/>
              </a:rPr>
              <a:t>に対する積極的支援</a:t>
            </a:r>
            <a:r>
              <a:rPr lang="ja-JP" altLang="en-US" sz="800" dirty="0">
                <a:latin typeface="ＭＳ 明朝" panose="02020609040205080304" pitchFamily="17" charset="-128"/>
                <a:ea typeface="ＭＳ 明朝" panose="02020609040205080304" pitchFamily="17" charset="-128"/>
              </a:rPr>
              <a:t>実施</a:t>
            </a:r>
            <a:r>
              <a:rPr kumimoji="1" lang="ja-JP" altLang="en-US" sz="800" dirty="0">
                <a:latin typeface="ＭＳ 明朝" panose="02020609040205080304" pitchFamily="17" charset="-128"/>
                <a:ea typeface="ＭＳ 明朝" panose="02020609040205080304" pitchFamily="17" charset="-128"/>
              </a:rPr>
              <a:t>者の割合。</a:t>
            </a:r>
          </a:p>
        </p:txBody>
      </p:sp>
    </p:spTree>
    <p:extLst>
      <p:ext uri="{BB962C8B-B14F-4D97-AF65-F5344CB8AC3E}">
        <p14:creationId xmlns:p14="http://schemas.microsoft.com/office/powerpoint/2010/main" val="2196154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タイトル_小_1_3_1"/>
          <p:cNvSpPr txBox="1">
            <a:spLocks noChangeAspect="1"/>
          </p:cNvSpPr>
          <p:nvPr/>
        </p:nvSpPr>
        <p:spPr>
          <a:xfrm>
            <a:off x="381000" y="755576"/>
            <a:ext cx="2339665" cy="1845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動機付け支援実施状況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5" name="タイトル_小_1_3_1"/>
          <p:cNvSpPr txBox="1">
            <a:spLocks noChangeAspect="1"/>
          </p:cNvSpPr>
          <p:nvPr/>
        </p:nvSpPr>
        <p:spPr>
          <a:xfrm>
            <a:off x="381000" y="5391454"/>
            <a:ext cx="2339665" cy="266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動機付け支援実施状況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0"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90</a:t>
            </a:fld>
            <a:endParaRPr kumimoji="1" lang="ja-JP" altLang="en-US" dirty="0">
              <a:latin typeface="ＭＳ 明朝"/>
              <a:ea typeface="ＭＳ 明朝"/>
            </a:endParaRPr>
          </a:p>
        </p:txBody>
      </p:sp>
      <p:sp>
        <p:nvSpPr>
          <p:cNvPr id="13" name="テキスト ボックス 12"/>
          <p:cNvSpPr txBox="1">
            <a:spLocks noChangeAspect="1"/>
          </p:cNvSpPr>
          <p:nvPr/>
        </p:nvSpPr>
        <p:spPr>
          <a:xfrm>
            <a:off x="381000" y="4384805"/>
            <a:ext cx="5262979" cy="461665"/>
          </a:xfrm>
          <a:prstGeom prst="rect">
            <a:avLst/>
          </a:prstGeom>
          <a:noFill/>
        </p:spPr>
        <p:txBody>
          <a:bodyPr wrap="non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動機付け支援対象者数、動機付け支援利用者数、動機付け支援実施者数、動機付け支援実施率は法定報告値。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動機付け支援実施者数</a:t>
            </a:r>
            <a:r>
              <a:rPr kumimoji="1"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動機付け支援を終了した人数。</a:t>
            </a:r>
            <a:endParaRPr lang="en-US" altLang="ja-JP" sz="800" dirty="0">
              <a:latin typeface="ＭＳ 明朝" panose="02020609040205080304" pitchFamily="17" charset="-128"/>
              <a:ea typeface="ＭＳ 明朝" panose="02020609040205080304" pitchFamily="17" charset="-128"/>
            </a:endParaRPr>
          </a:p>
          <a:p>
            <a:r>
              <a:rPr kumimoji="1"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a:t>
            </a:r>
            <a:r>
              <a:rPr kumimoji="1" lang="ja-JP" altLang="en-US" sz="800" dirty="0">
                <a:latin typeface="ＭＳ 明朝" panose="02020609040205080304" pitchFamily="17" charset="-128"/>
                <a:ea typeface="ＭＳ 明朝" panose="02020609040205080304" pitchFamily="17" charset="-128"/>
              </a:rPr>
              <a:t>実施率</a:t>
            </a:r>
            <a:r>
              <a:rPr kumimoji="1"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a:t>
            </a:r>
            <a:r>
              <a:rPr kumimoji="1" lang="ja-JP" altLang="en-US" sz="800" dirty="0">
                <a:latin typeface="ＭＳ 明朝" panose="02020609040205080304" pitchFamily="17" charset="-128"/>
                <a:ea typeface="ＭＳ 明朝" panose="02020609040205080304" pitchFamily="17" charset="-128"/>
              </a:rPr>
              <a:t>支援対象</a:t>
            </a:r>
            <a:r>
              <a:rPr lang="ja-JP" altLang="en-US" sz="800" dirty="0">
                <a:latin typeface="ＭＳ 明朝" panose="02020609040205080304" pitchFamily="17" charset="-128"/>
                <a:ea typeface="ＭＳ 明朝" panose="02020609040205080304" pitchFamily="17" charset="-128"/>
              </a:rPr>
              <a:t>者</a:t>
            </a:r>
            <a:r>
              <a:rPr kumimoji="1" lang="ja-JP" altLang="en-US" sz="800" dirty="0">
                <a:latin typeface="ＭＳ 明朝" panose="02020609040205080304" pitchFamily="17" charset="-128"/>
                <a:ea typeface="ＭＳ 明朝" panose="02020609040205080304" pitchFamily="17" charset="-128"/>
              </a:rPr>
              <a:t>に対する動機付け支援</a:t>
            </a:r>
            <a:r>
              <a:rPr lang="ja-JP" altLang="en-US" sz="800" dirty="0">
                <a:latin typeface="ＭＳ 明朝" panose="02020609040205080304" pitchFamily="17" charset="-128"/>
                <a:ea typeface="ＭＳ 明朝" panose="02020609040205080304" pitchFamily="17" charset="-128"/>
              </a:rPr>
              <a:t>実施</a:t>
            </a:r>
            <a:r>
              <a:rPr kumimoji="1" lang="ja-JP" altLang="en-US" sz="800" dirty="0">
                <a:latin typeface="ＭＳ 明朝" panose="02020609040205080304" pitchFamily="17" charset="-128"/>
                <a:ea typeface="ＭＳ 明朝" panose="02020609040205080304" pitchFamily="17" charset="-128"/>
              </a:rPr>
              <a:t>者の割合。</a:t>
            </a:r>
          </a:p>
        </p:txBody>
      </p:sp>
      <p:sp>
        <p:nvSpPr>
          <p:cNvPr id="14" name="テキスト ボックス 13"/>
          <p:cNvSpPr txBox="1">
            <a:spLocks noChangeAspect="1"/>
          </p:cNvSpPr>
          <p:nvPr/>
        </p:nvSpPr>
        <p:spPr>
          <a:xfrm>
            <a:off x="381000" y="8343899"/>
            <a:ext cx="3795911" cy="338554"/>
          </a:xfrm>
          <a:prstGeom prst="rect">
            <a:avLst/>
          </a:prstGeom>
          <a:noFill/>
        </p:spPr>
        <p:txBody>
          <a:bodyPr wrap="non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kumimoji="1"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a:t>
            </a:r>
            <a:r>
              <a:rPr kumimoji="1" lang="ja-JP" altLang="en-US" sz="800" dirty="0">
                <a:latin typeface="ＭＳ 明朝" panose="02020609040205080304" pitchFamily="17" charset="-128"/>
                <a:ea typeface="ＭＳ 明朝" panose="02020609040205080304" pitchFamily="17" charset="-128"/>
              </a:rPr>
              <a:t>実施率</a:t>
            </a:r>
            <a:r>
              <a:rPr kumimoji="1"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a:t>
            </a:r>
            <a:r>
              <a:rPr kumimoji="1" lang="ja-JP" altLang="en-US" sz="800" dirty="0">
                <a:latin typeface="ＭＳ 明朝" panose="02020609040205080304" pitchFamily="17" charset="-128"/>
                <a:ea typeface="ＭＳ 明朝" panose="02020609040205080304" pitchFamily="17" charset="-128"/>
              </a:rPr>
              <a:t>支援対象</a:t>
            </a:r>
            <a:r>
              <a:rPr lang="ja-JP" altLang="en-US" sz="800" dirty="0">
                <a:latin typeface="ＭＳ 明朝" panose="02020609040205080304" pitchFamily="17" charset="-128"/>
                <a:ea typeface="ＭＳ 明朝" panose="02020609040205080304" pitchFamily="17" charset="-128"/>
              </a:rPr>
              <a:t>者</a:t>
            </a:r>
            <a:r>
              <a:rPr kumimoji="1" lang="ja-JP" altLang="en-US" sz="800" dirty="0">
                <a:latin typeface="ＭＳ 明朝" panose="02020609040205080304" pitchFamily="17" charset="-128"/>
                <a:ea typeface="ＭＳ 明朝" panose="02020609040205080304" pitchFamily="17" charset="-128"/>
              </a:rPr>
              <a:t>に対する動機付け支援</a:t>
            </a:r>
            <a:r>
              <a:rPr lang="ja-JP" altLang="en-US" sz="800" dirty="0">
                <a:latin typeface="ＭＳ 明朝" panose="02020609040205080304" pitchFamily="17" charset="-128"/>
                <a:ea typeface="ＭＳ 明朝" panose="02020609040205080304" pitchFamily="17" charset="-128"/>
              </a:rPr>
              <a:t>実施</a:t>
            </a:r>
            <a:r>
              <a:rPr kumimoji="1" lang="ja-JP" altLang="en-US" sz="800" dirty="0">
                <a:latin typeface="ＭＳ 明朝" panose="02020609040205080304" pitchFamily="17" charset="-128"/>
                <a:ea typeface="ＭＳ 明朝" panose="02020609040205080304" pitchFamily="17" charset="-128"/>
              </a:rPr>
              <a:t>者の割合。</a:t>
            </a:r>
          </a:p>
        </p:txBody>
      </p:sp>
      <p:pic>
        <p:nvPicPr>
          <p:cNvPr id="11" name="図 10"/>
          <p:cNvPicPr>
            <a:picLocks noChangeAspect="1"/>
          </p:cNvPicPr>
          <p:nvPr/>
        </p:nvPicPr>
        <p:blipFill>
          <a:blip r:embed="rId2"/>
          <a:stretch>
            <a:fillRect/>
          </a:stretch>
        </p:blipFill>
        <p:spPr>
          <a:xfrm>
            <a:off x="369001" y="2759219"/>
            <a:ext cx="5272128" cy="1617497"/>
          </a:xfrm>
          <a:prstGeom prst="rect">
            <a:avLst/>
          </a:prstGeom>
        </p:spPr>
      </p:pic>
      <p:pic>
        <p:nvPicPr>
          <p:cNvPr id="12" name="図 11"/>
          <p:cNvPicPr>
            <a:picLocks noChangeAspect="1"/>
          </p:cNvPicPr>
          <p:nvPr/>
        </p:nvPicPr>
        <p:blipFill>
          <a:blip r:embed="rId3"/>
          <a:stretch>
            <a:fillRect/>
          </a:stretch>
        </p:blipFill>
        <p:spPr>
          <a:xfrm>
            <a:off x="369000" y="1000989"/>
            <a:ext cx="5272129" cy="1617498"/>
          </a:xfrm>
          <a:prstGeom prst="rect">
            <a:avLst/>
          </a:prstGeom>
        </p:spPr>
      </p:pic>
      <p:pic>
        <p:nvPicPr>
          <p:cNvPr id="15" name="図 14"/>
          <p:cNvPicPr>
            <a:picLocks noChangeAspect="1"/>
          </p:cNvPicPr>
          <p:nvPr/>
        </p:nvPicPr>
        <p:blipFill>
          <a:blip r:embed="rId4"/>
          <a:stretch>
            <a:fillRect/>
          </a:stretch>
        </p:blipFill>
        <p:spPr>
          <a:xfrm>
            <a:off x="381001" y="5672921"/>
            <a:ext cx="5668764" cy="2670978"/>
          </a:xfrm>
          <a:prstGeom prst="rect">
            <a:avLst/>
          </a:prstGeom>
        </p:spPr>
      </p:pic>
    </p:spTree>
    <p:extLst>
      <p:ext uri="{BB962C8B-B14F-4D97-AF65-F5344CB8AC3E}">
        <p14:creationId xmlns:p14="http://schemas.microsoft.com/office/powerpoint/2010/main" val="36297844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テキスト ボックス 30"/>
          <p:cNvSpPr txBox="1"/>
          <p:nvPr/>
        </p:nvSpPr>
        <p:spPr>
          <a:xfrm>
            <a:off x="369000" y="561818"/>
            <a:ext cx="6120000" cy="308960"/>
          </a:xfrm>
          <a:prstGeom prst="rect">
            <a:avLst/>
          </a:prstGeom>
          <a:noFill/>
          <a:ln>
            <a:noFill/>
          </a:ln>
        </p:spPr>
        <p:txBody>
          <a:bodyPr wrap="square" lIns="0" rIns="0" rtlCol="0">
            <a:noAutofit/>
          </a:bodyPr>
          <a:lstStyle/>
          <a:p>
            <a:pPr indent="1588">
              <a:lnSpc>
                <a:spcPct val="150000"/>
              </a:lnSpc>
            </a:pPr>
            <a:r>
              <a:rPr lang="ja-JP" altLang="en-US" sz="1200" dirty="0">
                <a:latin typeface="ＭＳ 明朝" panose="02020609040205080304" pitchFamily="17" charset="-128"/>
                <a:ea typeface="ＭＳ 明朝" panose="02020609040205080304" pitchFamily="17" charset="-128"/>
              </a:rPr>
              <a:t>　特定健康診査及び特定保健指導に係る、これまでの主な取り組みを以下に示す。</a:t>
            </a:r>
            <a:endParaRPr lang="en-US" altLang="ja-JP" sz="1200" dirty="0">
              <a:latin typeface="ＭＳ 明朝" panose="02020609040205080304" pitchFamily="17" charset="-128"/>
              <a:ea typeface="ＭＳ 明朝" panose="02020609040205080304" pitchFamily="17" charset="-128"/>
            </a:endParaRPr>
          </a:p>
        </p:txBody>
      </p:sp>
      <p:sp>
        <p:nvSpPr>
          <p:cNvPr id="18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91</a:t>
            </a:fld>
            <a:endParaRPr kumimoji="1" lang="ja-JP" altLang="en-US" dirty="0">
              <a:latin typeface="ＭＳ 明朝"/>
              <a:ea typeface="ＭＳ 明朝"/>
            </a:endParaRPr>
          </a:p>
        </p:txBody>
      </p:sp>
      <p:cxnSp>
        <p:nvCxnSpPr>
          <p:cNvPr id="7" name="直線コネクタ 6"/>
          <p:cNvCxnSpPr/>
          <p:nvPr/>
        </p:nvCxnSpPr>
        <p:spPr>
          <a:xfrm flipV="1">
            <a:off x="188640" y="418960"/>
            <a:ext cx="6361200" cy="0"/>
          </a:xfrm>
          <a:prstGeom prst="line">
            <a:avLst/>
          </a:prstGeom>
          <a:effectLst/>
        </p:spPr>
        <p:style>
          <a:lnRef idx="1">
            <a:schemeClr val="dk1"/>
          </a:lnRef>
          <a:fillRef idx="0">
            <a:schemeClr val="dk1"/>
          </a:fillRef>
          <a:effectRef idx="0">
            <a:schemeClr val="dk1"/>
          </a:effectRef>
          <a:fontRef idx="minor">
            <a:schemeClr val="tx1"/>
          </a:fontRef>
        </p:style>
      </p:cxnSp>
      <p:sp>
        <p:nvSpPr>
          <p:cNvPr id="8" name="テキスト ボックス 7"/>
          <p:cNvSpPr txBox="1">
            <a:spLocks noChangeAspect="1"/>
          </p:cNvSpPr>
          <p:nvPr/>
        </p:nvSpPr>
        <p:spPr>
          <a:xfrm>
            <a:off x="251840" y="107504"/>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3.</a:t>
            </a:r>
            <a:r>
              <a:rPr lang="ja-JP" altLang="en-US" sz="1600" b="1" dirty="0">
                <a:latin typeface="ＭＳ 明朝"/>
                <a:ea typeface="ＭＳ 明朝"/>
              </a:rPr>
              <a:t>特定健康診査及び特定保健指導に係る主な取り組み</a:t>
            </a:r>
          </a:p>
        </p:txBody>
      </p:sp>
      <p:graphicFrame>
        <p:nvGraphicFramePr>
          <p:cNvPr id="9" name="表 8"/>
          <p:cNvGraphicFramePr>
            <a:graphicFrameLocks noGrp="1"/>
          </p:cNvGraphicFramePr>
          <p:nvPr>
            <p:extLst>
              <p:ext uri="{D42A27DB-BD31-4B8C-83A1-F6EECF244321}">
                <p14:modId xmlns:p14="http://schemas.microsoft.com/office/powerpoint/2010/main" val="1552400919"/>
              </p:ext>
            </p:extLst>
          </p:nvPr>
        </p:nvGraphicFramePr>
        <p:xfrm>
          <a:off x="405320" y="5363840"/>
          <a:ext cx="5904000" cy="2232000"/>
        </p:xfrm>
        <a:graphic>
          <a:graphicData uri="http://schemas.openxmlformats.org/drawingml/2006/table">
            <a:tbl>
              <a:tblPr/>
              <a:tblGrid>
                <a:gridCol w="468474">
                  <a:extLst>
                    <a:ext uri="{9D8B030D-6E8A-4147-A177-3AD203B41FA5}">
                      <a16:colId xmlns:a16="http://schemas.microsoft.com/office/drawing/2014/main" val="383943915"/>
                    </a:ext>
                  </a:extLst>
                </a:gridCol>
                <a:gridCol w="864096">
                  <a:extLst>
                    <a:ext uri="{9D8B030D-6E8A-4147-A177-3AD203B41FA5}">
                      <a16:colId xmlns:a16="http://schemas.microsoft.com/office/drawing/2014/main" val="3348230647"/>
                    </a:ext>
                  </a:extLst>
                </a:gridCol>
                <a:gridCol w="1080120">
                  <a:extLst>
                    <a:ext uri="{9D8B030D-6E8A-4147-A177-3AD203B41FA5}">
                      <a16:colId xmlns:a16="http://schemas.microsoft.com/office/drawing/2014/main" val="3408790386"/>
                    </a:ext>
                  </a:extLst>
                </a:gridCol>
                <a:gridCol w="1620180">
                  <a:extLst>
                    <a:ext uri="{9D8B030D-6E8A-4147-A177-3AD203B41FA5}">
                      <a16:colId xmlns:a16="http://schemas.microsoft.com/office/drawing/2014/main" val="2590121362"/>
                    </a:ext>
                  </a:extLst>
                </a:gridCol>
                <a:gridCol w="1871130">
                  <a:extLst>
                    <a:ext uri="{9D8B030D-6E8A-4147-A177-3AD203B41FA5}">
                      <a16:colId xmlns:a16="http://schemas.microsoft.com/office/drawing/2014/main" val="20004"/>
                    </a:ext>
                  </a:extLst>
                </a:gridCol>
              </a:tblGrid>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実施</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取り組み</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目的</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概要</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実施状況</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588376"/>
                  </a:ext>
                </a:extLst>
              </a:tr>
              <a:tr h="90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特定保健指導利用勧奨</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特定保健指導実施率の向上</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a:solidFill>
                            <a:schemeClr val="tx1"/>
                          </a:solidFill>
                          <a:effectLst/>
                          <a:latin typeface="ＭＳ 明朝" panose="02020609040205080304" pitchFamily="17" charset="-128"/>
                          <a:ea typeface="ＭＳ 明朝" panose="02020609040205080304" pitchFamily="17" charset="-128"/>
                        </a:rPr>
                        <a:t>特定保健指導を受けていない者を対象者とし個別に案内を送付するとともに、電話による利用勧奨を行う。</a:t>
                      </a: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対象者</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人に実施</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特定保健指導運動教室開催</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利用者の生活習慣の改善</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国保被保険者と利用者に対して運動教室を開催し生活習慣につながる運動を行う。</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参加者人数</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人</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正方形/長方形 9"/>
          <p:cNvSpPr/>
          <p:nvPr/>
        </p:nvSpPr>
        <p:spPr>
          <a:xfrm>
            <a:off x="381600" y="1043608"/>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a:ea typeface="ＭＳ 明朝"/>
              </a:rPr>
              <a:t>【</a:t>
            </a:r>
            <a:r>
              <a:rPr lang="ja-JP" altLang="en-US" sz="1200" dirty="0">
                <a:solidFill>
                  <a:schemeClr val="tx1"/>
                </a:solidFill>
                <a:latin typeface="ＭＳ 明朝"/>
                <a:ea typeface="ＭＳ 明朝"/>
              </a:rPr>
              <a:t>特定健康診査</a:t>
            </a:r>
            <a:r>
              <a:rPr lang="en-US" altLang="ja-JP" sz="1200" dirty="0">
                <a:solidFill>
                  <a:schemeClr val="tx1"/>
                </a:solidFill>
                <a:latin typeface="ＭＳ 明朝"/>
                <a:ea typeface="ＭＳ 明朝"/>
              </a:rPr>
              <a:t>】</a:t>
            </a:r>
            <a:endParaRPr lang="ja-JP" altLang="en-US" sz="1200" dirty="0">
              <a:solidFill>
                <a:schemeClr val="tx1"/>
              </a:solidFill>
              <a:latin typeface="ＭＳ 明朝"/>
              <a:ea typeface="ＭＳ 明朝"/>
            </a:endParaRPr>
          </a:p>
        </p:txBody>
      </p:sp>
      <p:sp>
        <p:nvSpPr>
          <p:cNvPr id="11" name="正方形/長方形 10"/>
          <p:cNvSpPr/>
          <p:nvPr/>
        </p:nvSpPr>
        <p:spPr>
          <a:xfrm>
            <a:off x="405344" y="5004048"/>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a:ea typeface="ＭＳ 明朝"/>
              </a:rPr>
              <a:t>【</a:t>
            </a:r>
            <a:r>
              <a:rPr lang="ja-JP" altLang="en-US" sz="1200" dirty="0">
                <a:solidFill>
                  <a:schemeClr val="tx1"/>
                </a:solidFill>
                <a:latin typeface="ＭＳ 明朝"/>
                <a:ea typeface="ＭＳ 明朝"/>
              </a:rPr>
              <a:t>特定保健指導</a:t>
            </a:r>
            <a:r>
              <a:rPr lang="en-US" altLang="ja-JP" sz="1200" dirty="0">
                <a:solidFill>
                  <a:schemeClr val="tx1"/>
                </a:solidFill>
                <a:latin typeface="ＭＳ 明朝"/>
                <a:ea typeface="ＭＳ 明朝"/>
              </a:rPr>
              <a:t>】</a:t>
            </a:r>
            <a:endParaRPr lang="ja-JP" altLang="en-US" sz="1200" dirty="0">
              <a:solidFill>
                <a:schemeClr val="tx1"/>
              </a:solidFill>
              <a:latin typeface="ＭＳ 明朝"/>
              <a:ea typeface="ＭＳ 明朝"/>
            </a:endParaRPr>
          </a:p>
        </p:txBody>
      </p:sp>
      <p:graphicFrame>
        <p:nvGraphicFramePr>
          <p:cNvPr id="12" name="表 11"/>
          <p:cNvGraphicFramePr>
            <a:graphicFrameLocks noGrp="1"/>
          </p:cNvGraphicFramePr>
          <p:nvPr>
            <p:extLst>
              <p:ext uri="{D42A27DB-BD31-4B8C-83A1-F6EECF244321}">
                <p14:modId xmlns:p14="http://schemas.microsoft.com/office/powerpoint/2010/main" val="459671628"/>
              </p:ext>
            </p:extLst>
          </p:nvPr>
        </p:nvGraphicFramePr>
        <p:xfrm>
          <a:off x="370800" y="1403648"/>
          <a:ext cx="5904000" cy="3132000"/>
        </p:xfrm>
        <a:graphic>
          <a:graphicData uri="http://schemas.openxmlformats.org/drawingml/2006/table">
            <a:tbl>
              <a:tblPr/>
              <a:tblGrid>
                <a:gridCol w="468474">
                  <a:extLst>
                    <a:ext uri="{9D8B030D-6E8A-4147-A177-3AD203B41FA5}">
                      <a16:colId xmlns:a16="http://schemas.microsoft.com/office/drawing/2014/main" val="383943915"/>
                    </a:ext>
                  </a:extLst>
                </a:gridCol>
                <a:gridCol w="864096">
                  <a:extLst>
                    <a:ext uri="{9D8B030D-6E8A-4147-A177-3AD203B41FA5}">
                      <a16:colId xmlns:a16="http://schemas.microsoft.com/office/drawing/2014/main" val="3348230647"/>
                    </a:ext>
                  </a:extLst>
                </a:gridCol>
                <a:gridCol w="1080120">
                  <a:extLst>
                    <a:ext uri="{9D8B030D-6E8A-4147-A177-3AD203B41FA5}">
                      <a16:colId xmlns:a16="http://schemas.microsoft.com/office/drawing/2014/main" val="3408790386"/>
                    </a:ext>
                  </a:extLst>
                </a:gridCol>
                <a:gridCol w="1620180">
                  <a:extLst>
                    <a:ext uri="{9D8B030D-6E8A-4147-A177-3AD203B41FA5}">
                      <a16:colId xmlns:a16="http://schemas.microsoft.com/office/drawing/2014/main" val="2590121362"/>
                    </a:ext>
                  </a:extLst>
                </a:gridCol>
                <a:gridCol w="1871130">
                  <a:extLst>
                    <a:ext uri="{9D8B030D-6E8A-4147-A177-3AD203B41FA5}">
                      <a16:colId xmlns:a16="http://schemas.microsoft.com/office/drawing/2014/main" val="20004"/>
                    </a:ext>
                  </a:extLst>
                </a:gridCol>
              </a:tblGrid>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実施</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取り組み</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目的</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概要</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実施状況</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588376"/>
                  </a:ext>
                </a:extLst>
              </a:tr>
              <a:tr h="90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広報・ホームページへの掲載</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特定健康診査の周知</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特定健康診査の重要性を知ってもらうために、市の広報紙やホームページ等の媒体を利用する。</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広報誌</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広報よしおか</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に掲載</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月号</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p>
                    <a:p>
                      <a:pPr algn="l" rtl="0" fontAlgn="ct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90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休日健診の導入</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特定健康診査の受診体制充実</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平日に受診が困難な対象者に、休日の健診日を設ける。</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休日健診</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回実施</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r h="90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28</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特定健康診査受診勧奨</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特定健康診査の受診率向上</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dirty="0">
                          <a:solidFill>
                            <a:schemeClr val="tx1"/>
                          </a:solidFill>
                          <a:latin typeface="ＭＳ 明朝" panose="02020609040205080304" pitchFamily="17" charset="-128"/>
                          <a:ea typeface="ＭＳ 明朝" panose="02020609040205080304" pitchFamily="17" charset="-128"/>
                        </a:rPr>
                        <a:t>特定健康診査を受けていない者を対象者とし特定健康診査の受診を促す</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通知書</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2,683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通送付</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46800" marB="468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33755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600" y="3033392"/>
            <a:ext cx="6081748" cy="871884"/>
          </a:xfrm>
          <a:prstGeom prst="rect">
            <a:avLst/>
          </a:prstGeom>
        </p:spPr>
      </p:pic>
      <p:pic>
        <p:nvPicPr>
          <p:cNvPr id="2" name="図 1"/>
          <p:cNvPicPr>
            <a:picLocks noChangeAspect="1"/>
          </p:cNvPicPr>
          <p:nvPr/>
        </p:nvPicPr>
        <p:blipFill>
          <a:blip r:embed="rId3"/>
          <a:stretch>
            <a:fillRect/>
          </a:stretch>
        </p:blipFill>
        <p:spPr>
          <a:xfrm>
            <a:off x="381601" y="1989663"/>
            <a:ext cx="5098046" cy="873541"/>
          </a:xfrm>
          <a:prstGeom prst="rect">
            <a:avLst/>
          </a:prstGeom>
        </p:spPr>
      </p:pic>
      <p:sp>
        <p:nvSpPr>
          <p:cNvPr id="19" name="Rectangle 1"/>
          <p:cNvSpPr>
            <a:spLocks noChangeArrowheads="1"/>
          </p:cNvSpPr>
          <p:nvPr/>
        </p:nvSpPr>
        <p:spPr bwMode="auto">
          <a:xfrm>
            <a:off x="368660" y="760517"/>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①</a:t>
            </a:r>
            <a:r>
              <a:rPr lang="zh-TW" altLang="en-US" sz="1300" dirty="0">
                <a:latin typeface="ＭＳ 明朝"/>
                <a:ea typeface="ＭＳ 明朝"/>
                <a:cs typeface="Times New Roman" pitchFamily="18" charset="0"/>
              </a:rPr>
              <a:t>有所見者割合</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rPr>
              <a:t>　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月健診分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における、特定健康診査受診者の有所見者割合は以下の通りである。</a:t>
            </a:r>
            <a:endParaRPr lang="en-US" altLang="ja-JP" sz="1200" dirty="0">
              <a:latin typeface="ＭＳ 明朝"/>
              <a:ea typeface="ＭＳ 明朝"/>
            </a:endParaRPr>
          </a:p>
        </p:txBody>
      </p:sp>
      <p:sp>
        <p:nvSpPr>
          <p:cNvPr id="27" name="テキスト ボックス 26"/>
          <p:cNvSpPr txBox="1">
            <a:spLocks noChangeAspect="1"/>
          </p:cNvSpPr>
          <p:nvPr/>
        </p:nvSpPr>
        <p:spPr>
          <a:xfrm>
            <a:off x="254000" y="467544"/>
            <a:ext cx="6858000" cy="307777"/>
          </a:xfrm>
          <a:prstGeom prst="rect">
            <a:avLst/>
          </a:prstGeom>
          <a:noFill/>
          <a:ln>
            <a:noFill/>
          </a:ln>
        </p:spPr>
        <p:txBody>
          <a:bodyPr wrap="square" lIns="0" rtlCol="0">
            <a:spAutoFit/>
          </a:bodyPr>
          <a:lstStyle/>
          <a:p>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特定健康診査結果の分析</a:t>
            </a:r>
            <a:endParaRPr lang="ja-JP" altLang="ja-JP" sz="1400" dirty="0">
              <a:latin typeface="ＭＳ 明朝" panose="02020609040205080304" pitchFamily="17" charset="-128"/>
              <a:ea typeface="ＭＳ 明朝" panose="02020609040205080304" pitchFamily="17" charset="-128"/>
            </a:endParaRPr>
          </a:p>
        </p:txBody>
      </p:sp>
      <p:sp>
        <p:nvSpPr>
          <p:cNvPr id="21"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92</a:t>
            </a:fld>
            <a:endParaRPr kumimoji="1" lang="ja-JP" altLang="en-US" dirty="0">
              <a:latin typeface="ＭＳ 明朝"/>
              <a:ea typeface="ＭＳ 明朝"/>
            </a:endParaRPr>
          </a:p>
        </p:txBody>
      </p:sp>
      <p:sp>
        <p:nvSpPr>
          <p:cNvPr id="37" name="テキスト ボックス 36"/>
          <p:cNvSpPr txBox="1">
            <a:spLocks noChangeAspect="1"/>
          </p:cNvSpPr>
          <p:nvPr/>
        </p:nvSpPr>
        <p:spPr>
          <a:xfrm>
            <a:off x="381600" y="1680491"/>
            <a:ext cx="2942804" cy="369332"/>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有所見者割合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38" name="テキスト ボックス 37"/>
          <p:cNvSpPr txBox="1">
            <a:spLocks noChangeAspect="1"/>
          </p:cNvSpPr>
          <p:nvPr/>
        </p:nvSpPr>
        <p:spPr>
          <a:xfrm>
            <a:off x="381600" y="4084657"/>
            <a:ext cx="2942804" cy="326051"/>
          </a:xfrm>
          <a:prstGeom prst="rect">
            <a:avLst/>
          </a:prstGeom>
          <a:noFill/>
          <a:ln>
            <a:noFill/>
          </a:ln>
        </p:spPr>
        <p:txBody>
          <a:bodyPr wrap="square" lIns="0" rIns="0" rtlCol="0">
            <a:spAutoFit/>
          </a:bodyPr>
          <a:lstStyle/>
          <a:p>
            <a:pPr>
              <a:lnSpc>
                <a:spcPct val="150000"/>
              </a:lnSpc>
              <a:spcBef>
                <a:spcPct val="0"/>
              </a:spcBef>
              <a:defRPr/>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有所見者割合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5" name="注釈文章 18"/>
          <p:cNvSpPr txBox="1">
            <a:spLocks noChangeAspect="1"/>
          </p:cNvSpPr>
          <p:nvPr/>
        </p:nvSpPr>
        <p:spPr>
          <a:xfrm>
            <a:off x="381600" y="7100229"/>
            <a:ext cx="6113707" cy="1446550"/>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有所見者数･･･保健指導判定値を超えている人数。</a:t>
            </a:r>
            <a:endParaRPr lang="en-US" altLang="ja-JP" sz="800" dirty="0">
              <a:latin typeface="ＭＳ 明朝"/>
              <a:ea typeface="ＭＳ 明朝"/>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有所見者割合･･･健診検査値が記録されている人のうち、保健指導判定値を超えている人の割合。</a:t>
            </a:r>
            <a:endParaRPr lang="en-US" altLang="ja-JP" sz="800" dirty="0">
              <a:latin typeface="ＭＳ 明朝"/>
              <a:ea typeface="ＭＳ 明朝"/>
            </a:endParaRPr>
          </a:p>
          <a:p>
            <a:r>
              <a:rPr lang="ja-JP" altLang="en-US" sz="800" dirty="0">
                <a:solidFill>
                  <a:srgbClr val="000000"/>
                </a:solidFill>
                <a:latin typeface="ＭＳ 明朝" panose="02020609040205080304" pitchFamily="17" charset="-128"/>
                <a:ea typeface="ＭＳ 明朝" panose="02020609040205080304" pitchFamily="17" charset="-128"/>
              </a:rPr>
              <a:t>　保健指導判定値</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　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収縮期血圧:130mmHg以上、　拡張期血圧:85mmHg以上、</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中性脂肪:150mg/dl以上、　HDLコレステロール：39mg/dl以下、　LDLコレステロール:120mg/dl以上、　</a:t>
            </a:r>
            <a:r>
              <a:rPr lang="ja-JP" altLang="en-US" sz="800" dirty="0">
                <a:solidFill>
                  <a:srgbClr val="000000"/>
                </a:solidFill>
                <a:latin typeface="ＭＳ 明朝" panose="02020609040205080304" pitchFamily="17" charset="-128"/>
                <a:ea typeface="ＭＳ 明朝" panose="02020609040205080304" pitchFamily="17" charset="-128"/>
              </a:rPr>
              <a:t>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　</a:t>
            </a:r>
            <a:r>
              <a:rPr lang="en-US" altLang="ja-JP" sz="800" dirty="0">
                <a:solidFill>
                  <a:srgbClr val="000000"/>
                </a:solidFill>
                <a:latin typeface="ＭＳ 明朝" panose="02020609040205080304" pitchFamily="17" charset="-128"/>
                <a:ea typeface="ＭＳ 明朝" panose="02020609040205080304" pitchFamily="17" charset="-128"/>
              </a:rPr>
              <a:t>HbA1c:5.6%</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a:p>
            <a:pPr fontAlgn="base" hangingPunct="0">
              <a:spcBef>
                <a:spcPct val="0"/>
              </a:spcBef>
              <a:spcAft>
                <a:spcPct val="0"/>
              </a:spcAft>
            </a:pPr>
            <a:endParaRPr lang="en-US" altLang="ja-JP" sz="800" dirty="0">
              <a:latin typeface="ＭＳ 明朝" panose="02020609040205080304" pitchFamily="17" charset="-128"/>
              <a:ea typeface="ＭＳ 明朝" panose="02020609040205080304" pitchFamily="17" charset="-128"/>
            </a:endParaRPr>
          </a:p>
        </p:txBody>
      </p:sp>
      <p:cxnSp>
        <p:nvCxnSpPr>
          <p:cNvPr id="12" name="直線コネクタ 11"/>
          <p:cNvCxnSpPr/>
          <p:nvPr/>
        </p:nvCxnSpPr>
        <p:spPr>
          <a:xfrm flipV="1">
            <a:off x="188640" y="418960"/>
            <a:ext cx="6361200" cy="0"/>
          </a:xfrm>
          <a:prstGeom prst="line">
            <a:avLst/>
          </a:prstGeom>
          <a:effectLst/>
        </p:spPr>
        <p:style>
          <a:lnRef idx="1">
            <a:schemeClr val="dk1"/>
          </a:lnRef>
          <a:fillRef idx="0">
            <a:schemeClr val="dk1"/>
          </a:fillRef>
          <a:effectRef idx="0">
            <a:schemeClr val="dk1"/>
          </a:effectRef>
          <a:fontRef idx="minor">
            <a:schemeClr val="tx1"/>
          </a:fontRef>
        </p:style>
      </p:cxnSp>
      <p:sp>
        <p:nvSpPr>
          <p:cNvPr id="13" name="テキスト ボックス 12"/>
          <p:cNvSpPr txBox="1">
            <a:spLocks noChangeAspect="1"/>
          </p:cNvSpPr>
          <p:nvPr/>
        </p:nvSpPr>
        <p:spPr>
          <a:xfrm>
            <a:off x="251840" y="107504"/>
            <a:ext cx="6120000"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4.</a:t>
            </a:r>
            <a:r>
              <a:rPr lang="ja-JP" altLang="en-US" sz="1600" b="1" dirty="0">
                <a:latin typeface="ＭＳ 明朝"/>
                <a:ea typeface="ＭＳ 明朝"/>
              </a:rPr>
              <a:t>特定健康診査及び特定保健指導に係る分析結果</a:t>
            </a:r>
          </a:p>
        </p:txBody>
      </p:sp>
      <p:pic>
        <p:nvPicPr>
          <p:cNvPr id="14" name="図 13">
            <a:extLst>
              <a:ext uri="{FF2B5EF4-FFF2-40B4-BE49-F238E27FC236}">
                <a16:creationId xmlns:a16="http://schemas.microsoft.com/office/drawing/2014/main" id="{3B986F0D-E540-429B-A781-878454BA8F31}"/>
              </a:ext>
            </a:extLst>
          </p:cNvPr>
          <p:cNvPicPr>
            <a:picLocks noChangeAspect="1"/>
          </p:cNvPicPr>
          <p:nvPr/>
        </p:nvPicPr>
        <p:blipFill>
          <a:blip r:embed="rId4"/>
          <a:stretch>
            <a:fillRect/>
          </a:stretch>
        </p:blipFill>
        <p:spPr>
          <a:xfrm>
            <a:off x="390404" y="4381642"/>
            <a:ext cx="5868000" cy="2726063"/>
          </a:xfrm>
          <a:prstGeom prst="rect">
            <a:avLst/>
          </a:prstGeom>
        </p:spPr>
      </p:pic>
    </p:spTree>
    <p:extLst>
      <p:ext uri="{BB962C8B-B14F-4D97-AF65-F5344CB8AC3E}">
        <p14:creationId xmlns:p14="http://schemas.microsoft.com/office/powerpoint/2010/main" val="2268646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1173945"/>
            <a:ext cx="4353000" cy="5511618"/>
          </a:xfrm>
          <a:prstGeom prst="rect">
            <a:avLst/>
          </a:prstGeom>
        </p:spPr>
      </p:pic>
      <p:sp>
        <p:nvSpPr>
          <p:cNvPr id="7" name="テキスト ボックス 6"/>
          <p:cNvSpPr txBox="1">
            <a:spLocks noChangeAspect="1"/>
          </p:cNvSpPr>
          <p:nvPr/>
        </p:nvSpPr>
        <p:spPr>
          <a:xfrm>
            <a:off x="369000" y="190500"/>
            <a:ext cx="6120000" cy="1189411"/>
          </a:xfrm>
          <a:prstGeom prst="rect">
            <a:avLst/>
          </a:prstGeom>
          <a:noFill/>
          <a:ln>
            <a:noFill/>
          </a:ln>
        </p:spPr>
        <p:txBody>
          <a:bodyPr wrap="square" lIns="0" rIns="0" rtlCol="0">
            <a:noAutofit/>
          </a:bodyPr>
          <a:lstStyle/>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平成</a:t>
            </a:r>
            <a:r>
              <a:rPr kumimoji="0" lang="en-US" altLang="ja-JP" sz="1200" kern="0" dirty="0">
                <a:solidFill>
                  <a:prstClr val="black"/>
                </a:solidFill>
                <a:latin typeface="ＭＳ 明朝" panose="02020609040205080304" pitchFamily="17" charset="-128"/>
                <a:ea typeface="ＭＳ 明朝" panose="02020609040205080304" pitchFamily="17" charset="-128"/>
              </a:rPr>
              <a:t>26</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年度から平成</a:t>
            </a:r>
            <a:r>
              <a:rPr kumimoji="0" lang="en-US" altLang="ja-JP" sz="1200" kern="0" dirty="0">
                <a:solidFill>
                  <a:prstClr val="black"/>
                </a:solidFill>
                <a:latin typeface="ＭＳ 明朝" panose="02020609040205080304" pitchFamily="17" charset="-128"/>
                <a:ea typeface="ＭＳ 明朝" panose="02020609040205080304" pitchFamily="17" charset="-128"/>
              </a:rPr>
              <a:t>28</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年度における、特定健康診査受診者の有所見者割合を年度別に示す。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93</a:t>
            </a:fld>
            <a:endParaRPr kumimoji="1" lang="ja-JP" altLang="en-US" dirty="0">
              <a:latin typeface="ＭＳ 明朝"/>
              <a:ea typeface="ＭＳ 明朝"/>
            </a:endParaRPr>
          </a:p>
        </p:txBody>
      </p:sp>
      <p:sp>
        <p:nvSpPr>
          <p:cNvPr id="9" name="注釈文章 18"/>
          <p:cNvSpPr txBox="1">
            <a:spLocks noChangeAspect="1"/>
          </p:cNvSpPr>
          <p:nvPr/>
        </p:nvSpPr>
        <p:spPr>
          <a:xfrm>
            <a:off x="381600" y="6676733"/>
            <a:ext cx="6113707" cy="1323439"/>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a:ea typeface="ＭＳ 明朝"/>
              </a:rPr>
              <a:t>※</a:t>
            </a:r>
            <a:r>
              <a:rPr lang="ja-JP" altLang="en-US" sz="800" dirty="0">
                <a:latin typeface="ＭＳ 明朝"/>
                <a:ea typeface="ＭＳ 明朝"/>
              </a:rPr>
              <a:t>対象者数</a:t>
            </a:r>
            <a:r>
              <a:rPr lang="en-US" altLang="ja-JP" sz="800" dirty="0">
                <a:latin typeface="ＭＳ 明朝"/>
                <a:ea typeface="ＭＳ 明朝"/>
              </a:rPr>
              <a:t>…</a:t>
            </a:r>
            <a:r>
              <a:rPr lang="ja-JP" altLang="en-US" sz="800" dirty="0">
                <a:latin typeface="ＭＳ 明朝"/>
                <a:ea typeface="ＭＳ 明朝"/>
              </a:rPr>
              <a:t>健診検査値が記録されている人数。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有所見者数</a:t>
            </a:r>
            <a:r>
              <a:rPr lang="en-US" altLang="ja-JP" sz="800" dirty="0">
                <a:latin typeface="ＭＳ 明朝"/>
                <a:ea typeface="ＭＳ 明朝"/>
              </a:rPr>
              <a:t>…</a:t>
            </a:r>
            <a:r>
              <a:rPr lang="ja-JP" altLang="en-US" sz="800" dirty="0">
                <a:latin typeface="ＭＳ 明朝"/>
                <a:ea typeface="ＭＳ 明朝"/>
              </a:rPr>
              <a:t>保健指導判定値を超えている人数。</a:t>
            </a:r>
            <a:endParaRPr lang="en-US" altLang="ja-JP" sz="800" dirty="0">
              <a:latin typeface="ＭＳ 明朝"/>
              <a:ea typeface="ＭＳ 明朝"/>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健診検査値が記録されている人のうち、保健指導判定値を超えている人の割合。</a:t>
            </a:r>
            <a:endParaRPr lang="en-US" altLang="ja-JP" sz="800" dirty="0">
              <a:latin typeface="ＭＳ 明朝"/>
              <a:ea typeface="ＭＳ 明朝"/>
            </a:endParaRPr>
          </a:p>
          <a:p>
            <a:r>
              <a:rPr lang="ja-JP" altLang="en-US" sz="800" dirty="0">
                <a:solidFill>
                  <a:srgbClr val="000000"/>
                </a:solidFill>
                <a:latin typeface="ＭＳ 明朝" panose="02020609040205080304" pitchFamily="17" charset="-128"/>
                <a:ea typeface="ＭＳ 明朝" panose="02020609040205080304" pitchFamily="17" charset="-128"/>
              </a:rPr>
              <a:t>　保健指導判定値</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　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収縮期血圧:130mmHg以上、　拡張期血圧:85mmHg以上、</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中性脂肪:150mg/dl以上、　HDLコレステロール：39mg/dl以下、　LDLコレステロール:120mg/dl以上、　</a:t>
            </a:r>
            <a:r>
              <a:rPr lang="ja-JP" altLang="en-US" sz="800" dirty="0">
                <a:solidFill>
                  <a:srgbClr val="000000"/>
                </a:solidFill>
                <a:latin typeface="ＭＳ 明朝" panose="02020609040205080304" pitchFamily="17" charset="-128"/>
                <a:ea typeface="ＭＳ 明朝" panose="02020609040205080304" pitchFamily="17" charset="-128"/>
              </a:rPr>
              <a:t>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　</a:t>
            </a:r>
            <a:r>
              <a:rPr lang="en-US" altLang="ja-JP" sz="800" dirty="0">
                <a:solidFill>
                  <a:srgbClr val="000000"/>
                </a:solidFill>
                <a:latin typeface="ＭＳ 明朝" panose="02020609040205080304" pitchFamily="17" charset="-128"/>
                <a:ea typeface="ＭＳ 明朝" panose="02020609040205080304" pitchFamily="17" charset="-128"/>
              </a:rPr>
              <a:t>HbA1c:5.6%</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p:txBody>
      </p:sp>
      <p:sp>
        <p:nvSpPr>
          <p:cNvPr id="11" name="Rectangle 5"/>
          <p:cNvSpPr>
            <a:spLocks noChangeAspect="1" noChangeArrowheads="1"/>
          </p:cNvSpPr>
          <p:nvPr/>
        </p:nvSpPr>
        <p:spPr bwMode="auto">
          <a:xfrm>
            <a:off x="381000" y="902718"/>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a:t>
            </a:r>
            <a:r>
              <a:rPr lang="zh-TW" altLang="en-US" sz="1200" dirty="0">
                <a:latin typeface="ＭＳ 明朝" panose="02020609040205080304" pitchFamily="17" charset="-128"/>
                <a:ea typeface="ＭＳ 明朝" panose="02020609040205080304" pitchFamily="17" charset="-128"/>
              </a:rPr>
              <a:t>有所見者割合</a:t>
            </a:r>
            <a:endParaRPr lang="en-US" altLang="zh-TW"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800862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a:spLocks noChangeAspect="1" noChangeArrowheads="1"/>
          </p:cNvSpPr>
          <p:nvPr/>
        </p:nvSpPr>
        <p:spPr bwMode="auto">
          <a:xfrm>
            <a:off x="381600" y="902718"/>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a:t>
            </a:r>
            <a:r>
              <a:rPr lang="zh-TW" altLang="en-US" sz="1200" dirty="0">
                <a:latin typeface="ＭＳ 明朝" panose="02020609040205080304" pitchFamily="17" charset="-128"/>
                <a:ea typeface="ＭＳ 明朝" panose="02020609040205080304" pitchFamily="17" charset="-128"/>
              </a:rPr>
              <a:t>有所見者割合</a:t>
            </a:r>
            <a:endParaRPr lang="en-US" altLang="zh-TW" sz="1200" dirty="0">
              <a:latin typeface="ＭＳ 明朝" panose="02020609040205080304" pitchFamily="17" charset="-128"/>
              <a:ea typeface="ＭＳ 明朝" panose="02020609040205080304" pitchFamily="17"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94</a:t>
            </a:fld>
            <a:endParaRPr kumimoji="1" lang="ja-JP" altLang="en-US" dirty="0">
              <a:latin typeface="ＭＳ 明朝"/>
              <a:ea typeface="ＭＳ 明朝"/>
            </a:endParaRPr>
          </a:p>
        </p:txBody>
      </p:sp>
      <p:sp>
        <p:nvSpPr>
          <p:cNvPr id="7" name="注釈文章 18"/>
          <p:cNvSpPr txBox="1">
            <a:spLocks noChangeAspect="1"/>
          </p:cNvSpPr>
          <p:nvPr/>
        </p:nvSpPr>
        <p:spPr>
          <a:xfrm>
            <a:off x="381599" y="3893991"/>
            <a:ext cx="6113707" cy="1200329"/>
          </a:xfrm>
          <a:prstGeom prst="rect">
            <a:avLst/>
          </a:prstGeom>
          <a:noFill/>
          <a:ln>
            <a:noFill/>
          </a:ln>
        </p:spPr>
        <p:txBody>
          <a:bodyPr wrap="square" lIns="0" rtlCol="0">
            <a:spAutoFit/>
          </a:bodyPr>
          <a:lstStyle/>
          <a:p>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データ化範囲</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分析対象</a:t>
            </a:r>
            <a:r>
              <a:rPr kumimoji="0" lang="en-US" altLang="ja-JP" sz="800"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800" b="1" kern="0" dirty="0">
                <a:solidFill>
                  <a:sysClr val="windowText" lastClr="000000"/>
                </a:solidFill>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panose="02020609040205080304" pitchFamily="17" charset="-128"/>
                <a:ea typeface="ＭＳ 明朝" panose="02020609040205080304" pitchFamily="17" charset="-128"/>
              </a:rPr>
              <a:t>資格確認日</a:t>
            </a:r>
            <a:r>
              <a:rPr lang="en-US" altLang="ja-JP" sz="800" b="1" dirty="0">
                <a:latin typeface="ＭＳ 明朝" panose="02020609040205080304" pitchFamily="17" charset="-128"/>
                <a:ea typeface="ＭＳ 明朝" panose="02020609040205080304" pitchFamily="17" charset="-128"/>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有所見者割合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特定健康診査を受診した人のうち、保健指導判定値を超えている人の割合。</a:t>
            </a:r>
            <a:endParaRPr lang="en-US" altLang="ja-JP" sz="800" dirty="0">
              <a:latin typeface="ＭＳ 明朝"/>
              <a:ea typeface="ＭＳ 明朝"/>
            </a:endParaRPr>
          </a:p>
          <a:p>
            <a:r>
              <a:rPr lang="ja-JP" altLang="en-US" sz="800" dirty="0">
                <a:solidFill>
                  <a:srgbClr val="000000"/>
                </a:solidFill>
                <a:latin typeface="ＭＳ 明朝" panose="02020609040205080304" pitchFamily="17" charset="-128"/>
                <a:ea typeface="ＭＳ 明朝" panose="02020609040205080304" pitchFamily="17" charset="-128"/>
              </a:rPr>
              <a:t>　保健指導判定値</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a:t>
            </a:r>
            <a:r>
              <a:rPr lang="en-US" altLang="ja-JP" sz="800" dirty="0">
                <a:solidFill>
                  <a:srgbClr val="000000"/>
                </a:solidFill>
                <a:latin typeface="ＭＳ 明朝" panose="02020609040205080304" pitchFamily="17" charset="-128"/>
                <a:ea typeface="ＭＳ 明朝" panose="02020609040205080304" pitchFamily="17" charset="-128"/>
              </a:rPr>
              <a:t>BMI:25</a:t>
            </a:r>
            <a:r>
              <a:rPr lang="ja-JP" altLang="en-US" sz="800" dirty="0">
                <a:solidFill>
                  <a:srgbClr val="000000"/>
                </a:solidFill>
                <a:latin typeface="ＭＳ 明朝" panose="02020609040205080304" pitchFamily="17" charset="-128"/>
                <a:ea typeface="ＭＳ 明朝" panose="02020609040205080304" pitchFamily="17" charset="-128"/>
              </a:rPr>
              <a:t>以上、　腹囲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男性</a:t>
            </a:r>
            <a:r>
              <a:rPr lang="en-US" altLang="ja-JP" sz="800" dirty="0">
                <a:solidFill>
                  <a:srgbClr val="000000"/>
                </a:solidFill>
                <a:latin typeface="ＭＳ 明朝" panose="02020609040205080304" pitchFamily="17" charset="-128"/>
                <a:ea typeface="ＭＳ 明朝" panose="02020609040205080304" pitchFamily="17" charset="-128"/>
              </a:rPr>
              <a:t>85cm</a:t>
            </a:r>
            <a:r>
              <a:rPr lang="ja-JP" altLang="en-US" sz="800" dirty="0">
                <a:solidFill>
                  <a:srgbClr val="000000"/>
                </a:solidFill>
                <a:latin typeface="ＭＳ 明朝" panose="02020609040205080304" pitchFamily="17" charset="-128"/>
                <a:ea typeface="ＭＳ 明朝" panose="02020609040205080304" pitchFamily="17" charset="-128"/>
              </a:rPr>
              <a:t>以上、　女性</a:t>
            </a:r>
            <a:r>
              <a:rPr lang="en-US" altLang="ja-JP" sz="800" dirty="0">
                <a:solidFill>
                  <a:srgbClr val="000000"/>
                </a:solidFill>
                <a:latin typeface="ＭＳ 明朝" panose="02020609040205080304" pitchFamily="17" charset="-128"/>
                <a:ea typeface="ＭＳ 明朝" panose="02020609040205080304" pitchFamily="17" charset="-128"/>
              </a:rPr>
              <a:t>90cm</a:t>
            </a:r>
            <a:r>
              <a:rPr lang="ja-JP" altLang="en-US" sz="800" dirty="0">
                <a:solidFill>
                  <a:srgbClr val="000000"/>
                </a:solidFill>
                <a:latin typeface="ＭＳ 明朝" panose="02020609040205080304" pitchFamily="17" charset="-128"/>
                <a:ea typeface="ＭＳ 明朝" panose="02020609040205080304" pitchFamily="17" charset="-128"/>
              </a:rPr>
              <a:t>以上、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収縮期血圧:130mmHg以上、　拡張期血圧:85mmHg以上、</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中性脂肪:150mg/dl以上、HDLコレステロール：39mg/dl以下、　LDLコレステロール:120mg/dl以上、　</a:t>
            </a:r>
            <a:r>
              <a:rPr lang="ja-JP" altLang="en-US" sz="800" dirty="0">
                <a:solidFill>
                  <a:srgbClr val="000000"/>
                </a:solidFill>
                <a:latin typeface="ＭＳ 明朝" panose="02020609040205080304" pitchFamily="17" charset="-128"/>
                <a:ea typeface="ＭＳ 明朝" panose="02020609040205080304" pitchFamily="17" charset="-128"/>
              </a:rPr>
              <a:t>　　</a:t>
            </a:r>
            <a:endParaRPr lang="en-US" altLang="ja-JP" sz="800" dirty="0">
              <a:solidFill>
                <a:srgbClr val="000000"/>
              </a:solidFill>
              <a:latin typeface="ＭＳ 明朝" panose="02020609040205080304" pitchFamily="17" charset="-128"/>
              <a:ea typeface="ＭＳ 明朝" panose="02020609040205080304" pitchFamily="17" charset="-128"/>
            </a:endParaRPr>
          </a:p>
          <a:p>
            <a:r>
              <a:rPr lang="ja-JP" altLang="en-US" sz="800" dirty="0">
                <a:solidFill>
                  <a:srgbClr val="000000"/>
                </a:solidFill>
                <a:latin typeface="ＭＳ 明朝" panose="02020609040205080304" pitchFamily="17" charset="-128"/>
                <a:ea typeface="ＭＳ 明朝" panose="02020609040205080304" pitchFamily="17" charset="-128"/>
              </a:rPr>
              <a:t>　　空腹時血糖値</a:t>
            </a:r>
            <a:r>
              <a:rPr lang="en-US" altLang="ja-JP" sz="800" dirty="0">
                <a:solidFill>
                  <a:srgbClr val="000000"/>
                </a:solidFill>
                <a:latin typeface="ＭＳ 明朝" panose="02020609040205080304" pitchFamily="17" charset="-128"/>
                <a:ea typeface="ＭＳ 明朝" panose="02020609040205080304" pitchFamily="17" charset="-128"/>
              </a:rPr>
              <a:t>:100mg/dl</a:t>
            </a:r>
            <a:r>
              <a:rPr lang="ja-JP" altLang="en-US" sz="800" dirty="0">
                <a:solidFill>
                  <a:srgbClr val="000000"/>
                </a:solidFill>
                <a:latin typeface="ＭＳ 明朝" panose="02020609040205080304" pitchFamily="17" charset="-128"/>
                <a:ea typeface="ＭＳ 明朝" panose="02020609040205080304" pitchFamily="17" charset="-128"/>
              </a:rPr>
              <a:t>以上、　</a:t>
            </a:r>
            <a:r>
              <a:rPr lang="en-US" altLang="ja-JP" sz="800" dirty="0">
                <a:solidFill>
                  <a:srgbClr val="000000"/>
                </a:solidFill>
                <a:latin typeface="ＭＳ 明朝" panose="02020609040205080304" pitchFamily="17" charset="-128"/>
                <a:ea typeface="ＭＳ 明朝" panose="02020609040205080304" pitchFamily="17" charset="-128"/>
              </a:rPr>
              <a:t>HbA1c:5.6%</a:t>
            </a:r>
            <a:r>
              <a:rPr lang="ja-JP" altLang="en-US" sz="800" dirty="0">
                <a:solidFill>
                  <a:srgbClr val="000000"/>
                </a:solidFill>
                <a:latin typeface="ＭＳ 明朝" panose="02020609040205080304" pitchFamily="17" charset="-128"/>
                <a:ea typeface="ＭＳ 明朝" panose="02020609040205080304" pitchFamily="17" charset="-128"/>
              </a:rPr>
              <a:t>以上</a:t>
            </a:r>
            <a:endParaRPr lang="en-US" altLang="ja-JP" sz="800" dirty="0">
              <a:solidFill>
                <a:srgbClr val="000000"/>
              </a:solidFill>
              <a:latin typeface="ＭＳ 明朝" panose="02020609040205080304" pitchFamily="17" charset="-128"/>
              <a:ea typeface="ＭＳ 明朝" panose="02020609040205080304" pitchFamily="17" charset="-128"/>
            </a:endParaRPr>
          </a:p>
          <a:p>
            <a:pPr fontAlgn="base" hangingPunct="0">
              <a:spcBef>
                <a:spcPct val="0"/>
              </a:spcBef>
              <a:spcAft>
                <a:spcPct val="0"/>
              </a:spcAft>
            </a:pPr>
            <a:endParaRPr lang="en-US" altLang="ja-JP" sz="8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25DDC111-CEE5-49C0-B446-5D4B46CEB109}"/>
              </a:ext>
            </a:extLst>
          </p:cNvPr>
          <p:cNvPicPr>
            <a:picLocks noChangeAspect="1"/>
          </p:cNvPicPr>
          <p:nvPr/>
        </p:nvPicPr>
        <p:blipFill>
          <a:blip r:embed="rId2"/>
          <a:stretch>
            <a:fillRect/>
          </a:stretch>
        </p:blipFill>
        <p:spPr>
          <a:xfrm>
            <a:off x="381599" y="1155790"/>
            <a:ext cx="5968759" cy="2712821"/>
          </a:xfrm>
          <a:prstGeom prst="rect">
            <a:avLst/>
          </a:prstGeom>
        </p:spPr>
      </p:pic>
    </p:spTree>
    <p:extLst>
      <p:ext uri="{BB962C8B-B14F-4D97-AF65-F5344CB8AC3E}">
        <p14:creationId xmlns:p14="http://schemas.microsoft.com/office/powerpoint/2010/main" val="9382746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81601" y="2491000"/>
            <a:ext cx="4775436" cy="1030669"/>
          </a:xfrm>
          <a:prstGeom prst="rect">
            <a:avLst/>
          </a:prstGeom>
        </p:spPr>
      </p:pic>
      <p:pic>
        <p:nvPicPr>
          <p:cNvPr id="3" name="図 2"/>
          <p:cNvPicPr>
            <a:picLocks noChangeAspect="1"/>
          </p:cNvPicPr>
          <p:nvPr/>
        </p:nvPicPr>
        <p:blipFill>
          <a:blip r:embed="rId3"/>
          <a:stretch>
            <a:fillRect/>
          </a:stretch>
        </p:blipFill>
        <p:spPr>
          <a:xfrm>
            <a:off x="381600" y="4052704"/>
            <a:ext cx="5960530" cy="2586538"/>
          </a:xfrm>
          <a:prstGeom prst="rect">
            <a:avLst/>
          </a:prstGeom>
        </p:spPr>
      </p:pic>
      <p:pic>
        <p:nvPicPr>
          <p:cNvPr id="2" name="図 1"/>
          <p:cNvPicPr>
            <a:picLocks noChangeAspect="1"/>
          </p:cNvPicPr>
          <p:nvPr/>
        </p:nvPicPr>
        <p:blipFill>
          <a:blip r:embed="rId4"/>
          <a:stretch>
            <a:fillRect/>
          </a:stretch>
        </p:blipFill>
        <p:spPr>
          <a:xfrm>
            <a:off x="381600" y="1387255"/>
            <a:ext cx="3884497" cy="1033111"/>
          </a:xfrm>
          <a:prstGeom prst="rect">
            <a:avLst/>
          </a:prstGeom>
        </p:spPr>
      </p:pic>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95</a:t>
            </a:fld>
            <a:endParaRPr kumimoji="1" lang="ja-JP" altLang="en-US" dirty="0">
              <a:latin typeface="ＭＳ 明朝"/>
              <a:ea typeface="ＭＳ 明朝"/>
            </a:endParaRPr>
          </a:p>
        </p:txBody>
      </p:sp>
      <p:sp>
        <p:nvSpPr>
          <p:cNvPr id="7" name="Rectangle 1"/>
          <p:cNvSpPr>
            <a:spLocks noChangeArrowheads="1"/>
          </p:cNvSpPr>
          <p:nvPr/>
        </p:nvSpPr>
        <p:spPr bwMode="auto">
          <a:xfrm>
            <a:off x="368660" y="126000"/>
            <a:ext cx="6120680" cy="750153"/>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②</a:t>
            </a:r>
            <a:r>
              <a:rPr lang="zh-TW" altLang="en-US" sz="1300" dirty="0">
                <a:latin typeface="ＭＳ 明朝"/>
                <a:ea typeface="ＭＳ 明朝"/>
                <a:cs typeface="Times New Roman" pitchFamily="18" charset="0"/>
              </a:rPr>
              <a:t>質問別回答状況</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latin typeface="ＭＳ 明朝"/>
                <a:ea typeface="ＭＳ 明朝"/>
              </a:rPr>
              <a:t>　平成</a:t>
            </a:r>
            <a:r>
              <a:rPr lang="en-US" altLang="ja-JP" sz="1200" dirty="0">
                <a:latin typeface="ＭＳ 明朝"/>
                <a:ea typeface="ＭＳ 明朝"/>
              </a:rPr>
              <a:t>28</a:t>
            </a:r>
            <a:r>
              <a:rPr lang="ja-JP" altLang="en-US" sz="1200" dirty="0">
                <a:latin typeface="ＭＳ 明朝"/>
                <a:ea typeface="ＭＳ 明朝"/>
              </a:rPr>
              <a:t>年</a:t>
            </a:r>
            <a:r>
              <a:rPr lang="en-US" altLang="ja-JP" sz="1200" dirty="0">
                <a:latin typeface="ＭＳ 明朝"/>
                <a:ea typeface="ＭＳ 明朝"/>
              </a:rPr>
              <a:t>4</a:t>
            </a:r>
            <a:r>
              <a:rPr lang="ja-JP" altLang="en-US" sz="1200" dirty="0">
                <a:latin typeface="ＭＳ 明朝"/>
                <a:ea typeface="ＭＳ 明朝"/>
              </a:rPr>
              <a:t>月～平成</a:t>
            </a:r>
            <a:r>
              <a:rPr lang="en-US" altLang="ja-JP" sz="1200" dirty="0">
                <a:latin typeface="ＭＳ 明朝"/>
                <a:ea typeface="ＭＳ 明朝"/>
              </a:rPr>
              <a:t>29</a:t>
            </a:r>
            <a:r>
              <a:rPr lang="ja-JP" altLang="en-US" sz="1200" dirty="0">
                <a:latin typeface="ＭＳ 明朝"/>
                <a:ea typeface="ＭＳ 明朝"/>
              </a:rPr>
              <a:t>年</a:t>
            </a:r>
            <a:r>
              <a:rPr lang="en-US" altLang="ja-JP" sz="1200" dirty="0">
                <a:latin typeface="ＭＳ 明朝"/>
                <a:ea typeface="ＭＳ 明朝"/>
              </a:rPr>
              <a:t>3</a:t>
            </a:r>
            <a:r>
              <a:rPr lang="ja-JP" altLang="en-US" sz="1200" dirty="0">
                <a:latin typeface="ＭＳ 明朝"/>
                <a:ea typeface="ＭＳ 明朝"/>
              </a:rPr>
              <a:t>月健診分</a:t>
            </a:r>
            <a:r>
              <a:rPr lang="en-US" altLang="ja-JP" sz="1200" dirty="0">
                <a:latin typeface="ＭＳ 明朝"/>
                <a:ea typeface="ＭＳ 明朝"/>
              </a:rPr>
              <a:t>(12</a:t>
            </a:r>
            <a:r>
              <a:rPr lang="ja-JP" altLang="en-US" sz="1200" dirty="0">
                <a:latin typeface="ＭＳ 明朝"/>
                <a:ea typeface="ＭＳ 明朝"/>
              </a:rPr>
              <a:t>カ月分</a:t>
            </a:r>
            <a:r>
              <a:rPr lang="en-US" altLang="ja-JP" sz="1200" dirty="0">
                <a:latin typeface="ＭＳ 明朝"/>
                <a:ea typeface="ＭＳ 明朝"/>
              </a:rPr>
              <a:t>)</a:t>
            </a:r>
            <a:r>
              <a:rPr lang="ja-JP" altLang="en-US" sz="1200" dirty="0">
                <a:latin typeface="ＭＳ 明朝"/>
                <a:ea typeface="ＭＳ 明朝"/>
              </a:rPr>
              <a:t>における、特定健康診査受診者の喫煙習慣･運動習慣･食習慣･飲酒習慣･生活習慣に関する質問別回答状況は以下の通りである。</a:t>
            </a:r>
            <a:endParaRPr lang="en-US" altLang="ja-JP" sz="1200" dirty="0">
              <a:latin typeface="ＭＳ 明朝"/>
              <a:ea typeface="ＭＳ 明朝"/>
            </a:endParaRPr>
          </a:p>
        </p:txBody>
      </p:sp>
      <p:sp>
        <p:nvSpPr>
          <p:cNvPr id="21" name="注釈文章 18"/>
          <p:cNvSpPr txBox="1">
            <a:spLocks noChangeAspect="1"/>
          </p:cNvSpPr>
          <p:nvPr/>
        </p:nvSpPr>
        <p:spPr>
          <a:xfrm>
            <a:off x="381600" y="6646644"/>
            <a:ext cx="6120000" cy="2185214"/>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28</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(12</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質問回答者数</a:t>
            </a:r>
            <a:r>
              <a:rPr lang="en-US" altLang="ja-JP" sz="800" dirty="0">
                <a:latin typeface="ＭＳ 明朝"/>
                <a:ea typeface="ＭＳ 明朝"/>
              </a:rPr>
              <a:t>…</a:t>
            </a:r>
            <a:r>
              <a:rPr lang="ja-JP" altLang="en-US" sz="800" dirty="0">
                <a:latin typeface="ＭＳ 明朝"/>
                <a:ea typeface="ＭＳ 明朝"/>
              </a:rPr>
              <a:t>質問に回答した人数。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a:t>
            </a:r>
            <a:r>
              <a:rPr lang="en-US" altLang="ja-JP" sz="800" dirty="0">
                <a:latin typeface="ＭＳ 明朝"/>
                <a:ea typeface="ＭＳ 明朝"/>
              </a:rPr>
              <a:t>…</a:t>
            </a:r>
            <a:r>
              <a:rPr lang="ja-JP" altLang="en-US" sz="800" dirty="0">
                <a:latin typeface="ＭＳ 明朝"/>
                <a:ea typeface="ＭＳ 明朝"/>
              </a:rPr>
              <a:t>質問の選択肢を選択した人数。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選択者数割合</a:t>
            </a:r>
            <a:r>
              <a:rPr lang="en-US" altLang="ja-JP" sz="800" dirty="0">
                <a:latin typeface="ＭＳ 明朝"/>
                <a:ea typeface="ＭＳ 明朝"/>
              </a:rPr>
              <a:t>…</a:t>
            </a:r>
            <a:r>
              <a:rPr lang="ja-JP" altLang="en-US" sz="800" dirty="0">
                <a:latin typeface="ＭＳ 明朝"/>
                <a:ea typeface="ＭＳ 明朝"/>
              </a:rPr>
              <a:t>質問回答者のうち、各質問の選択肢を選択した人の割合。</a:t>
            </a:r>
            <a:endParaRPr lang="en-US" altLang="ja-JP" sz="800" dirty="0">
              <a:latin typeface="ＭＳ 明朝"/>
              <a:ea typeface="ＭＳ 明朝"/>
            </a:endParaRPr>
          </a:p>
          <a:p>
            <a:r>
              <a:rPr lang="ja-JP" altLang="en-US" sz="800" dirty="0">
                <a:latin typeface="ＭＳ 明朝" panose="02020609040205080304" pitchFamily="17" charset="-128"/>
                <a:ea typeface="ＭＳ 明朝" panose="02020609040205080304" pitchFamily="17" charset="-128"/>
              </a:rPr>
              <a:t>　質問回答内容</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喫煙あり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日以上かつ</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夕食後に間食</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食以外の夜食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計。</a:t>
            </a:r>
          </a:p>
          <a:p>
            <a:r>
              <a:rPr lang="ja-JP" altLang="en-US" sz="800" dirty="0">
                <a:latin typeface="ＭＳ 明朝" panose="02020609040205080304" pitchFamily="17" charset="-128"/>
                <a:ea typeface="ＭＳ 明朝" panose="02020609040205080304" pitchFamily="17" charset="-128"/>
              </a:rPr>
              <a:t>　　毎日飲酒する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焼酎・清酒・ビール・洋酒など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毎日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改善するつもりなし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運動や食生活等の生活習慣を改善してみようとおもいますか。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改善するつもりはない</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の回答数を集計。</a:t>
            </a:r>
          </a:p>
        </p:txBody>
      </p:sp>
      <p:sp>
        <p:nvSpPr>
          <p:cNvPr id="11" name="Rectangle 5"/>
          <p:cNvSpPr>
            <a:spLocks noChangeAspect="1" noChangeArrowheads="1"/>
          </p:cNvSpPr>
          <p:nvPr/>
        </p:nvSpPr>
        <p:spPr bwMode="auto">
          <a:xfrm>
            <a:off x="381600" y="1110256"/>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zh-TW" altLang="en-US" sz="1200" dirty="0">
                <a:latin typeface="ＭＳ 明朝" panose="02020609040205080304" pitchFamily="17" charset="-128"/>
                <a:ea typeface="ＭＳ 明朝" panose="02020609040205080304" pitchFamily="17" charset="-128"/>
              </a:rPr>
              <a:t>質問別 回答状況</a:t>
            </a:r>
          </a:p>
        </p:txBody>
      </p:sp>
      <p:sp>
        <p:nvSpPr>
          <p:cNvPr id="12" name="Rectangle 5"/>
          <p:cNvSpPr>
            <a:spLocks noChangeAspect="1" noChangeArrowheads="1"/>
          </p:cNvSpPr>
          <p:nvPr/>
        </p:nvSpPr>
        <p:spPr bwMode="auto">
          <a:xfrm>
            <a:off x="381600" y="3775705"/>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zh-TW" altLang="en-US" sz="1200" dirty="0">
                <a:latin typeface="ＭＳ 明朝" panose="02020609040205080304" pitchFamily="17" charset="-128"/>
                <a:ea typeface="ＭＳ 明朝" panose="02020609040205080304" pitchFamily="17" charset="-128"/>
              </a:rPr>
              <a:t>質問別 選択者数割合</a:t>
            </a:r>
          </a:p>
        </p:txBody>
      </p:sp>
    </p:spTree>
    <p:extLst>
      <p:ext uri="{BB962C8B-B14F-4D97-AF65-F5344CB8AC3E}">
        <p14:creationId xmlns:p14="http://schemas.microsoft.com/office/powerpoint/2010/main" val="388488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600" y="1161551"/>
            <a:ext cx="4462965" cy="4370537"/>
          </a:xfrm>
          <a:prstGeom prst="rect">
            <a:avLst/>
          </a:prstGeom>
        </p:spPr>
      </p:pic>
      <p:sp>
        <p:nvSpPr>
          <p:cNvPr id="10" name="注釈文章 18"/>
          <p:cNvSpPr txBox="1">
            <a:spLocks noChangeAspect="1"/>
          </p:cNvSpPr>
          <p:nvPr/>
        </p:nvSpPr>
        <p:spPr>
          <a:xfrm>
            <a:off x="381600" y="5530138"/>
            <a:ext cx="6120000" cy="2185214"/>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質問回答者数</a:t>
            </a:r>
            <a:r>
              <a:rPr lang="en-US" altLang="ja-JP" sz="800" dirty="0">
                <a:latin typeface="ＭＳ 明朝"/>
                <a:ea typeface="ＭＳ 明朝"/>
              </a:rPr>
              <a:t>…</a:t>
            </a:r>
            <a:r>
              <a:rPr lang="ja-JP" altLang="en-US" sz="800" dirty="0">
                <a:latin typeface="ＭＳ 明朝"/>
                <a:ea typeface="ＭＳ 明朝"/>
              </a:rPr>
              <a:t>質問に回答した人数。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a:t>
            </a:r>
            <a:r>
              <a:rPr lang="en-US" altLang="ja-JP" sz="800" dirty="0">
                <a:latin typeface="ＭＳ 明朝"/>
                <a:ea typeface="ＭＳ 明朝"/>
              </a:rPr>
              <a:t>…</a:t>
            </a:r>
            <a:r>
              <a:rPr lang="ja-JP" altLang="en-US" sz="800" dirty="0">
                <a:latin typeface="ＭＳ 明朝"/>
                <a:ea typeface="ＭＳ 明朝"/>
              </a:rPr>
              <a:t>質問の選択肢を選択した人数。</a:t>
            </a:r>
            <a:endParaRPr lang="en-US" altLang="ja-JP" sz="800"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選択者数割合</a:t>
            </a:r>
            <a:r>
              <a:rPr lang="en-US" altLang="ja-JP" sz="800" dirty="0">
                <a:latin typeface="ＭＳ 明朝"/>
                <a:ea typeface="ＭＳ 明朝"/>
              </a:rPr>
              <a:t>…</a:t>
            </a:r>
            <a:r>
              <a:rPr lang="ja-JP" altLang="en-US" sz="800" dirty="0">
                <a:latin typeface="ＭＳ 明朝"/>
                <a:ea typeface="ＭＳ 明朝"/>
              </a:rPr>
              <a:t>質問回答者のうち、各質問の選択肢を選択した人の割合。</a:t>
            </a:r>
            <a:endParaRPr lang="en-US" altLang="ja-JP" sz="800" dirty="0">
              <a:latin typeface="ＭＳ 明朝"/>
              <a:ea typeface="ＭＳ 明朝"/>
            </a:endParaRPr>
          </a:p>
          <a:p>
            <a:r>
              <a:rPr lang="ja-JP" altLang="en-US" sz="800" dirty="0">
                <a:latin typeface="ＭＳ 明朝" panose="02020609040205080304" pitchFamily="17" charset="-128"/>
                <a:ea typeface="ＭＳ 明朝" panose="02020609040205080304" pitchFamily="17" charset="-128"/>
              </a:rPr>
              <a:t>　質問回答内容</a:t>
            </a:r>
          </a:p>
          <a:p>
            <a:r>
              <a:rPr lang="ja-JP" altLang="en-US" sz="800" dirty="0">
                <a:latin typeface="ＭＳ 明朝" panose="02020609040205080304" pitchFamily="17" charset="-128"/>
                <a:ea typeface="ＭＳ 明朝" panose="02020609040205080304" pitchFamily="17" charset="-128"/>
              </a:rPr>
              <a:t>　　喫煙あり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日以上かつ</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a:t>
            </a:r>
          </a:p>
          <a:p>
            <a:r>
              <a:rPr lang="ja-JP" altLang="en-US" sz="800" dirty="0">
                <a:latin typeface="ＭＳ 明朝" panose="02020609040205080304" pitchFamily="17" charset="-128"/>
                <a:ea typeface="ＭＳ 明朝" panose="02020609040205080304" pitchFamily="17" charset="-128"/>
              </a:rPr>
              <a:t>　　　　　　　　　　　　　　　 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a:t>
            </a:r>
          </a:p>
          <a:p>
            <a:r>
              <a:rPr lang="ja-JP" altLang="en-US" sz="800" dirty="0">
                <a:latin typeface="ＭＳ 明朝" panose="02020609040205080304" pitchFamily="17" charset="-128"/>
                <a:ea typeface="ＭＳ 明朝" panose="02020609040205080304" pitchFamily="17" charset="-128"/>
              </a:rPr>
              <a:t>　　　　　　　　　　　　　　　　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夕食後に間食</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食以外の夜食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a:t>
            </a:r>
          </a:p>
          <a:p>
            <a:r>
              <a:rPr lang="ja-JP" altLang="en-US" sz="800" dirty="0">
                <a:latin typeface="ＭＳ 明朝" panose="02020609040205080304" pitchFamily="17" charset="-128"/>
                <a:ea typeface="ＭＳ 明朝" panose="02020609040205080304" pitchFamily="17" charset="-128"/>
              </a:rPr>
              <a:t>　　　　　　　　　　　　　 計。</a:t>
            </a:r>
          </a:p>
          <a:p>
            <a:r>
              <a:rPr lang="ja-JP" altLang="en-US" sz="800" dirty="0">
                <a:latin typeface="ＭＳ 明朝" panose="02020609040205080304" pitchFamily="17" charset="-128"/>
                <a:ea typeface="ＭＳ 明朝" panose="02020609040205080304" pitchFamily="17" charset="-128"/>
              </a:rPr>
              <a:t>　　毎日飲酒する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焼酎・清酒・ビール・洋酒など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毎日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改善するつもりなし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運動や食生活等の生活習慣を改善してみようとおもいますか。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改善するつもりはない</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の回答数を集計。</a:t>
            </a:r>
          </a:p>
        </p:txBody>
      </p:sp>
      <p:sp>
        <p:nvSpPr>
          <p:cNvPr id="7" name="テキスト ボックス 6"/>
          <p:cNvSpPr txBox="1">
            <a:spLocks noChangeAspect="1"/>
          </p:cNvSpPr>
          <p:nvPr/>
        </p:nvSpPr>
        <p:spPr>
          <a:xfrm>
            <a:off x="369000" y="190500"/>
            <a:ext cx="6120000" cy="1189411"/>
          </a:xfrm>
          <a:prstGeom prst="rect">
            <a:avLst/>
          </a:prstGeom>
          <a:noFill/>
          <a:ln>
            <a:noFill/>
          </a:ln>
        </p:spPr>
        <p:txBody>
          <a:bodyPr wrap="square" lIns="0" rIns="0" rtlCol="0">
            <a:noAutofit/>
          </a:bodyPr>
          <a:lstStyle/>
          <a:p>
            <a:pPr>
              <a:lnSpc>
                <a:spcPct val="125000"/>
              </a:lnSpc>
              <a:defRPr/>
            </a:pPr>
            <a:r>
              <a:rPr kumimoji="0" lang="ja-JP" altLang="en-US" sz="1200" kern="0" dirty="0">
                <a:solidFill>
                  <a:prstClr val="black"/>
                </a:solidFill>
                <a:latin typeface="ＭＳ 明朝" panose="02020609040205080304" pitchFamily="17" charset="-128"/>
                <a:ea typeface="ＭＳ 明朝" panose="02020609040205080304" pitchFamily="17" charset="-128"/>
              </a:rPr>
              <a:t>　平成</a:t>
            </a:r>
            <a:r>
              <a:rPr kumimoji="0" lang="en-US" altLang="ja-JP" sz="1200" kern="0" dirty="0">
                <a:solidFill>
                  <a:prstClr val="black"/>
                </a:solidFill>
                <a:latin typeface="ＭＳ 明朝" panose="02020609040205080304" pitchFamily="17" charset="-128"/>
                <a:ea typeface="ＭＳ 明朝" panose="02020609040205080304" pitchFamily="17" charset="-128"/>
              </a:rPr>
              <a:t>26</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年度から平成</a:t>
            </a:r>
            <a:r>
              <a:rPr kumimoji="0" lang="en-US" altLang="ja-JP" sz="1200" kern="0" dirty="0">
                <a:solidFill>
                  <a:prstClr val="black"/>
                </a:solidFill>
                <a:latin typeface="ＭＳ 明朝" panose="02020609040205080304" pitchFamily="17" charset="-128"/>
                <a:ea typeface="ＭＳ 明朝" panose="02020609040205080304" pitchFamily="17" charset="-128"/>
              </a:rPr>
              <a:t>28</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年度における、特定健康診査受診者の喫煙習慣･運動習慣･食習慣･飲酒習慣･生活習慣に関する質問別回答状況を年度別に示す。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96</a:t>
            </a:fld>
            <a:endParaRPr kumimoji="1" lang="ja-JP" altLang="en-US" dirty="0">
              <a:latin typeface="ＭＳ 明朝"/>
              <a:ea typeface="ＭＳ 明朝"/>
            </a:endParaRPr>
          </a:p>
        </p:txBody>
      </p:sp>
      <p:sp>
        <p:nvSpPr>
          <p:cNvPr id="9" name="Rectangle 5"/>
          <p:cNvSpPr>
            <a:spLocks noChangeAspect="1" noChangeArrowheads="1"/>
          </p:cNvSpPr>
          <p:nvPr/>
        </p:nvSpPr>
        <p:spPr bwMode="auto">
          <a:xfrm>
            <a:off x="381600" y="892661"/>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zh-TW" altLang="en-US" sz="1200" dirty="0">
                <a:latin typeface="ＭＳ 明朝" panose="02020609040205080304" pitchFamily="17" charset="-128"/>
                <a:ea typeface="ＭＳ 明朝" panose="02020609040205080304" pitchFamily="17" charset="-128"/>
              </a:rPr>
              <a:t>年度別 質問別回答状況</a:t>
            </a:r>
          </a:p>
        </p:txBody>
      </p:sp>
    </p:spTree>
    <p:extLst>
      <p:ext uri="{BB962C8B-B14F-4D97-AF65-F5344CB8AC3E}">
        <p14:creationId xmlns:p14="http://schemas.microsoft.com/office/powerpoint/2010/main" val="7366351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600" y="1164764"/>
            <a:ext cx="5717317" cy="2603204"/>
          </a:xfrm>
          <a:prstGeom prst="rect">
            <a:avLst/>
          </a:prstGeom>
        </p:spPr>
      </p:pic>
      <p:sp>
        <p:nvSpPr>
          <p:cNvPr id="8" name="注釈文章 18"/>
          <p:cNvSpPr txBox="1">
            <a:spLocks noChangeAspect="1"/>
          </p:cNvSpPr>
          <p:nvPr/>
        </p:nvSpPr>
        <p:spPr>
          <a:xfrm>
            <a:off x="381600" y="3754889"/>
            <a:ext cx="6120000" cy="1938992"/>
          </a:xfrm>
          <a:prstGeom prst="rect">
            <a:avLst/>
          </a:prstGeom>
          <a:noFill/>
          <a:ln>
            <a:noFill/>
          </a:ln>
        </p:spPr>
        <p:txBody>
          <a:bodyPr wrap="square" lIns="0" rtlCol="0">
            <a:spAutoFit/>
          </a:bodyPr>
          <a:lstStyle/>
          <a:p>
            <a:r>
              <a:rPr kumimoji="0" lang="ja-JP" altLang="en-US" sz="800" b="1" kern="0" dirty="0">
                <a:latin typeface="ＭＳ 明朝" panose="02020609040205080304" pitchFamily="17" charset="-128"/>
                <a:ea typeface="ＭＳ 明朝" panose="02020609040205080304" pitchFamily="17" charset="-128"/>
              </a:rPr>
              <a:t>データ化範囲</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分析対象</a:t>
            </a:r>
            <a:r>
              <a:rPr kumimoji="0" lang="en-US" altLang="ja-JP" sz="800" b="1" kern="0" dirty="0">
                <a:latin typeface="ＭＳ 明朝" panose="02020609040205080304" pitchFamily="17" charset="-128"/>
                <a:ea typeface="ＭＳ 明朝" panose="02020609040205080304" pitchFamily="17" charset="-128"/>
              </a:rPr>
              <a:t>)…</a:t>
            </a:r>
            <a:r>
              <a:rPr kumimoji="0" lang="ja-JP" altLang="en-US" sz="800" b="1" kern="0" dirty="0">
                <a:latin typeface="ＭＳ 明朝" panose="02020609040205080304" pitchFamily="17" charset="-128"/>
                <a:ea typeface="ＭＳ 明朝" panose="02020609040205080304" pitchFamily="17" charset="-128"/>
              </a:rPr>
              <a:t>健康診査</a:t>
            </a:r>
            <a:r>
              <a:rPr lang="ja-JP" altLang="en-US" sz="800" b="1" dirty="0">
                <a:latin typeface="ＭＳ 明朝" panose="02020609040205080304" pitchFamily="17" charset="-128"/>
                <a:ea typeface="ＭＳ 明朝" panose="02020609040205080304" pitchFamily="17" charset="-128"/>
              </a:rPr>
              <a:t>データは平成</a:t>
            </a:r>
            <a:r>
              <a:rPr lang="en-US" altLang="ja-JP" sz="800" b="1" dirty="0">
                <a:latin typeface="ＭＳ 明朝" panose="02020609040205080304" pitchFamily="17" charset="-128"/>
                <a:ea typeface="ＭＳ 明朝" panose="02020609040205080304" pitchFamily="17" charset="-128"/>
              </a:rPr>
              <a:t>26</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4</a:t>
            </a:r>
            <a:r>
              <a:rPr lang="ja-JP" altLang="en-US" sz="800" b="1" dirty="0">
                <a:latin typeface="ＭＳ 明朝" panose="02020609040205080304" pitchFamily="17" charset="-128"/>
                <a:ea typeface="ＭＳ 明朝" panose="02020609040205080304" pitchFamily="17" charset="-128"/>
              </a:rPr>
              <a:t>月～平成</a:t>
            </a:r>
            <a:r>
              <a:rPr lang="en-US" altLang="ja-JP" sz="800" b="1" dirty="0">
                <a:latin typeface="ＭＳ 明朝" panose="02020609040205080304" pitchFamily="17" charset="-128"/>
                <a:ea typeface="ＭＳ 明朝" panose="02020609040205080304" pitchFamily="17" charset="-128"/>
              </a:rPr>
              <a:t>29</a:t>
            </a:r>
            <a:r>
              <a:rPr lang="ja-JP" altLang="en-US" sz="800" b="1" dirty="0">
                <a:latin typeface="ＭＳ 明朝" panose="02020609040205080304" pitchFamily="17" charset="-128"/>
                <a:ea typeface="ＭＳ 明朝" panose="02020609040205080304" pitchFamily="17" charset="-128"/>
              </a:rPr>
              <a:t>年</a:t>
            </a:r>
            <a:r>
              <a:rPr lang="en-US" altLang="ja-JP" sz="800" b="1" dirty="0">
                <a:latin typeface="ＭＳ 明朝" panose="02020609040205080304" pitchFamily="17" charset="-128"/>
                <a:ea typeface="ＭＳ 明朝" panose="02020609040205080304" pitchFamily="17" charset="-128"/>
              </a:rPr>
              <a:t>3</a:t>
            </a:r>
            <a:r>
              <a:rPr lang="ja-JP" altLang="en-US" sz="800" b="1" dirty="0">
                <a:latin typeface="ＭＳ 明朝" panose="02020609040205080304" pitchFamily="17" charset="-128"/>
                <a:ea typeface="ＭＳ 明朝" panose="02020609040205080304" pitchFamily="17" charset="-128"/>
              </a:rPr>
              <a:t>月健診分</a:t>
            </a:r>
            <a:r>
              <a:rPr lang="en-US" altLang="ja-JP" sz="800" b="1" dirty="0">
                <a:latin typeface="ＭＳ 明朝" panose="02020609040205080304" pitchFamily="17" charset="-128"/>
                <a:ea typeface="ＭＳ 明朝" panose="02020609040205080304" pitchFamily="17" charset="-128"/>
              </a:rPr>
              <a:t>(36</a:t>
            </a:r>
            <a:r>
              <a:rPr lang="ja-JP" altLang="en-US" sz="800" b="1" dirty="0">
                <a:latin typeface="ＭＳ 明朝" panose="02020609040205080304" pitchFamily="17" charset="-128"/>
                <a:ea typeface="ＭＳ 明朝" panose="02020609040205080304" pitchFamily="17" charset="-128"/>
              </a:rPr>
              <a:t>カ月分</a:t>
            </a:r>
            <a:r>
              <a:rPr lang="en-US" altLang="ja-JP" sz="800" b="1" dirty="0">
                <a:latin typeface="ＭＳ 明朝" panose="02020609040205080304" pitchFamily="17" charset="-128"/>
                <a:ea typeface="ＭＳ 明朝" panose="02020609040205080304" pitchFamily="17" charset="-128"/>
              </a:rPr>
              <a:t>)</a:t>
            </a:r>
            <a:r>
              <a:rPr lang="ja-JP" altLang="en-US" sz="800" b="1" dirty="0" err="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r>
              <a:rPr lang="ja-JP" altLang="en-US" sz="800" b="1" dirty="0">
                <a:latin typeface="ＭＳ 明朝"/>
                <a:ea typeface="ＭＳ 明朝"/>
              </a:rPr>
              <a:t>資格確認日</a:t>
            </a:r>
            <a:r>
              <a:rPr lang="en-US" altLang="ja-JP" sz="800" b="1" dirty="0">
                <a:latin typeface="ＭＳ 明朝"/>
                <a:ea typeface="ＭＳ 明朝"/>
              </a:rPr>
              <a:t>…</a:t>
            </a:r>
            <a:r>
              <a:rPr lang="ja-JP" altLang="en-US" sz="800" b="1" dirty="0">
                <a:latin typeface="ＭＳ 明朝"/>
                <a:ea typeface="ＭＳ 明朝"/>
              </a:rPr>
              <a:t>平成</a:t>
            </a:r>
            <a:r>
              <a:rPr lang="en-US" altLang="ja-JP" sz="800" b="1" dirty="0">
                <a:latin typeface="ＭＳ 明朝"/>
                <a:ea typeface="ＭＳ 明朝"/>
              </a:rPr>
              <a:t>29</a:t>
            </a:r>
            <a:r>
              <a:rPr lang="ja-JP" altLang="en-US" sz="800" b="1" dirty="0">
                <a:latin typeface="ＭＳ 明朝"/>
                <a:ea typeface="ＭＳ 明朝"/>
              </a:rPr>
              <a:t>年</a:t>
            </a:r>
            <a:r>
              <a:rPr lang="en-US" altLang="ja-JP" sz="800" b="1" dirty="0">
                <a:latin typeface="ＭＳ 明朝"/>
                <a:ea typeface="ＭＳ 明朝"/>
              </a:rPr>
              <a:t>3</a:t>
            </a:r>
            <a:r>
              <a:rPr lang="ja-JP" altLang="en-US" sz="800" b="1" dirty="0">
                <a:latin typeface="ＭＳ 明朝"/>
                <a:ea typeface="ＭＳ 明朝"/>
              </a:rPr>
              <a:t>月</a:t>
            </a:r>
            <a:r>
              <a:rPr lang="en-US" altLang="ja-JP" sz="800" b="1" dirty="0">
                <a:latin typeface="ＭＳ 明朝"/>
                <a:ea typeface="ＭＳ 明朝"/>
              </a:rPr>
              <a:t>31</a:t>
            </a:r>
            <a:r>
              <a:rPr lang="ja-JP" altLang="en-US" sz="800" b="1" dirty="0">
                <a:latin typeface="ＭＳ 明朝"/>
                <a:ea typeface="ＭＳ 明朝"/>
              </a:rPr>
              <a:t>日時点。</a:t>
            </a:r>
            <a:endParaRPr lang="en-US" altLang="ja-JP" sz="800" b="1" dirty="0">
              <a:latin typeface="ＭＳ 明朝"/>
              <a:ea typeface="ＭＳ 明朝"/>
            </a:endParaRPr>
          </a:p>
          <a:p>
            <a:r>
              <a:rPr lang="en-US" altLang="ja-JP" sz="800" dirty="0">
                <a:latin typeface="ＭＳ 明朝"/>
                <a:ea typeface="ＭＳ 明朝"/>
              </a:rPr>
              <a:t>※</a:t>
            </a:r>
            <a:r>
              <a:rPr lang="ja-JP" altLang="en-US" sz="800" dirty="0">
                <a:latin typeface="ＭＳ 明朝"/>
                <a:ea typeface="ＭＳ 明朝"/>
              </a:rPr>
              <a:t>選択者数割合</a:t>
            </a:r>
            <a:r>
              <a:rPr lang="en-US" altLang="ja-JP" sz="800" dirty="0">
                <a:latin typeface="ＭＳ 明朝"/>
                <a:ea typeface="ＭＳ 明朝"/>
              </a:rPr>
              <a:t>…</a:t>
            </a:r>
            <a:r>
              <a:rPr lang="ja-JP" altLang="en-US" sz="800" dirty="0">
                <a:latin typeface="ＭＳ 明朝"/>
                <a:ea typeface="ＭＳ 明朝"/>
              </a:rPr>
              <a:t>質問回答者のうち、各質問の選択肢を選択した人の割合。</a:t>
            </a:r>
            <a:endParaRPr lang="en-US" altLang="ja-JP" sz="800" dirty="0">
              <a:latin typeface="ＭＳ 明朝"/>
              <a:ea typeface="ＭＳ 明朝"/>
            </a:endParaRPr>
          </a:p>
          <a:p>
            <a:r>
              <a:rPr lang="ja-JP" altLang="en-US" sz="800" dirty="0">
                <a:latin typeface="ＭＳ 明朝" panose="02020609040205080304" pitchFamily="17" charset="-128"/>
                <a:ea typeface="ＭＳ 明朝" panose="02020609040205080304" pitchFamily="17" charset="-128"/>
              </a:rPr>
              <a:t>　質問回答内容</a:t>
            </a:r>
          </a:p>
          <a:p>
            <a:r>
              <a:rPr lang="ja-JP" altLang="en-US" sz="800" dirty="0">
                <a:latin typeface="ＭＳ 明朝" panose="02020609040205080304" pitchFamily="17" charset="-128"/>
                <a:ea typeface="ＭＳ 明朝" panose="02020609040205080304" pitchFamily="17" charset="-128"/>
              </a:rPr>
              <a:t>　　喫煙あり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現在、たばこを習慣的に吸っている。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分以上の運動習慣なし</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回</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分以上の軽く汗をかく運動を週</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日以上かつ</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年以上実施。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a:t>
            </a:r>
          </a:p>
          <a:p>
            <a:r>
              <a:rPr lang="ja-JP" altLang="en-US" sz="800" dirty="0">
                <a:latin typeface="ＭＳ 明朝" panose="02020609040205080304" pitchFamily="17" charset="-128"/>
                <a:ea typeface="ＭＳ 明朝" panose="02020609040205080304" pitchFamily="17" charset="-128"/>
              </a:rPr>
              <a:t>　　　　　　　　　　　　　　　 数を集計。</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時間以上の身体活動なし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日常生活において歩行又は同等の身体活動を</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日</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時間以上実施。</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いいえ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a:t>
            </a:r>
          </a:p>
          <a:p>
            <a:r>
              <a:rPr lang="ja-JP" altLang="en-US" sz="800" dirty="0">
                <a:latin typeface="ＭＳ 明朝" panose="02020609040205080304" pitchFamily="17" charset="-128"/>
                <a:ea typeface="ＭＳ 明朝" panose="02020609040205080304" pitchFamily="17" charset="-128"/>
              </a:rPr>
              <a:t>　　　　　　　　　　　　　　　　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回以上就寝前に夕食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就寝前の</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時間以内に夕食をとることが週に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週</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回以上夕食後に間食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夕食後に間食</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食以外の夜食</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をとることが週に</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回以上ある。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はい</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a:t>
            </a:r>
          </a:p>
          <a:p>
            <a:r>
              <a:rPr lang="ja-JP" altLang="en-US" sz="800" dirty="0">
                <a:latin typeface="ＭＳ 明朝" panose="02020609040205080304" pitchFamily="17" charset="-128"/>
                <a:ea typeface="ＭＳ 明朝" panose="02020609040205080304" pitchFamily="17" charset="-128"/>
              </a:rPr>
              <a:t>　　　　　　　　　　　　　 計。</a:t>
            </a:r>
          </a:p>
          <a:p>
            <a:r>
              <a:rPr lang="ja-JP" altLang="en-US" sz="800" dirty="0">
                <a:latin typeface="ＭＳ 明朝" panose="02020609040205080304" pitchFamily="17" charset="-128"/>
                <a:ea typeface="ＭＳ 明朝" panose="02020609040205080304" pitchFamily="17" charset="-128"/>
              </a:rPr>
              <a:t>　　毎日飲酒する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お酒</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焼酎・清酒・ビール・洋酒など</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を飲む頻度</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毎日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の回答数を集計。</a:t>
            </a:r>
          </a:p>
          <a:p>
            <a:r>
              <a:rPr lang="ja-JP" altLang="en-US" sz="800" dirty="0">
                <a:latin typeface="ＭＳ 明朝" panose="02020609040205080304" pitchFamily="17" charset="-128"/>
                <a:ea typeface="ＭＳ 明朝" panose="02020609040205080304" pitchFamily="17" charset="-128"/>
              </a:rPr>
              <a:t>　　改善するつもりなし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運動や食生活等の生活習慣を改善してみようとおもいますか。</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の質問に対し、</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改善するつもりはない</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の回答数を集計。</a:t>
            </a:r>
          </a:p>
        </p:txBody>
      </p:sp>
      <p:sp>
        <p:nvSpPr>
          <p:cNvPr id="7" name="Rectangle 5"/>
          <p:cNvSpPr>
            <a:spLocks noChangeAspect="1" noChangeArrowheads="1"/>
          </p:cNvSpPr>
          <p:nvPr/>
        </p:nvSpPr>
        <p:spPr bwMode="auto">
          <a:xfrm>
            <a:off x="381600" y="892661"/>
            <a:ext cx="6120679"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zh-TW" altLang="en-US" sz="1200" dirty="0">
                <a:latin typeface="ＭＳ 明朝" panose="02020609040205080304" pitchFamily="17" charset="-128"/>
                <a:ea typeface="ＭＳ 明朝" panose="02020609040205080304" pitchFamily="17" charset="-128"/>
              </a:rPr>
              <a:t>年度別 質問別選択者割合</a:t>
            </a:r>
          </a:p>
        </p:txBody>
      </p:sp>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97</a:t>
            </a:fld>
            <a:endParaRPr kumimoji="1" lang="ja-JP" altLang="en-US" dirty="0">
              <a:latin typeface="ＭＳ 明朝"/>
              <a:ea typeface="ＭＳ 明朝"/>
            </a:endParaRPr>
          </a:p>
        </p:txBody>
      </p:sp>
    </p:spTree>
    <p:extLst>
      <p:ext uri="{BB962C8B-B14F-4D97-AF65-F5344CB8AC3E}">
        <p14:creationId xmlns:p14="http://schemas.microsoft.com/office/powerpoint/2010/main" val="3428650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84839" y="2885556"/>
            <a:ext cx="6116761" cy="969356"/>
          </a:xfrm>
          <a:prstGeom prst="rect">
            <a:avLst/>
          </a:prstGeom>
        </p:spPr>
      </p:pic>
      <p:pic>
        <p:nvPicPr>
          <p:cNvPr id="2" name="図 1"/>
          <p:cNvPicPr>
            <a:picLocks noChangeAspect="1"/>
          </p:cNvPicPr>
          <p:nvPr/>
        </p:nvPicPr>
        <p:blipFill>
          <a:blip r:embed="rId3"/>
          <a:stretch>
            <a:fillRect/>
          </a:stretch>
        </p:blipFill>
        <p:spPr>
          <a:xfrm>
            <a:off x="381600" y="1826067"/>
            <a:ext cx="3748587" cy="969356"/>
          </a:xfrm>
          <a:prstGeom prst="rect">
            <a:avLst/>
          </a:prstGeom>
        </p:spPr>
      </p:pic>
      <p:sp>
        <p:nvSpPr>
          <p:cNvPr id="6" name="スライド番号プレースホルダ 9"/>
          <p:cNvSpPr>
            <a:spLocks noGrp="1"/>
          </p:cNvSpPr>
          <p:nvPr>
            <p:ph type="sldNum" sz="quarter" idx="12"/>
          </p:nvPr>
        </p:nvSpPr>
        <p:spPr>
          <a:xfrm>
            <a:off x="2628900" y="8826878"/>
            <a:ext cx="1600200" cy="485775"/>
          </a:xfrm>
        </p:spPr>
        <p:txBody>
          <a:bodyPr/>
          <a:lstStyle/>
          <a:p>
            <a:fld id="{420EA04B-0610-44E1-BBA9-CB539F9A7CEB}" type="slidenum">
              <a:rPr kumimoji="1" lang="ja-JP" altLang="en-US" smtClean="0">
                <a:latin typeface="ＭＳ 明朝"/>
                <a:ea typeface="ＭＳ 明朝"/>
              </a:rPr>
              <a:pPr/>
              <a:t>98</a:t>
            </a:fld>
            <a:endParaRPr kumimoji="1" lang="ja-JP" altLang="en-US" dirty="0">
              <a:latin typeface="ＭＳ 明朝"/>
              <a:ea typeface="ＭＳ 明朝"/>
            </a:endParaRPr>
          </a:p>
        </p:txBody>
      </p:sp>
      <p:sp>
        <p:nvSpPr>
          <p:cNvPr id="7" name="Rectangle 1"/>
          <p:cNvSpPr>
            <a:spLocks noChangeArrowheads="1"/>
          </p:cNvSpPr>
          <p:nvPr/>
        </p:nvSpPr>
        <p:spPr bwMode="auto">
          <a:xfrm>
            <a:off x="368660" y="126000"/>
            <a:ext cx="6120680" cy="62865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noAutofit/>
          </a:bodyPr>
          <a:lstStyle/>
          <a:p>
            <a:pPr fontAlgn="base">
              <a:lnSpc>
                <a:spcPct val="125000"/>
              </a:lnSpc>
              <a:spcBef>
                <a:spcPct val="0"/>
              </a:spcBef>
              <a:spcAft>
                <a:spcPct val="0"/>
              </a:spcAft>
            </a:pPr>
            <a:r>
              <a:rPr lang="ja-JP" altLang="en-US" sz="1300" dirty="0">
                <a:latin typeface="ＭＳ 明朝"/>
                <a:ea typeface="ＭＳ 明朝"/>
                <a:cs typeface="Times New Roman" pitchFamily="18" charset="0"/>
              </a:rPr>
              <a:t>③特定健康診査の受診者と未受診者の生活習慣病治療状況</a:t>
            </a:r>
            <a:endParaRPr lang="en-US" altLang="ja-JP" sz="1300" dirty="0">
              <a:latin typeface="ＭＳ 明朝"/>
              <a:ea typeface="ＭＳ 明朝"/>
              <a:cs typeface="Times New Roman" pitchFamily="18" charset="0"/>
            </a:endParaRPr>
          </a:p>
          <a:p>
            <a:pPr fontAlgn="base">
              <a:lnSpc>
                <a:spcPct val="125000"/>
              </a:lnSpc>
              <a:spcBef>
                <a:spcPct val="0"/>
              </a:spcBef>
              <a:spcAft>
                <a:spcPct val="0"/>
              </a:spcAft>
            </a:pPr>
            <a:r>
              <a:rPr lang="ja-JP" altLang="en-US" sz="1200" dirty="0">
                <a:solidFill>
                  <a:prstClr val="black"/>
                </a:solidFill>
                <a:latin typeface="ＭＳ 明朝"/>
                <a:ea typeface="ＭＳ 明朝"/>
              </a:rPr>
              <a:t>　特定健康診査受診状況別に、生活習慣病の医療機関受診状況を分析した結果を以下に示す。</a:t>
            </a:r>
            <a:r>
              <a:rPr lang="zh-TW" altLang="en-US" sz="1200" dirty="0">
                <a:solidFill>
                  <a:prstClr val="black"/>
                </a:solidFill>
                <a:latin typeface="ＭＳ 明朝"/>
                <a:ea typeface="ＭＳ 明朝"/>
              </a:rPr>
              <a:t>特定健康診査</a:t>
            </a:r>
            <a:r>
              <a:rPr lang="ja-JP" altLang="en-US" sz="1200" dirty="0">
                <a:solidFill>
                  <a:prstClr val="black"/>
                </a:solidFill>
                <a:latin typeface="ＭＳ 明朝"/>
                <a:ea typeface="ＭＳ 明朝"/>
              </a:rPr>
              <a:t>受診者のうち生活習慣病のレセプトがあるのは</a:t>
            </a:r>
            <a:r>
              <a:rPr lang="zh-TW" altLang="en-US" sz="1200" dirty="0">
                <a:solidFill>
                  <a:prstClr val="black"/>
                </a:solidFill>
                <a:latin typeface="ＭＳ 明朝"/>
                <a:ea typeface="ＭＳ 明朝"/>
              </a:rPr>
              <a:t>特定健康診査</a:t>
            </a:r>
            <a:r>
              <a:rPr lang="ja-JP" altLang="en-US" sz="1200" dirty="0">
                <a:solidFill>
                  <a:prstClr val="black"/>
                </a:solidFill>
                <a:latin typeface="ＭＳ 明朝"/>
                <a:ea typeface="ＭＳ 明朝"/>
              </a:rPr>
              <a:t>受診者全体の</a:t>
            </a:r>
            <a:r>
              <a:rPr lang="en-US" altLang="ja-JP" sz="1200" dirty="0">
                <a:solidFill>
                  <a:prstClr val="black"/>
                </a:solidFill>
                <a:latin typeface="ＭＳ 明朝"/>
                <a:ea typeface="ＭＳ 明朝"/>
              </a:rPr>
              <a:t>49.8%</a:t>
            </a:r>
            <a:r>
              <a:rPr lang="ja-JP" altLang="en-US" sz="1200" dirty="0">
                <a:solidFill>
                  <a:prstClr val="black"/>
                </a:solidFill>
                <a:latin typeface="ＭＳ 明朝"/>
                <a:ea typeface="ＭＳ 明朝"/>
              </a:rPr>
              <a:t>である。</a:t>
            </a:r>
            <a:r>
              <a:rPr lang="zh-TW" altLang="en-US" sz="1200" dirty="0">
                <a:solidFill>
                  <a:prstClr val="black"/>
                </a:solidFill>
                <a:latin typeface="ＭＳ 明朝"/>
                <a:ea typeface="ＭＳ 明朝"/>
              </a:rPr>
              <a:t>特定健康診査</a:t>
            </a:r>
            <a:r>
              <a:rPr lang="ja-JP" altLang="en-US" sz="1200" dirty="0">
                <a:solidFill>
                  <a:prstClr val="black"/>
                </a:solidFill>
                <a:latin typeface="ＭＳ 明朝"/>
                <a:ea typeface="ＭＳ 明朝"/>
              </a:rPr>
              <a:t>未受診者のうち生活習慣病のレセプトがあるのは</a:t>
            </a:r>
            <a:r>
              <a:rPr lang="zh-TW" altLang="en-US" sz="1200" dirty="0">
                <a:solidFill>
                  <a:prstClr val="black"/>
                </a:solidFill>
                <a:latin typeface="ＭＳ 明朝"/>
                <a:ea typeface="ＭＳ 明朝"/>
              </a:rPr>
              <a:t>特定健康診査</a:t>
            </a:r>
            <a:r>
              <a:rPr lang="ja-JP" altLang="en-US" sz="1200" dirty="0">
                <a:solidFill>
                  <a:prstClr val="black"/>
                </a:solidFill>
                <a:latin typeface="ＭＳ 明朝"/>
                <a:ea typeface="ＭＳ 明朝"/>
              </a:rPr>
              <a:t>未受診者全体の</a:t>
            </a:r>
            <a:r>
              <a:rPr lang="en-US" altLang="ja-JP" sz="1200" dirty="0">
                <a:solidFill>
                  <a:prstClr val="black"/>
                </a:solidFill>
                <a:latin typeface="ＭＳ 明朝"/>
                <a:ea typeface="ＭＳ 明朝"/>
              </a:rPr>
              <a:t>41.0%</a:t>
            </a:r>
            <a:r>
              <a:rPr lang="ja-JP" altLang="en-US" sz="1200" dirty="0">
                <a:solidFill>
                  <a:prstClr val="black"/>
                </a:solidFill>
                <a:latin typeface="ＭＳ 明朝"/>
                <a:ea typeface="ＭＳ 明朝"/>
              </a:rPr>
              <a:t>である</a:t>
            </a:r>
            <a:r>
              <a:rPr lang="ja-JP" altLang="en-US" sz="1200" dirty="0">
                <a:latin typeface="ＭＳ 明朝"/>
                <a:ea typeface="ＭＳ 明朝"/>
              </a:rPr>
              <a:t>。</a:t>
            </a:r>
            <a:endParaRPr lang="en-US" altLang="ja-JP" sz="1200" dirty="0">
              <a:latin typeface="ＭＳ 明朝"/>
              <a:ea typeface="ＭＳ 明朝"/>
            </a:endParaRPr>
          </a:p>
        </p:txBody>
      </p:sp>
      <p:sp>
        <p:nvSpPr>
          <p:cNvPr id="21" name="正方形/長方形 20"/>
          <p:cNvSpPr/>
          <p:nvPr/>
        </p:nvSpPr>
        <p:spPr>
          <a:xfrm>
            <a:off x="381600" y="1549433"/>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a:ea typeface="ＭＳ 明朝"/>
              </a:rPr>
              <a:t>特定健康診査受診状況別 生活習慣病の医療機関受診状況</a:t>
            </a:r>
            <a:endParaRPr kumimoji="1" lang="ja-JP" altLang="en-US" sz="1200" dirty="0">
              <a:solidFill>
                <a:schemeClr val="tx1"/>
              </a:solidFill>
              <a:latin typeface="ＭＳ 明朝"/>
              <a:ea typeface="ＭＳ 明朝"/>
            </a:endParaRPr>
          </a:p>
        </p:txBody>
      </p:sp>
      <p:sp>
        <p:nvSpPr>
          <p:cNvPr id="28" name="正方形/長方形 27"/>
          <p:cNvSpPr/>
          <p:nvPr/>
        </p:nvSpPr>
        <p:spPr>
          <a:xfrm>
            <a:off x="381600" y="3842861"/>
            <a:ext cx="590655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a:t>
            </a:r>
            <a:r>
              <a:rPr lang="ja-JP" altLang="en-US" sz="800" b="1" dirty="0">
                <a:solidFill>
                  <a:srgbClr val="000000"/>
                </a:solidFill>
                <a:latin typeface="ＭＳ 明朝"/>
                <a:ea typeface="ＭＳ 明朝"/>
                <a:cs typeface="Meiryo UI" pitchFamily="50" charset="-128"/>
              </a:rPr>
              <a:t>平成</a:t>
            </a:r>
            <a:r>
              <a:rPr lang="en-US" altLang="ja-JP" sz="800" b="1" dirty="0">
                <a:solidFill>
                  <a:srgbClr val="000000"/>
                </a:solidFill>
                <a:latin typeface="ＭＳ 明朝"/>
                <a:ea typeface="ＭＳ 明朝"/>
                <a:cs typeface="Meiryo UI" pitchFamily="50" charset="-128"/>
              </a:rPr>
              <a:t>28</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4</a:t>
            </a:r>
            <a:r>
              <a:rPr lang="ja-JP" altLang="en-US" sz="800" b="1" dirty="0">
                <a:solidFill>
                  <a:srgbClr val="000000"/>
                </a:solidFill>
                <a:latin typeface="ＭＳ 明朝"/>
                <a:ea typeface="ＭＳ 明朝"/>
                <a:cs typeface="Meiryo UI" pitchFamily="50" charset="-128"/>
              </a:rPr>
              <a:t>月～平成</a:t>
            </a:r>
            <a:r>
              <a:rPr lang="en-US" altLang="ja-JP" sz="800" b="1" dirty="0">
                <a:solidFill>
                  <a:srgbClr val="000000"/>
                </a:solidFill>
                <a:latin typeface="ＭＳ 明朝"/>
                <a:ea typeface="ＭＳ 明朝"/>
                <a:cs typeface="Meiryo UI" pitchFamily="50" charset="-128"/>
              </a:rPr>
              <a:t>29</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3</a:t>
            </a:r>
            <a:r>
              <a:rPr lang="ja-JP" altLang="en-US" sz="800" b="1" dirty="0">
                <a:solidFill>
                  <a:srgbClr val="000000"/>
                </a:solidFill>
                <a:latin typeface="ＭＳ 明朝"/>
                <a:ea typeface="ＭＳ 明朝"/>
                <a:cs typeface="Meiryo UI" pitchFamily="50" charset="-128"/>
              </a:rPr>
              <a:t>月診療分</a:t>
            </a:r>
            <a:r>
              <a:rPr lang="en-US" altLang="ja-JP" sz="800" b="1" dirty="0">
                <a:solidFill>
                  <a:srgbClr val="000000"/>
                </a:solidFill>
                <a:latin typeface="ＭＳ 明朝"/>
                <a:ea typeface="ＭＳ 明朝"/>
                <a:cs typeface="Meiryo UI" pitchFamily="50" charset="-128"/>
              </a:rPr>
              <a:t>(12</a:t>
            </a:r>
            <a:r>
              <a:rPr lang="ja-JP" altLang="en-US" sz="800" b="1" dirty="0">
                <a:solidFill>
                  <a:srgbClr val="000000"/>
                </a:solidFill>
                <a:latin typeface="ＭＳ 明朝"/>
                <a:ea typeface="ＭＳ 明朝"/>
                <a:cs typeface="Meiryo UI" pitchFamily="50" charset="-128"/>
              </a:rPr>
              <a:t>カ月分</a:t>
            </a:r>
            <a:r>
              <a:rPr lang="en-US" altLang="ja-JP" sz="800" b="1" dirty="0">
                <a:solidFill>
                  <a:srgbClr val="000000"/>
                </a:solidFill>
                <a:latin typeface="ＭＳ 明朝"/>
                <a:ea typeface="ＭＳ 明朝"/>
                <a:cs typeface="Meiryo UI" pitchFamily="50" charset="-128"/>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健康診査データは平成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月健診分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zh-TW" altLang="en-US" sz="800" b="1" dirty="0">
                <a:solidFill>
                  <a:schemeClr val="tx1"/>
                </a:solidFill>
                <a:latin typeface="ＭＳ 明朝"/>
                <a:ea typeface="ＭＳ 明朝"/>
              </a:rPr>
              <a:t>資格確認日</a:t>
            </a:r>
            <a:r>
              <a:rPr lang="en-US" altLang="zh-TW" sz="800" b="1" dirty="0">
                <a:solidFill>
                  <a:schemeClr val="tx1"/>
                </a:solidFill>
                <a:latin typeface="ＭＳ 明朝"/>
                <a:ea typeface="ＭＳ 明朝"/>
              </a:rPr>
              <a:t>…</a:t>
            </a:r>
            <a:r>
              <a:rPr lang="ja-JP" altLang="en-US" sz="800" b="1" dirty="0">
                <a:solidFill>
                  <a:schemeClr val="tx1"/>
                </a:solidFill>
                <a:latin typeface="ＭＳ 明朝"/>
                <a:ea typeface="ＭＳ 明朝"/>
              </a:rPr>
              <a:t>平成</a:t>
            </a:r>
            <a:r>
              <a:rPr lang="en-US" altLang="ja-JP" sz="800" b="1" dirty="0">
                <a:solidFill>
                  <a:schemeClr val="tx1"/>
                </a:solidFill>
                <a:latin typeface="ＭＳ 明朝"/>
                <a:ea typeface="ＭＳ 明朝"/>
              </a:rPr>
              <a:t>29</a:t>
            </a:r>
            <a:r>
              <a:rPr lang="zh-TW" altLang="en-US" sz="800" b="1" dirty="0">
                <a:solidFill>
                  <a:schemeClr val="tx1"/>
                </a:solidFill>
                <a:latin typeface="ＭＳ 明朝"/>
                <a:ea typeface="ＭＳ 明朝"/>
              </a:rPr>
              <a:t>年</a:t>
            </a:r>
            <a:r>
              <a:rPr lang="en-US" altLang="zh-TW" sz="800" b="1" dirty="0">
                <a:solidFill>
                  <a:schemeClr val="tx1"/>
                </a:solidFill>
                <a:latin typeface="ＭＳ 明朝"/>
                <a:ea typeface="ＭＳ 明朝"/>
              </a:rPr>
              <a:t>3</a:t>
            </a:r>
            <a:r>
              <a:rPr lang="zh-TW" altLang="en-US" sz="800" b="1" dirty="0">
                <a:solidFill>
                  <a:schemeClr val="tx1"/>
                </a:solidFill>
                <a:latin typeface="ＭＳ 明朝"/>
                <a:ea typeface="ＭＳ 明朝"/>
              </a:rPr>
              <a:t>月</a:t>
            </a:r>
            <a:r>
              <a:rPr lang="ja-JP" altLang="en-US" sz="800" b="1" dirty="0">
                <a:solidFill>
                  <a:schemeClr val="tx1"/>
                </a:solidFill>
                <a:latin typeface="ＭＳ 明朝"/>
                <a:ea typeface="ＭＳ 明朝"/>
              </a:rPr>
              <a:t>末</a:t>
            </a:r>
            <a:r>
              <a:rPr lang="zh-TW" altLang="en-US" sz="800" b="1" dirty="0">
                <a:solidFill>
                  <a:schemeClr val="tx1"/>
                </a:solidFill>
                <a:latin typeface="ＭＳ 明朝"/>
                <a:ea typeface="ＭＳ 明朝"/>
              </a:rPr>
              <a:t>日時点</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生活習慣病（糖尿病、高血圧症、脂質異常症）で受診されたレセプトのうち、投薬のあったレセプトを集計する。</a:t>
            </a:r>
            <a:endParaRPr lang="en-US" altLang="ja-JP" sz="800"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生活習慣病患者数の合計</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入院、入院外の区分けなく集計した実人数。</a:t>
            </a:r>
          </a:p>
        </p:txBody>
      </p:sp>
      <p:sp>
        <p:nvSpPr>
          <p:cNvPr id="29" name="正方形/長方形 28"/>
          <p:cNvSpPr>
            <a:spLocks noChangeAspect="1"/>
          </p:cNvSpPr>
          <p:nvPr/>
        </p:nvSpPr>
        <p:spPr>
          <a:xfrm>
            <a:off x="381600" y="4791199"/>
            <a:ext cx="612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TW" altLang="en-US" sz="1200" dirty="0">
                <a:solidFill>
                  <a:schemeClr val="tx1"/>
                </a:solidFill>
                <a:latin typeface="ＭＳ 明朝"/>
                <a:ea typeface="ＭＳ 明朝"/>
              </a:rPr>
              <a:t>特定健康診査</a:t>
            </a:r>
            <a:r>
              <a:rPr lang="ja-JP" altLang="en-US" sz="1200" dirty="0">
                <a:solidFill>
                  <a:schemeClr val="tx1"/>
                </a:solidFill>
                <a:latin typeface="ＭＳ 明朝"/>
                <a:ea typeface="ＭＳ 明朝"/>
              </a:rPr>
              <a:t>受診状況別 生活習慣病の医療機関受診状況</a:t>
            </a:r>
            <a:endParaRPr kumimoji="1" lang="ja-JP" altLang="en-US" sz="1200" dirty="0">
              <a:solidFill>
                <a:schemeClr val="tx1"/>
              </a:solidFill>
              <a:latin typeface="ＭＳ 明朝"/>
              <a:ea typeface="ＭＳ 明朝"/>
            </a:endParaRPr>
          </a:p>
        </p:txBody>
      </p:sp>
      <p:sp>
        <p:nvSpPr>
          <p:cNvPr id="31" name="正方形/長方形 30"/>
          <p:cNvSpPr/>
          <p:nvPr/>
        </p:nvSpPr>
        <p:spPr>
          <a:xfrm>
            <a:off x="381600" y="7452320"/>
            <a:ext cx="5906550"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入院</a:t>
            </a:r>
            <a:r>
              <a:rPr lang="en-US" altLang="ja-JP" sz="800" b="1" dirty="0">
                <a:solidFill>
                  <a:schemeClr val="tx1"/>
                </a:solidFill>
                <a:latin typeface="ＭＳ 明朝"/>
                <a:ea typeface="ＭＳ 明朝"/>
              </a:rPr>
              <a:t>(DPC</a:t>
            </a:r>
            <a:r>
              <a:rPr lang="ja-JP" altLang="en-US" sz="800" b="1" dirty="0">
                <a:solidFill>
                  <a:schemeClr val="tx1"/>
                </a:solidFill>
                <a:latin typeface="ＭＳ 明朝"/>
                <a:ea typeface="ＭＳ 明朝"/>
              </a:rPr>
              <a:t>を含む</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r>
              <a:rPr lang="ja-JP" altLang="en-US" sz="800" b="1" dirty="0">
                <a:solidFill>
                  <a:schemeClr val="tx1"/>
                </a:solidFill>
                <a:latin typeface="ＭＳ 明朝"/>
                <a:ea typeface="ＭＳ 明朝"/>
              </a:rPr>
              <a:t>入院外、調剤の電子レセプト。</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　　　　　　　　　　　　対象診療年月は</a:t>
            </a:r>
            <a:r>
              <a:rPr lang="ja-JP" altLang="en-US" sz="800" b="1" dirty="0">
                <a:solidFill>
                  <a:srgbClr val="000000"/>
                </a:solidFill>
                <a:latin typeface="ＭＳ 明朝"/>
                <a:ea typeface="ＭＳ 明朝"/>
                <a:cs typeface="Meiryo UI" pitchFamily="50" charset="-128"/>
              </a:rPr>
              <a:t>平成</a:t>
            </a:r>
            <a:r>
              <a:rPr lang="en-US" altLang="ja-JP" sz="800" b="1" dirty="0">
                <a:solidFill>
                  <a:srgbClr val="000000"/>
                </a:solidFill>
                <a:latin typeface="ＭＳ 明朝"/>
                <a:ea typeface="ＭＳ 明朝"/>
                <a:cs typeface="Meiryo UI" pitchFamily="50" charset="-128"/>
              </a:rPr>
              <a:t>28</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4</a:t>
            </a:r>
            <a:r>
              <a:rPr lang="ja-JP" altLang="en-US" sz="800" b="1" dirty="0">
                <a:solidFill>
                  <a:srgbClr val="000000"/>
                </a:solidFill>
                <a:latin typeface="ＭＳ 明朝"/>
                <a:ea typeface="ＭＳ 明朝"/>
                <a:cs typeface="Meiryo UI" pitchFamily="50" charset="-128"/>
              </a:rPr>
              <a:t>月～平成</a:t>
            </a:r>
            <a:r>
              <a:rPr lang="en-US" altLang="ja-JP" sz="800" b="1" dirty="0">
                <a:solidFill>
                  <a:srgbClr val="000000"/>
                </a:solidFill>
                <a:latin typeface="ＭＳ 明朝"/>
                <a:ea typeface="ＭＳ 明朝"/>
                <a:cs typeface="Meiryo UI" pitchFamily="50" charset="-128"/>
              </a:rPr>
              <a:t>29</a:t>
            </a:r>
            <a:r>
              <a:rPr lang="ja-JP" altLang="en-US" sz="800" b="1" dirty="0">
                <a:solidFill>
                  <a:srgbClr val="000000"/>
                </a:solidFill>
                <a:latin typeface="ＭＳ 明朝"/>
                <a:ea typeface="ＭＳ 明朝"/>
                <a:cs typeface="Meiryo UI" pitchFamily="50" charset="-128"/>
              </a:rPr>
              <a:t>年</a:t>
            </a:r>
            <a:r>
              <a:rPr lang="en-US" altLang="ja-JP" sz="800" b="1" dirty="0">
                <a:solidFill>
                  <a:srgbClr val="000000"/>
                </a:solidFill>
                <a:latin typeface="ＭＳ 明朝"/>
                <a:ea typeface="ＭＳ 明朝"/>
                <a:cs typeface="Meiryo UI" pitchFamily="50" charset="-128"/>
              </a:rPr>
              <a:t>3</a:t>
            </a:r>
            <a:r>
              <a:rPr lang="ja-JP" altLang="en-US" sz="800" b="1" dirty="0">
                <a:solidFill>
                  <a:srgbClr val="000000"/>
                </a:solidFill>
                <a:latin typeface="ＭＳ 明朝"/>
                <a:ea typeface="ＭＳ 明朝"/>
                <a:cs typeface="Meiryo UI" pitchFamily="50" charset="-128"/>
              </a:rPr>
              <a:t>月診療分</a:t>
            </a:r>
            <a:r>
              <a:rPr lang="en-US" altLang="ja-JP" sz="800" b="1" dirty="0">
                <a:solidFill>
                  <a:srgbClr val="000000"/>
                </a:solidFill>
                <a:latin typeface="ＭＳ 明朝"/>
                <a:ea typeface="ＭＳ 明朝"/>
                <a:cs typeface="Meiryo UI" pitchFamily="50" charset="-128"/>
              </a:rPr>
              <a:t>(12</a:t>
            </a:r>
            <a:r>
              <a:rPr lang="ja-JP" altLang="en-US" sz="800" b="1" dirty="0">
                <a:solidFill>
                  <a:srgbClr val="000000"/>
                </a:solidFill>
                <a:latin typeface="ＭＳ 明朝"/>
                <a:ea typeface="ＭＳ 明朝"/>
                <a:cs typeface="Meiryo UI" pitchFamily="50" charset="-128"/>
              </a:rPr>
              <a:t>カ月分</a:t>
            </a:r>
            <a:r>
              <a:rPr lang="en-US" altLang="ja-JP" sz="800" b="1" dirty="0">
                <a:solidFill>
                  <a:srgbClr val="000000"/>
                </a:solidFill>
                <a:latin typeface="ＭＳ 明朝"/>
                <a:ea typeface="ＭＳ 明朝"/>
                <a:cs typeface="Meiryo UI" pitchFamily="50" charset="-128"/>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ja-JP" altLang="en-US" sz="800" b="1" dirty="0">
                <a:solidFill>
                  <a:schemeClr val="tx1"/>
                </a:solidFill>
                <a:latin typeface="ＭＳ 明朝"/>
                <a:ea typeface="ＭＳ 明朝"/>
              </a:rPr>
              <a:t>データ化範囲</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分析対象</a:t>
            </a:r>
            <a:r>
              <a:rPr lang="en-US" altLang="ja-JP" sz="800" b="1" dirty="0">
                <a:solidFill>
                  <a:schemeClr val="tx1"/>
                </a:solidFill>
                <a:latin typeface="ＭＳ 明朝"/>
                <a:ea typeface="ＭＳ 明朝"/>
              </a:rPr>
              <a:t>)…</a:t>
            </a:r>
            <a:r>
              <a:rPr lang="ja-JP" altLang="en-US" sz="800" b="1" dirty="0">
                <a:solidFill>
                  <a:schemeClr val="tx1"/>
                </a:solidFill>
                <a:latin typeface="ＭＳ 明朝"/>
                <a:ea typeface="ＭＳ 明朝"/>
              </a:rPr>
              <a:t>健康診査データは平成</a:t>
            </a:r>
            <a:r>
              <a:rPr lang="en-US" altLang="ja-JP" sz="800" b="1" dirty="0">
                <a:solidFill>
                  <a:schemeClr val="tx1"/>
                </a:solidFill>
                <a:latin typeface="ＭＳ 明朝"/>
                <a:ea typeface="ＭＳ 明朝"/>
              </a:rPr>
              <a:t>28</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4</a:t>
            </a:r>
            <a:r>
              <a:rPr lang="ja-JP" altLang="en-US" sz="800" b="1" dirty="0">
                <a:solidFill>
                  <a:schemeClr val="tx1"/>
                </a:solidFill>
                <a:latin typeface="ＭＳ 明朝"/>
                <a:ea typeface="ＭＳ 明朝"/>
              </a:rPr>
              <a:t>月～平成</a:t>
            </a:r>
            <a:r>
              <a:rPr lang="en-US" altLang="ja-JP" sz="800" b="1" dirty="0">
                <a:solidFill>
                  <a:schemeClr val="tx1"/>
                </a:solidFill>
                <a:latin typeface="ＭＳ 明朝"/>
                <a:ea typeface="ＭＳ 明朝"/>
              </a:rPr>
              <a:t>29</a:t>
            </a:r>
            <a:r>
              <a:rPr lang="ja-JP" altLang="en-US" sz="800" b="1" dirty="0">
                <a:solidFill>
                  <a:schemeClr val="tx1"/>
                </a:solidFill>
                <a:latin typeface="ＭＳ 明朝"/>
                <a:ea typeface="ＭＳ 明朝"/>
              </a:rPr>
              <a:t>年</a:t>
            </a:r>
            <a:r>
              <a:rPr lang="en-US" altLang="ja-JP" sz="800" b="1" dirty="0">
                <a:solidFill>
                  <a:schemeClr val="tx1"/>
                </a:solidFill>
                <a:latin typeface="ＭＳ 明朝"/>
                <a:ea typeface="ＭＳ 明朝"/>
              </a:rPr>
              <a:t>3</a:t>
            </a:r>
            <a:r>
              <a:rPr lang="ja-JP" altLang="en-US" sz="800" b="1" dirty="0">
                <a:solidFill>
                  <a:schemeClr val="tx1"/>
                </a:solidFill>
                <a:latin typeface="ＭＳ 明朝"/>
                <a:ea typeface="ＭＳ 明朝"/>
              </a:rPr>
              <a:t>月健診分</a:t>
            </a:r>
            <a:r>
              <a:rPr lang="en-US" altLang="ja-JP" sz="800" b="1" dirty="0">
                <a:solidFill>
                  <a:schemeClr val="tx1"/>
                </a:solidFill>
                <a:latin typeface="ＭＳ 明朝"/>
                <a:ea typeface="ＭＳ 明朝"/>
              </a:rPr>
              <a:t>(12</a:t>
            </a:r>
            <a:r>
              <a:rPr lang="ja-JP" altLang="en-US" sz="800" b="1" dirty="0">
                <a:solidFill>
                  <a:schemeClr val="tx1"/>
                </a:solidFill>
                <a:latin typeface="ＭＳ 明朝"/>
                <a:ea typeface="ＭＳ 明朝"/>
              </a:rPr>
              <a:t>カ月分</a:t>
            </a:r>
            <a:r>
              <a:rPr lang="en-US" altLang="ja-JP" sz="800" b="1" dirty="0">
                <a:solidFill>
                  <a:schemeClr val="tx1"/>
                </a:solidFill>
                <a:latin typeface="ＭＳ 明朝"/>
                <a:ea typeface="ＭＳ 明朝"/>
              </a:rPr>
              <a:t>)</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zh-TW" altLang="en-US" sz="800" b="1" dirty="0">
                <a:solidFill>
                  <a:schemeClr val="tx1"/>
                </a:solidFill>
                <a:latin typeface="ＭＳ 明朝"/>
                <a:ea typeface="ＭＳ 明朝"/>
              </a:rPr>
              <a:t>資格確認日</a:t>
            </a:r>
            <a:r>
              <a:rPr lang="en-US" altLang="zh-TW" sz="800" b="1" dirty="0">
                <a:solidFill>
                  <a:schemeClr val="tx1"/>
                </a:solidFill>
                <a:latin typeface="ＭＳ 明朝"/>
                <a:ea typeface="ＭＳ 明朝"/>
              </a:rPr>
              <a:t>…2015</a:t>
            </a:r>
            <a:r>
              <a:rPr lang="zh-TW" altLang="en-US" sz="800" b="1" dirty="0">
                <a:solidFill>
                  <a:schemeClr val="tx1"/>
                </a:solidFill>
                <a:latin typeface="ＭＳ 明朝"/>
                <a:ea typeface="ＭＳ 明朝"/>
              </a:rPr>
              <a:t>年</a:t>
            </a:r>
            <a:r>
              <a:rPr lang="en-US" altLang="zh-TW" sz="800" b="1" dirty="0">
                <a:solidFill>
                  <a:schemeClr val="tx1"/>
                </a:solidFill>
                <a:latin typeface="ＭＳ 明朝"/>
                <a:ea typeface="ＭＳ 明朝"/>
              </a:rPr>
              <a:t>3</a:t>
            </a:r>
            <a:r>
              <a:rPr lang="zh-TW" altLang="en-US" sz="800" b="1" dirty="0">
                <a:solidFill>
                  <a:schemeClr val="tx1"/>
                </a:solidFill>
                <a:latin typeface="ＭＳ 明朝"/>
                <a:ea typeface="ＭＳ 明朝"/>
              </a:rPr>
              <a:t>月</a:t>
            </a:r>
            <a:r>
              <a:rPr lang="en-US" altLang="zh-TW" sz="800" b="1" dirty="0">
                <a:solidFill>
                  <a:schemeClr val="tx1"/>
                </a:solidFill>
                <a:latin typeface="ＭＳ 明朝"/>
                <a:ea typeface="ＭＳ 明朝"/>
              </a:rPr>
              <a:t>1</a:t>
            </a:r>
            <a:r>
              <a:rPr lang="zh-TW" altLang="en-US" sz="800" b="1" dirty="0">
                <a:solidFill>
                  <a:schemeClr val="tx1"/>
                </a:solidFill>
                <a:latin typeface="ＭＳ 明朝"/>
                <a:ea typeface="ＭＳ 明朝"/>
              </a:rPr>
              <a:t>日時点</a:t>
            </a:r>
            <a:r>
              <a:rPr lang="ja-JP" altLang="en-US" sz="800" b="1" dirty="0" err="1">
                <a:solidFill>
                  <a:schemeClr val="tx1"/>
                </a:solidFill>
                <a:latin typeface="ＭＳ 明朝"/>
                <a:ea typeface="ＭＳ 明朝"/>
              </a:rPr>
              <a:t>。</a:t>
            </a:r>
            <a:endParaRPr lang="en-US" altLang="ja-JP" sz="800" b="1" dirty="0">
              <a:solidFill>
                <a:schemeClr val="tx1"/>
              </a:solidFill>
              <a:latin typeface="ＭＳ 明朝"/>
              <a:ea typeface="ＭＳ 明朝"/>
            </a:endParaRPr>
          </a:p>
          <a:p>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a:t>
            </a:r>
            <a:r>
              <a:rPr lang="en-US" altLang="ja-JP" sz="800" dirty="0">
                <a:solidFill>
                  <a:schemeClr val="tx1"/>
                </a:solidFill>
                <a:latin typeface="ＭＳ 明朝"/>
                <a:ea typeface="ＭＳ 明朝"/>
              </a:rPr>
              <a:t>…</a:t>
            </a:r>
            <a:r>
              <a:rPr lang="ja-JP" altLang="en-US" sz="800" dirty="0">
                <a:solidFill>
                  <a:schemeClr val="tx1"/>
                </a:solidFill>
                <a:latin typeface="ＭＳ 明朝"/>
                <a:ea typeface="ＭＳ 明朝"/>
              </a:rPr>
              <a:t>生活習慣病（糖尿病、高血圧症、脂質異常症）で受診されたレセプトのうち、投薬のあったレセプトを集計する。</a:t>
            </a:r>
            <a:endParaRPr lang="en-US" altLang="ja-JP" sz="800" dirty="0">
              <a:solidFill>
                <a:schemeClr val="tx1"/>
              </a:solidFill>
              <a:latin typeface="ＭＳ 明朝"/>
              <a:ea typeface="ＭＳ 明朝"/>
            </a:endParaRPr>
          </a:p>
        </p:txBody>
      </p:sp>
      <p:pic>
        <p:nvPicPr>
          <p:cNvPr id="4" name="図 3"/>
          <p:cNvPicPr>
            <a:picLocks noChangeAspect="1"/>
          </p:cNvPicPr>
          <p:nvPr/>
        </p:nvPicPr>
        <p:blipFill>
          <a:blip r:embed="rId4"/>
          <a:stretch>
            <a:fillRect/>
          </a:stretch>
        </p:blipFill>
        <p:spPr>
          <a:xfrm>
            <a:off x="381600" y="5070330"/>
            <a:ext cx="4991616" cy="2383145"/>
          </a:xfrm>
          <a:prstGeom prst="rect">
            <a:avLst/>
          </a:prstGeom>
        </p:spPr>
      </p:pic>
    </p:spTree>
    <p:extLst>
      <p:ext uri="{BB962C8B-B14F-4D97-AF65-F5344CB8AC3E}">
        <p14:creationId xmlns:p14="http://schemas.microsoft.com/office/powerpoint/2010/main" val="113856662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